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257" r:id="rId3"/>
    <p:sldId id="258" r:id="rId4"/>
    <p:sldId id="259" r:id="rId5"/>
    <p:sldId id="260" r:id="rId6"/>
    <p:sldId id="261" r:id="rId7"/>
    <p:sldId id="298" r:id="rId8"/>
    <p:sldId id="299" r:id="rId9"/>
    <p:sldId id="300" r:id="rId10"/>
    <p:sldId id="301" r:id="rId11"/>
    <p:sldId id="302" r:id="rId12"/>
    <p:sldId id="315" r:id="rId13"/>
    <p:sldId id="316" r:id="rId14"/>
    <p:sldId id="317" r:id="rId15"/>
    <p:sldId id="318" r:id="rId16"/>
    <p:sldId id="303" r:id="rId17"/>
    <p:sldId id="304" r:id="rId18"/>
    <p:sldId id="307" r:id="rId19"/>
    <p:sldId id="308" r:id="rId20"/>
    <p:sldId id="309" r:id="rId21"/>
    <p:sldId id="311" r:id="rId22"/>
    <p:sldId id="266" r:id="rId23"/>
    <p:sldId id="310" r:id="rId24"/>
    <p:sldId id="312" r:id="rId25"/>
    <p:sldId id="268" r:id="rId26"/>
    <p:sldId id="319" r:id="rId27"/>
    <p:sldId id="269" r:id="rId28"/>
    <p:sldId id="313" r:id="rId29"/>
    <p:sldId id="314" r:id="rId30"/>
    <p:sldId id="270" r:id="rId31"/>
    <p:sldId id="276" r:id="rId32"/>
    <p:sldId id="277" r:id="rId33"/>
    <p:sldId id="278" r:id="rId34"/>
    <p:sldId id="294" r:id="rId35"/>
    <p:sldId id="279" r:id="rId36"/>
    <p:sldId id="281" r:id="rId37"/>
    <p:sldId id="282" r:id="rId38"/>
    <p:sldId id="285" r:id="rId39"/>
    <p:sldId id="284" r:id="rId40"/>
    <p:sldId id="286" r:id="rId41"/>
    <p:sldId id="287" r:id="rId42"/>
    <p:sldId id="288" r:id="rId43"/>
    <p:sldId id="289" r:id="rId44"/>
    <p:sldId id="296" r:id="rId45"/>
    <p:sldId id="297" r:id="rId46"/>
    <p:sldId id="292" r:id="rId47"/>
    <p:sldId id="290" r:id="rId48"/>
    <p:sldId id="291"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41" autoAdjust="0"/>
    <p:restoredTop sz="94660"/>
  </p:normalViewPr>
  <p:slideViewPr>
    <p:cSldViewPr snapToGrid="0">
      <p:cViewPr varScale="1">
        <p:scale>
          <a:sx n="80" d="100"/>
          <a:sy n="80" d="100"/>
        </p:scale>
        <p:origin x="60"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EEED7-6605-4ADF-85AC-68F59B54E7BD}"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pPr rtl="1"/>
          <a:endParaRPr lang="ar-LB"/>
        </a:p>
      </dgm:t>
    </dgm:pt>
    <dgm:pt modelId="{81F572A6-6F1F-4CEF-902A-23EBD10AF6FB}">
      <dgm:prSet phldrT="[Text]" custT="1"/>
      <dgm:spPr/>
      <dgm:t>
        <a:bodyPr/>
        <a:lstStyle/>
        <a:p>
          <a:pPr rtl="1"/>
          <a:r>
            <a:rPr lang="en-US" sz="3200" dirty="0"/>
            <a:t>Mutations</a:t>
          </a:r>
          <a:endParaRPr lang="ar-LB" sz="3200" dirty="0"/>
        </a:p>
      </dgm:t>
    </dgm:pt>
    <dgm:pt modelId="{DAD15436-5708-40EF-8597-EE3FA3016E3A}" type="parTrans" cxnId="{0DF1A734-45FF-4130-803A-01378887047F}">
      <dgm:prSet/>
      <dgm:spPr/>
      <dgm:t>
        <a:bodyPr/>
        <a:lstStyle/>
        <a:p>
          <a:pPr rtl="1"/>
          <a:endParaRPr lang="ar-LB"/>
        </a:p>
      </dgm:t>
    </dgm:pt>
    <dgm:pt modelId="{361EE9DE-B89A-4564-B8AC-331F85E69862}" type="sibTrans" cxnId="{0DF1A734-45FF-4130-803A-01378887047F}">
      <dgm:prSet/>
      <dgm:spPr/>
      <dgm:t>
        <a:bodyPr/>
        <a:lstStyle/>
        <a:p>
          <a:pPr rtl="1"/>
          <a:endParaRPr lang="ar-LB"/>
        </a:p>
      </dgm:t>
    </dgm:pt>
    <dgm:pt modelId="{C6505A91-0C2A-4517-AF96-F722CBFF62F6}">
      <dgm:prSet phldrT="[Text]" custT="1"/>
      <dgm:spPr/>
      <dgm:t>
        <a:bodyPr/>
        <a:lstStyle/>
        <a:p>
          <a:pPr rtl="1"/>
          <a:r>
            <a:rPr lang="en-US" sz="2400" dirty="0"/>
            <a:t>Point Mutation</a:t>
          </a:r>
          <a:endParaRPr lang="ar-LB" sz="2400" dirty="0"/>
        </a:p>
      </dgm:t>
    </dgm:pt>
    <dgm:pt modelId="{ABCA26DB-FA3E-4AD9-B009-A3CDEB6D5B92}" type="parTrans" cxnId="{2987DEA1-F65E-4B0D-97C4-C39CE2DA646B}">
      <dgm:prSet custT="1"/>
      <dgm:spPr/>
      <dgm:t>
        <a:bodyPr/>
        <a:lstStyle/>
        <a:p>
          <a:pPr rtl="1"/>
          <a:endParaRPr lang="ar-LB" sz="2400"/>
        </a:p>
      </dgm:t>
    </dgm:pt>
    <dgm:pt modelId="{BF02560A-ACA9-4D25-B073-E7597B3BFE29}" type="sibTrans" cxnId="{2987DEA1-F65E-4B0D-97C4-C39CE2DA646B}">
      <dgm:prSet/>
      <dgm:spPr/>
      <dgm:t>
        <a:bodyPr/>
        <a:lstStyle/>
        <a:p>
          <a:pPr rtl="1"/>
          <a:endParaRPr lang="ar-LB"/>
        </a:p>
      </dgm:t>
    </dgm:pt>
    <dgm:pt modelId="{5785AC84-4254-47A7-ACA7-B1207CDC7600}">
      <dgm:prSet phldrT="[Text]" custT="1"/>
      <dgm:spPr>
        <a:solidFill>
          <a:schemeClr val="accent6">
            <a:lumMod val="75000"/>
          </a:schemeClr>
        </a:solidFill>
      </dgm:spPr>
      <dgm:t>
        <a:bodyPr/>
        <a:lstStyle/>
        <a:p>
          <a:pPr rtl="1"/>
          <a:r>
            <a:rPr lang="en-US" sz="2400" dirty="0"/>
            <a:t>Missense</a:t>
          </a:r>
        </a:p>
        <a:p>
          <a:pPr rtl="1"/>
          <a:r>
            <a:rPr lang="en-US" sz="2400" dirty="0"/>
            <a:t>Mutation</a:t>
          </a:r>
          <a:endParaRPr lang="ar-LB" sz="2400" dirty="0"/>
        </a:p>
      </dgm:t>
    </dgm:pt>
    <dgm:pt modelId="{48E0C7F0-1FF1-4B96-9B0E-E911707A1DF2}" type="parTrans" cxnId="{6E126D71-894E-4C4B-ABE0-8DB3F52ACE8F}">
      <dgm:prSet custT="1"/>
      <dgm:spPr/>
      <dgm:t>
        <a:bodyPr/>
        <a:lstStyle/>
        <a:p>
          <a:pPr rtl="1"/>
          <a:endParaRPr lang="ar-LB" sz="2400"/>
        </a:p>
      </dgm:t>
    </dgm:pt>
    <dgm:pt modelId="{BD0788FF-E22A-4950-B656-B60E1BEE8557}" type="sibTrans" cxnId="{6E126D71-894E-4C4B-ABE0-8DB3F52ACE8F}">
      <dgm:prSet/>
      <dgm:spPr/>
      <dgm:t>
        <a:bodyPr/>
        <a:lstStyle/>
        <a:p>
          <a:pPr rtl="1"/>
          <a:endParaRPr lang="ar-LB"/>
        </a:p>
      </dgm:t>
    </dgm:pt>
    <dgm:pt modelId="{E98F476A-2A69-41E2-8BA8-B712B681ADE9}">
      <dgm:prSet phldrT="[Text]" custT="1"/>
      <dgm:spPr>
        <a:solidFill>
          <a:schemeClr val="accent6">
            <a:lumMod val="75000"/>
          </a:schemeClr>
        </a:solidFill>
      </dgm:spPr>
      <dgm:t>
        <a:bodyPr/>
        <a:lstStyle/>
        <a:p>
          <a:pPr rtl="1"/>
          <a:r>
            <a:rPr lang="en-US" sz="2400" dirty="0"/>
            <a:t>Nonsense Mutation</a:t>
          </a:r>
          <a:endParaRPr lang="ar-LB" sz="2400" dirty="0"/>
        </a:p>
      </dgm:t>
    </dgm:pt>
    <dgm:pt modelId="{D93DCC57-FA93-453E-804A-74EB2B43EB2B}" type="parTrans" cxnId="{D7C534CC-0D2B-4CFC-BF4E-35C902226A9D}">
      <dgm:prSet custT="1"/>
      <dgm:spPr/>
      <dgm:t>
        <a:bodyPr/>
        <a:lstStyle/>
        <a:p>
          <a:pPr rtl="1"/>
          <a:endParaRPr lang="ar-LB" sz="2400"/>
        </a:p>
      </dgm:t>
    </dgm:pt>
    <dgm:pt modelId="{69FE684D-C00A-49F8-8B7F-D7775ED8DD25}" type="sibTrans" cxnId="{D7C534CC-0D2B-4CFC-BF4E-35C902226A9D}">
      <dgm:prSet/>
      <dgm:spPr/>
      <dgm:t>
        <a:bodyPr/>
        <a:lstStyle/>
        <a:p>
          <a:pPr rtl="1"/>
          <a:endParaRPr lang="ar-LB"/>
        </a:p>
      </dgm:t>
    </dgm:pt>
    <dgm:pt modelId="{C5841B95-B69A-4304-9FD3-19A74B8B84EC}">
      <dgm:prSet phldrT="[Text]" custT="1"/>
      <dgm:spPr>
        <a:solidFill>
          <a:schemeClr val="accent6">
            <a:lumMod val="75000"/>
          </a:schemeClr>
        </a:solidFill>
      </dgm:spPr>
      <dgm:t>
        <a:bodyPr/>
        <a:lstStyle/>
        <a:p>
          <a:pPr rtl="1"/>
          <a:r>
            <a:rPr lang="en-US" sz="2400" dirty="0"/>
            <a:t>Silent Mutation</a:t>
          </a:r>
          <a:endParaRPr lang="ar-LB" sz="2400" dirty="0"/>
        </a:p>
      </dgm:t>
    </dgm:pt>
    <dgm:pt modelId="{0DC4FEF6-CB3C-4464-B360-49724BC70444}" type="parTrans" cxnId="{565EDA35-47DC-40C3-9341-C1AC4F93EAF6}">
      <dgm:prSet custT="1"/>
      <dgm:spPr/>
      <dgm:t>
        <a:bodyPr/>
        <a:lstStyle/>
        <a:p>
          <a:pPr rtl="1"/>
          <a:endParaRPr lang="ar-LB" sz="2400"/>
        </a:p>
      </dgm:t>
    </dgm:pt>
    <dgm:pt modelId="{55C25D47-6C76-4170-BB7A-9F5951B87D95}" type="sibTrans" cxnId="{565EDA35-47DC-40C3-9341-C1AC4F93EAF6}">
      <dgm:prSet/>
      <dgm:spPr/>
      <dgm:t>
        <a:bodyPr/>
        <a:lstStyle/>
        <a:p>
          <a:pPr rtl="1"/>
          <a:endParaRPr lang="ar-LB"/>
        </a:p>
      </dgm:t>
    </dgm:pt>
    <dgm:pt modelId="{D3B36CDE-0BE6-498E-A76C-5EE054CF4281}">
      <dgm:prSet custT="1"/>
      <dgm:spPr>
        <a:solidFill>
          <a:schemeClr val="accent2">
            <a:lumMod val="50000"/>
          </a:schemeClr>
        </a:solidFill>
      </dgm:spPr>
      <dgm:t>
        <a:bodyPr/>
        <a:lstStyle/>
        <a:p>
          <a:pPr rtl="1"/>
          <a:r>
            <a:rPr lang="en-US" sz="2400" dirty="0"/>
            <a:t>Insertion Mutation</a:t>
          </a:r>
          <a:endParaRPr lang="ar-LB" sz="2400" dirty="0"/>
        </a:p>
      </dgm:t>
    </dgm:pt>
    <dgm:pt modelId="{42455BC2-13A4-45F7-ABE2-83EC36AD25EE}" type="parTrans" cxnId="{F5B0ABE6-ECE2-48F7-83EF-AA65CF3C71CE}">
      <dgm:prSet custT="1"/>
      <dgm:spPr/>
      <dgm:t>
        <a:bodyPr/>
        <a:lstStyle/>
        <a:p>
          <a:pPr rtl="1"/>
          <a:endParaRPr lang="ar-LB" sz="2400"/>
        </a:p>
      </dgm:t>
    </dgm:pt>
    <dgm:pt modelId="{DD606323-5A5A-44E0-8BDF-C5CF48466D0A}" type="sibTrans" cxnId="{F5B0ABE6-ECE2-48F7-83EF-AA65CF3C71CE}">
      <dgm:prSet/>
      <dgm:spPr/>
      <dgm:t>
        <a:bodyPr/>
        <a:lstStyle/>
        <a:p>
          <a:pPr rtl="1"/>
          <a:endParaRPr lang="ar-LB"/>
        </a:p>
      </dgm:t>
    </dgm:pt>
    <dgm:pt modelId="{8F7290FC-597B-410A-9F9A-49AF278235F6}">
      <dgm:prSet custT="1"/>
      <dgm:spPr>
        <a:solidFill>
          <a:schemeClr val="accent2">
            <a:lumMod val="50000"/>
          </a:schemeClr>
        </a:solidFill>
      </dgm:spPr>
      <dgm:t>
        <a:bodyPr/>
        <a:lstStyle/>
        <a:p>
          <a:pPr rtl="1"/>
          <a:r>
            <a:rPr lang="en-US" sz="2400" dirty="0"/>
            <a:t>Deletion Mutation</a:t>
          </a:r>
          <a:endParaRPr lang="ar-LB" sz="2400" dirty="0"/>
        </a:p>
      </dgm:t>
    </dgm:pt>
    <dgm:pt modelId="{36E1373A-DA47-4A6F-A206-EAAE6B902AC1}" type="parTrans" cxnId="{A4DDD216-3045-4107-A331-E65A85664641}">
      <dgm:prSet custT="1"/>
      <dgm:spPr/>
      <dgm:t>
        <a:bodyPr/>
        <a:lstStyle/>
        <a:p>
          <a:pPr rtl="1"/>
          <a:endParaRPr lang="ar-LB" sz="2400"/>
        </a:p>
      </dgm:t>
    </dgm:pt>
    <dgm:pt modelId="{5433DE51-A15E-4BF7-90AB-C06B6A4E601A}" type="sibTrans" cxnId="{A4DDD216-3045-4107-A331-E65A85664641}">
      <dgm:prSet/>
      <dgm:spPr/>
      <dgm:t>
        <a:bodyPr/>
        <a:lstStyle/>
        <a:p>
          <a:pPr rtl="1"/>
          <a:endParaRPr lang="ar-LB"/>
        </a:p>
      </dgm:t>
    </dgm:pt>
    <dgm:pt modelId="{A52201EA-1F00-4E08-A410-BCDC90B17CE4}">
      <dgm:prSet custT="1"/>
      <dgm:spPr>
        <a:solidFill>
          <a:schemeClr val="accent2">
            <a:lumMod val="50000"/>
          </a:schemeClr>
        </a:solidFill>
      </dgm:spPr>
      <dgm:t>
        <a:bodyPr/>
        <a:lstStyle/>
        <a:p>
          <a:pPr rtl="1"/>
          <a:r>
            <a:rPr lang="en-US" sz="2000" dirty="0"/>
            <a:t>Substitution </a:t>
          </a:r>
          <a:r>
            <a:rPr lang="en-US" sz="2400" dirty="0"/>
            <a:t>Mutation</a:t>
          </a:r>
          <a:endParaRPr lang="ar-LB" sz="2400" dirty="0"/>
        </a:p>
      </dgm:t>
    </dgm:pt>
    <dgm:pt modelId="{1D8D6BAE-B97B-42DC-BEBD-8513D903AA6A}" type="parTrans" cxnId="{27835B69-9F90-416D-BEE0-4DF83EB65069}">
      <dgm:prSet custT="1"/>
      <dgm:spPr/>
      <dgm:t>
        <a:bodyPr/>
        <a:lstStyle/>
        <a:p>
          <a:pPr rtl="1"/>
          <a:endParaRPr lang="ar-LB" sz="2400"/>
        </a:p>
      </dgm:t>
    </dgm:pt>
    <dgm:pt modelId="{C8BFDC0D-45AE-4EA2-AE2D-6349B772383E}" type="sibTrans" cxnId="{27835B69-9F90-416D-BEE0-4DF83EB65069}">
      <dgm:prSet/>
      <dgm:spPr/>
      <dgm:t>
        <a:bodyPr/>
        <a:lstStyle/>
        <a:p>
          <a:pPr rtl="1"/>
          <a:endParaRPr lang="ar-LB"/>
        </a:p>
      </dgm:t>
    </dgm:pt>
    <dgm:pt modelId="{BD6AF00A-85D7-4353-AD8A-B4F443AD6EAE}">
      <dgm:prSet/>
      <dgm:spPr/>
      <dgm:t>
        <a:bodyPr/>
        <a:lstStyle/>
        <a:p>
          <a:pPr rtl="1"/>
          <a:r>
            <a:rPr lang="en-US" dirty="0"/>
            <a:t>Frameshift</a:t>
          </a:r>
          <a:endParaRPr lang="ar-LB" dirty="0"/>
        </a:p>
      </dgm:t>
    </dgm:pt>
    <dgm:pt modelId="{1FCC7B9B-282E-4697-A8EC-0B3D28307860}" type="parTrans" cxnId="{1B8ECF5F-CAAE-47C5-8A63-94DE54DE7C8E}">
      <dgm:prSet/>
      <dgm:spPr/>
      <dgm:t>
        <a:bodyPr/>
        <a:lstStyle/>
        <a:p>
          <a:pPr rtl="1"/>
          <a:endParaRPr lang="ar-LB"/>
        </a:p>
      </dgm:t>
    </dgm:pt>
    <dgm:pt modelId="{59261627-D88D-47A2-A1FB-4FDA350F3AB0}" type="sibTrans" cxnId="{1B8ECF5F-CAAE-47C5-8A63-94DE54DE7C8E}">
      <dgm:prSet/>
      <dgm:spPr/>
      <dgm:t>
        <a:bodyPr/>
        <a:lstStyle/>
        <a:p>
          <a:pPr rtl="1"/>
          <a:endParaRPr lang="ar-LB"/>
        </a:p>
      </dgm:t>
    </dgm:pt>
    <dgm:pt modelId="{5D2078EF-013A-4CA4-9EB8-58C9ACB7043E}" type="pres">
      <dgm:prSet presAssocID="{524EEED7-6605-4ADF-85AC-68F59B54E7BD}" presName="Name0" presStyleCnt="0">
        <dgm:presLayoutVars>
          <dgm:chMax val="1"/>
          <dgm:dir/>
          <dgm:animLvl val="ctr"/>
          <dgm:resizeHandles val="exact"/>
        </dgm:presLayoutVars>
      </dgm:prSet>
      <dgm:spPr/>
      <dgm:t>
        <a:bodyPr/>
        <a:lstStyle/>
        <a:p>
          <a:endParaRPr lang="en-US"/>
        </a:p>
      </dgm:t>
    </dgm:pt>
    <dgm:pt modelId="{67282FCF-81E4-4A46-AC31-999F28DD1011}" type="pres">
      <dgm:prSet presAssocID="{81F572A6-6F1F-4CEF-902A-23EBD10AF6FB}" presName="centerShape" presStyleLbl="node0" presStyleIdx="0" presStyleCnt="1" custScaleX="188418" custScaleY="144475"/>
      <dgm:spPr/>
      <dgm:t>
        <a:bodyPr/>
        <a:lstStyle/>
        <a:p>
          <a:endParaRPr lang="en-US"/>
        </a:p>
      </dgm:t>
    </dgm:pt>
    <dgm:pt modelId="{B0C2F81D-65E6-4CB1-95A0-0A53B9C63E8B}" type="pres">
      <dgm:prSet presAssocID="{ABCA26DB-FA3E-4AD9-B009-A3CDEB6D5B92}" presName="parTrans" presStyleLbl="sibTrans2D1" presStyleIdx="0" presStyleCnt="8"/>
      <dgm:spPr/>
      <dgm:t>
        <a:bodyPr/>
        <a:lstStyle/>
        <a:p>
          <a:endParaRPr lang="en-US"/>
        </a:p>
      </dgm:t>
    </dgm:pt>
    <dgm:pt modelId="{45CFC381-6711-4392-8BE2-830454978EA5}" type="pres">
      <dgm:prSet presAssocID="{ABCA26DB-FA3E-4AD9-B009-A3CDEB6D5B92}" presName="connectorText" presStyleLbl="sibTrans2D1" presStyleIdx="0" presStyleCnt="8"/>
      <dgm:spPr/>
      <dgm:t>
        <a:bodyPr/>
        <a:lstStyle/>
        <a:p>
          <a:endParaRPr lang="en-US"/>
        </a:p>
      </dgm:t>
    </dgm:pt>
    <dgm:pt modelId="{7E053B65-3E3D-4511-ACF5-2AFA9E046A35}" type="pres">
      <dgm:prSet presAssocID="{C6505A91-0C2A-4517-AF96-F722CBFF62F6}" presName="node" presStyleLbl="node1" presStyleIdx="0" presStyleCnt="8" custScaleX="131547" custScaleY="110777" custRadScaleRad="112471" custRadScaleInc="-578199">
        <dgm:presLayoutVars>
          <dgm:bulletEnabled val="1"/>
        </dgm:presLayoutVars>
      </dgm:prSet>
      <dgm:spPr/>
      <dgm:t>
        <a:bodyPr/>
        <a:lstStyle/>
        <a:p>
          <a:endParaRPr lang="en-US"/>
        </a:p>
      </dgm:t>
    </dgm:pt>
    <dgm:pt modelId="{117222EC-84DE-4654-AF9D-C97DB98545FB}" type="pres">
      <dgm:prSet presAssocID="{48E0C7F0-1FF1-4B96-9B0E-E911707A1DF2}" presName="parTrans" presStyleLbl="sibTrans2D1" presStyleIdx="1" presStyleCnt="8"/>
      <dgm:spPr/>
      <dgm:t>
        <a:bodyPr/>
        <a:lstStyle/>
        <a:p>
          <a:endParaRPr lang="en-US"/>
        </a:p>
      </dgm:t>
    </dgm:pt>
    <dgm:pt modelId="{79B297B3-3D35-43B7-B40A-EAA95BB35846}" type="pres">
      <dgm:prSet presAssocID="{48E0C7F0-1FF1-4B96-9B0E-E911707A1DF2}" presName="connectorText" presStyleLbl="sibTrans2D1" presStyleIdx="1" presStyleCnt="8"/>
      <dgm:spPr/>
      <dgm:t>
        <a:bodyPr/>
        <a:lstStyle/>
        <a:p>
          <a:endParaRPr lang="en-US"/>
        </a:p>
      </dgm:t>
    </dgm:pt>
    <dgm:pt modelId="{4A9AA02A-26EA-4A80-8FEE-B850DA930545}" type="pres">
      <dgm:prSet presAssocID="{5785AC84-4254-47A7-ACA7-B1207CDC7600}" presName="node" presStyleLbl="node1" presStyleIdx="1" presStyleCnt="8" custScaleX="116234" custScaleY="103399" custRadScaleRad="110826" custRadScaleInc="7931">
        <dgm:presLayoutVars>
          <dgm:bulletEnabled val="1"/>
        </dgm:presLayoutVars>
      </dgm:prSet>
      <dgm:spPr/>
      <dgm:t>
        <a:bodyPr/>
        <a:lstStyle/>
        <a:p>
          <a:endParaRPr lang="en-US"/>
        </a:p>
      </dgm:t>
    </dgm:pt>
    <dgm:pt modelId="{F4190512-71F3-4C49-AEC3-AFE4787A3003}" type="pres">
      <dgm:prSet presAssocID="{42455BC2-13A4-45F7-ABE2-83EC36AD25EE}" presName="parTrans" presStyleLbl="sibTrans2D1" presStyleIdx="2" presStyleCnt="8"/>
      <dgm:spPr/>
      <dgm:t>
        <a:bodyPr/>
        <a:lstStyle/>
        <a:p>
          <a:endParaRPr lang="en-US"/>
        </a:p>
      </dgm:t>
    </dgm:pt>
    <dgm:pt modelId="{192A0396-8DA2-43B2-A75E-3511515005C8}" type="pres">
      <dgm:prSet presAssocID="{42455BC2-13A4-45F7-ABE2-83EC36AD25EE}" presName="connectorText" presStyleLbl="sibTrans2D1" presStyleIdx="2" presStyleCnt="8"/>
      <dgm:spPr/>
      <dgm:t>
        <a:bodyPr/>
        <a:lstStyle/>
        <a:p>
          <a:endParaRPr lang="en-US"/>
        </a:p>
      </dgm:t>
    </dgm:pt>
    <dgm:pt modelId="{F11B1A8F-02C5-4F46-8C45-4DD65D0A9A10}" type="pres">
      <dgm:prSet presAssocID="{D3B36CDE-0BE6-498E-A76C-5EE054CF4281}" presName="node" presStyleLbl="node1" presStyleIdx="2" presStyleCnt="8" custScaleX="133267" custScaleY="129553" custRadScaleRad="106181" custRadScaleInc="-5383">
        <dgm:presLayoutVars>
          <dgm:bulletEnabled val="1"/>
        </dgm:presLayoutVars>
      </dgm:prSet>
      <dgm:spPr/>
      <dgm:t>
        <a:bodyPr/>
        <a:lstStyle/>
        <a:p>
          <a:endParaRPr lang="en-US"/>
        </a:p>
      </dgm:t>
    </dgm:pt>
    <dgm:pt modelId="{3BDBC9C4-B1AB-4443-A667-14BAD26985F8}" type="pres">
      <dgm:prSet presAssocID="{36E1373A-DA47-4A6F-A206-EAAE6B902AC1}" presName="parTrans" presStyleLbl="sibTrans2D1" presStyleIdx="3" presStyleCnt="8"/>
      <dgm:spPr/>
      <dgm:t>
        <a:bodyPr/>
        <a:lstStyle/>
        <a:p>
          <a:endParaRPr lang="en-US"/>
        </a:p>
      </dgm:t>
    </dgm:pt>
    <dgm:pt modelId="{9BE7E1F2-D873-4DA4-9F13-A8E9630690B1}" type="pres">
      <dgm:prSet presAssocID="{36E1373A-DA47-4A6F-A206-EAAE6B902AC1}" presName="connectorText" presStyleLbl="sibTrans2D1" presStyleIdx="3" presStyleCnt="8"/>
      <dgm:spPr/>
      <dgm:t>
        <a:bodyPr/>
        <a:lstStyle/>
        <a:p>
          <a:endParaRPr lang="en-US"/>
        </a:p>
      </dgm:t>
    </dgm:pt>
    <dgm:pt modelId="{C407B421-923F-4ABA-A3BE-0CC59983256E}" type="pres">
      <dgm:prSet presAssocID="{8F7290FC-597B-410A-9F9A-49AF278235F6}" presName="node" presStyleLbl="node1" presStyleIdx="3" presStyleCnt="8" custScaleX="132031" custScaleY="109687" custRadScaleRad="117954" custRadScaleInc="-33033">
        <dgm:presLayoutVars>
          <dgm:bulletEnabled val="1"/>
        </dgm:presLayoutVars>
      </dgm:prSet>
      <dgm:spPr/>
      <dgm:t>
        <a:bodyPr/>
        <a:lstStyle/>
        <a:p>
          <a:endParaRPr lang="en-US"/>
        </a:p>
      </dgm:t>
    </dgm:pt>
    <dgm:pt modelId="{E56591D9-BF12-4BCF-A0B8-25EEE718801B}" type="pres">
      <dgm:prSet presAssocID="{1D8D6BAE-B97B-42DC-BEBD-8513D903AA6A}" presName="parTrans" presStyleLbl="sibTrans2D1" presStyleIdx="4" presStyleCnt="8"/>
      <dgm:spPr/>
      <dgm:t>
        <a:bodyPr/>
        <a:lstStyle/>
        <a:p>
          <a:endParaRPr lang="en-US"/>
        </a:p>
      </dgm:t>
    </dgm:pt>
    <dgm:pt modelId="{62EC8CE8-56E6-47BD-A00D-2C066EA75897}" type="pres">
      <dgm:prSet presAssocID="{1D8D6BAE-B97B-42DC-BEBD-8513D903AA6A}" presName="connectorText" presStyleLbl="sibTrans2D1" presStyleIdx="4" presStyleCnt="8"/>
      <dgm:spPr/>
      <dgm:t>
        <a:bodyPr/>
        <a:lstStyle/>
        <a:p>
          <a:endParaRPr lang="en-US"/>
        </a:p>
      </dgm:t>
    </dgm:pt>
    <dgm:pt modelId="{2AFEDC6C-C555-489B-B3B6-4531BD2546B8}" type="pres">
      <dgm:prSet presAssocID="{A52201EA-1F00-4E08-A410-BCDC90B17CE4}" presName="node" presStyleLbl="node1" presStyleIdx="4" presStyleCnt="8" custScaleX="155833" custScaleY="108297" custRadScaleRad="97392" custRadScaleInc="740">
        <dgm:presLayoutVars>
          <dgm:bulletEnabled val="1"/>
        </dgm:presLayoutVars>
      </dgm:prSet>
      <dgm:spPr/>
      <dgm:t>
        <a:bodyPr/>
        <a:lstStyle/>
        <a:p>
          <a:endParaRPr lang="en-US"/>
        </a:p>
      </dgm:t>
    </dgm:pt>
    <dgm:pt modelId="{93BFB639-6D28-4CC2-AD27-C566CBEF1DAB}" type="pres">
      <dgm:prSet presAssocID="{D93DCC57-FA93-453E-804A-74EB2B43EB2B}" presName="parTrans" presStyleLbl="sibTrans2D1" presStyleIdx="5" presStyleCnt="8"/>
      <dgm:spPr/>
      <dgm:t>
        <a:bodyPr/>
        <a:lstStyle/>
        <a:p>
          <a:endParaRPr lang="en-US"/>
        </a:p>
      </dgm:t>
    </dgm:pt>
    <dgm:pt modelId="{F587D88D-2A33-419F-8E8B-4D059959E76F}" type="pres">
      <dgm:prSet presAssocID="{D93DCC57-FA93-453E-804A-74EB2B43EB2B}" presName="connectorText" presStyleLbl="sibTrans2D1" presStyleIdx="5" presStyleCnt="8"/>
      <dgm:spPr/>
      <dgm:t>
        <a:bodyPr/>
        <a:lstStyle/>
        <a:p>
          <a:endParaRPr lang="en-US"/>
        </a:p>
      </dgm:t>
    </dgm:pt>
    <dgm:pt modelId="{08E71304-5AA1-4180-B90E-34950251FB4A}" type="pres">
      <dgm:prSet presAssocID="{E98F476A-2A69-41E2-8BA8-B712B681ADE9}" presName="node" presStyleLbl="node1" presStyleIdx="5" presStyleCnt="8" custScaleX="122431" custScaleY="99865" custRadScaleRad="103449" custRadScaleInc="593747">
        <dgm:presLayoutVars>
          <dgm:bulletEnabled val="1"/>
        </dgm:presLayoutVars>
      </dgm:prSet>
      <dgm:spPr/>
      <dgm:t>
        <a:bodyPr/>
        <a:lstStyle/>
        <a:p>
          <a:endParaRPr lang="en-US"/>
        </a:p>
      </dgm:t>
    </dgm:pt>
    <dgm:pt modelId="{B2D151BC-D29A-40E9-8641-3C28B2E94463}" type="pres">
      <dgm:prSet presAssocID="{0DC4FEF6-CB3C-4464-B360-49724BC70444}" presName="parTrans" presStyleLbl="sibTrans2D1" presStyleIdx="6" presStyleCnt="8"/>
      <dgm:spPr/>
      <dgm:t>
        <a:bodyPr/>
        <a:lstStyle/>
        <a:p>
          <a:endParaRPr lang="en-US"/>
        </a:p>
      </dgm:t>
    </dgm:pt>
    <dgm:pt modelId="{3FB76182-FA9A-40F8-AD23-11C5FD7F56AA}" type="pres">
      <dgm:prSet presAssocID="{0DC4FEF6-CB3C-4464-B360-49724BC70444}" presName="connectorText" presStyleLbl="sibTrans2D1" presStyleIdx="6" presStyleCnt="8"/>
      <dgm:spPr/>
      <dgm:t>
        <a:bodyPr/>
        <a:lstStyle/>
        <a:p>
          <a:endParaRPr lang="en-US"/>
        </a:p>
      </dgm:t>
    </dgm:pt>
    <dgm:pt modelId="{60D3CD17-6C34-4F7C-9545-1969CF6B81F7}" type="pres">
      <dgm:prSet presAssocID="{C5841B95-B69A-4304-9FD3-19A74B8B84EC}" presName="node" presStyleLbl="node1" presStyleIdx="6" presStyleCnt="8" custScaleX="132777" custScaleY="119363" custRadScaleRad="116397" custRadScaleInc="196759">
        <dgm:presLayoutVars>
          <dgm:bulletEnabled val="1"/>
        </dgm:presLayoutVars>
      </dgm:prSet>
      <dgm:spPr/>
      <dgm:t>
        <a:bodyPr/>
        <a:lstStyle/>
        <a:p>
          <a:endParaRPr lang="en-US"/>
        </a:p>
      </dgm:t>
    </dgm:pt>
    <dgm:pt modelId="{7B7001F0-D910-4234-985D-D69A09D48F5C}" type="pres">
      <dgm:prSet presAssocID="{1FCC7B9B-282E-4697-A8EC-0B3D28307860}" presName="parTrans" presStyleLbl="sibTrans2D1" presStyleIdx="7" presStyleCnt="8"/>
      <dgm:spPr/>
      <dgm:t>
        <a:bodyPr/>
        <a:lstStyle/>
        <a:p>
          <a:endParaRPr lang="en-US"/>
        </a:p>
      </dgm:t>
    </dgm:pt>
    <dgm:pt modelId="{DF059D36-D0CE-4282-8844-F123051A69F8}" type="pres">
      <dgm:prSet presAssocID="{1FCC7B9B-282E-4697-A8EC-0B3D28307860}" presName="connectorText" presStyleLbl="sibTrans2D1" presStyleIdx="7" presStyleCnt="8"/>
      <dgm:spPr/>
      <dgm:t>
        <a:bodyPr/>
        <a:lstStyle/>
        <a:p>
          <a:endParaRPr lang="en-US"/>
        </a:p>
      </dgm:t>
    </dgm:pt>
    <dgm:pt modelId="{ABED5EC0-01E6-44F5-9B17-C50BC9C437D6}" type="pres">
      <dgm:prSet presAssocID="{BD6AF00A-85D7-4353-AD8A-B4F443AD6EAE}" presName="node" presStyleLbl="node1" presStyleIdx="7" presStyleCnt="8" custScaleX="132231" custScaleY="120596" custRadScaleRad="120629" custRadScaleInc="-198421">
        <dgm:presLayoutVars>
          <dgm:bulletEnabled val="1"/>
        </dgm:presLayoutVars>
      </dgm:prSet>
      <dgm:spPr/>
      <dgm:t>
        <a:bodyPr/>
        <a:lstStyle/>
        <a:p>
          <a:endParaRPr lang="en-US"/>
        </a:p>
      </dgm:t>
    </dgm:pt>
  </dgm:ptLst>
  <dgm:cxnLst>
    <dgm:cxn modelId="{6FA9B9DF-9C26-4C73-B987-DE50C2B48301}" type="presOf" srcId="{42455BC2-13A4-45F7-ABE2-83EC36AD25EE}" destId="{F4190512-71F3-4C49-AEC3-AFE4787A3003}" srcOrd="0" destOrd="0" presId="urn:microsoft.com/office/officeart/2005/8/layout/radial5"/>
    <dgm:cxn modelId="{E8870153-7787-428B-A69D-9FE32AC61714}" type="presOf" srcId="{D93DCC57-FA93-453E-804A-74EB2B43EB2B}" destId="{93BFB639-6D28-4CC2-AD27-C566CBEF1DAB}" srcOrd="0" destOrd="0" presId="urn:microsoft.com/office/officeart/2005/8/layout/radial5"/>
    <dgm:cxn modelId="{565EDA35-47DC-40C3-9341-C1AC4F93EAF6}" srcId="{81F572A6-6F1F-4CEF-902A-23EBD10AF6FB}" destId="{C5841B95-B69A-4304-9FD3-19A74B8B84EC}" srcOrd="6" destOrd="0" parTransId="{0DC4FEF6-CB3C-4464-B360-49724BC70444}" sibTransId="{55C25D47-6C76-4170-BB7A-9F5951B87D95}"/>
    <dgm:cxn modelId="{F6EAC03F-DA9D-41BB-87FB-5E0FB19F6246}" type="presOf" srcId="{36E1373A-DA47-4A6F-A206-EAAE6B902AC1}" destId="{3BDBC9C4-B1AB-4443-A667-14BAD26985F8}" srcOrd="0" destOrd="0" presId="urn:microsoft.com/office/officeart/2005/8/layout/radial5"/>
    <dgm:cxn modelId="{9135E604-DC99-429B-AEE5-219BFAF9B39E}" type="presOf" srcId="{36E1373A-DA47-4A6F-A206-EAAE6B902AC1}" destId="{9BE7E1F2-D873-4DA4-9F13-A8E9630690B1}" srcOrd="1" destOrd="0" presId="urn:microsoft.com/office/officeart/2005/8/layout/radial5"/>
    <dgm:cxn modelId="{6726D900-64B7-4942-9065-63FF1D150B64}" type="presOf" srcId="{1FCC7B9B-282E-4697-A8EC-0B3D28307860}" destId="{DF059D36-D0CE-4282-8844-F123051A69F8}" srcOrd="1" destOrd="0" presId="urn:microsoft.com/office/officeart/2005/8/layout/radial5"/>
    <dgm:cxn modelId="{6E126D71-894E-4C4B-ABE0-8DB3F52ACE8F}" srcId="{81F572A6-6F1F-4CEF-902A-23EBD10AF6FB}" destId="{5785AC84-4254-47A7-ACA7-B1207CDC7600}" srcOrd="1" destOrd="0" parTransId="{48E0C7F0-1FF1-4B96-9B0E-E911707A1DF2}" sibTransId="{BD0788FF-E22A-4950-B656-B60E1BEE8557}"/>
    <dgm:cxn modelId="{E9EAED6A-25C3-43E9-BC57-C845CED4F1F5}" type="presOf" srcId="{1FCC7B9B-282E-4697-A8EC-0B3D28307860}" destId="{7B7001F0-D910-4234-985D-D69A09D48F5C}" srcOrd="0" destOrd="0" presId="urn:microsoft.com/office/officeart/2005/8/layout/radial5"/>
    <dgm:cxn modelId="{D7C534CC-0D2B-4CFC-BF4E-35C902226A9D}" srcId="{81F572A6-6F1F-4CEF-902A-23EBD10AF6FB}" destId="{E98F476A-2A69-41E2-8BA8-B712B681ADE9}" srcOrd="5" destOrd="0" parTransId="{D93DCC57-FA93-453E-804A-74EB2B43EB2B}" sibTransId="{69FE684D-C00A-49F8-8B7F-D7775ED8DD25}"/>
    <dgm:cxn modelId="{48328967-0EDF-4F9C-8DFD-9CFD08334DE4}" type="presOf" srcId="{C5841B95-B69A-4304-9FD3-19A74B8B84EC}" destId="{60D3CD17-6C34-4F7C-9545-1969CF6B81F7}" srcOrd="0" destOrd="0" presId="urn:microsoft.com/office/officeart/2005/8/layout/radial5"/>
    <dgm:cxn modelId="{D7642432-10DB-4294-9ACC-ADA77B4853C1}" type="presOf" srcId="{8F7290FC-597B-410A-9F9A-49AF278235F6}" destId="{C407B421-923F-4ABA-A3BE-0CC59983256E}" srcOrd="0" destOrd="0" presId="urn:microsoft.com/office/officeart/2005/8/layout/radial5"/>
    <dgm:cxn modelId="{F5B0ABE6-ECE2-48F7-83EF-AA65CF3C71CE}" srcId="{81F572A6-6F1F-4CEF-902A-23EBD10AF6FB}" destId="{D3B36CDE-0BE6-498E-A76C-5EE054CF4281}" srcOrd="2" destOrd="0" parTransId="{42455BC2-13A4-45F7-ABE2-83EC36AD25EE}" sibTransId="{DD606323-5A5A-44E0-8BDF-C5CF48466D0A}"/>
    <dgm:cxn modelId="{C917397A-86B7-40FC-BEB8-62CCABD41055}" type="presOf" srcId="{48E0C7F0-1FF1-4B96-9B0E-E911707A1DF2}" destId="{79B297B3-3D35-43B7-B40A-EAA95BB35846}" srcOrd="1" destOrd="0" presId="urn:microsoft.com/office/officeart/2005/8/layout/radial5"/>
    <dgm:cxn modelId="{1B5DFA02-7BC0-46F0-BA64-E79807ACB5C8}" type="presOf" srcId="{C6505A91-0C2A-4517-AF96-F722CBFF62F6}" destId="{7E053B65-3E3D-4511-ACF5-2AFA9E046A35}" srcOrd="0" destOrd="0" presId="urn:microsoft.com/office/officeart/2005/8/layout/radial5"/>
    <dgm:cxn modelId="{13296002-8DBD-4164-A621-55B7441302DD}" type="presOf" srcId="{BD6AF00A-85D7-4353-AD8A-B4F443AD6EAE}" destId="{ABED5EC0-01E6-44F5-9B17-C50BC9C437D6}" srcOrd="0" destOrd="0" presId="urn:microsoft.com/office/officeart/2005/8/layout/radial5"/>
    <dgm:cxn modelId="{387DCD18-64D4-4572-A5EC-9FE525D65F9B}" type="presOf" srcId="{1D8D6BAE-B97B-42DC-BEBD-8513D903AA6A}" destId="{62EC8CE8-56E6-47BD-A00D-2C066EA75897}" srcOrd="1" destOrd="0" presId="urn:microsoft.com/office/officeart/2005/8/layout/radial5"/>
    <dgm:cxn modelId="{515ED0F3-F773-43A5-A82D-8ACBF5CB203D}" type="presOf" srcId="{42455BC2-13A4-45F7-ABE2-83EC36AD25EE}" destId="{192A0396-8DA2-43B2-A75E-3511515005C8}" srcOrd="1" destOrd="0" presId="urn:microsoft.com/office/officeart/2005/8/layout/radial5"/>
    <dgm:cxn modelId="{FC765292-EFC1-4C26-A79B-73BED12F898E}" type="presOf" srcId="{D93DCC57-FA93-453E-804A-74EB2B43EB2B}" destId="{F587D88D-2A33-419F-8E8B-4D059959E76F}" srcOrd="1" destOrd="0" presId="urn:microsoft.com/office/officeart/2005/8/layout/radial5"/>
    <dgm:cxn modelId="{90E13F14-3723-429A-B40F-B4B4FD85B614}" type="presOf" srcId="{D3B36CDE-0BE6-498E-A76C-5EE054CF4281}" destId="{F11B1A8F-02C5-4F46-8C45-4DD65D0A9A10}" srcOrd="0" destOrd="0" presId="urn:microsoft.com/office/officeart/2005/8/layout/radial5"/>
    <dgm:cxn modelId="{2D517DBF-ADE1-4F47-8B79-52529A47F589}" type="presOf" srcId="{81F572A6-6F1F-4CEF-902A-23EBD10AF6FB}" destId="{67282FCF-81E4-4A46-AC31-999F28DD1011}" srcOrd="0" destOrd="0" presId="urn:microsoft.com/office/officeart/2005/8/layout/radial5"/>
    <dgm:cxn modelId="{DF5746A8-1953-4EC3-8A2C-F1172E04C9B0}" type="presOf" srcId="{524EEED7-6605-4ADF-85AC-68F59B54E7BD}" destId="{5D2078EF-013A-4CA4-9EB8-58C9ACB7043E}" srcOrd="0" destOrd="0" presId="urn:microsoft.com/office/officeart/2005/8/layout/radial5"/>
    <dgm:cxn modelId="{0DF1A734-45FF-4130-803A-01378887047F}" srcId="{524EEED7-6605-4ADF-85AC-68F59B54E7BD}" destId="{81F572A6-6F1F-4CEF-902A-23EBD10AF6FB}" srcOrd="0" destOrd="0" parTransId="{DAD15436-5708-40EF-8597-EE3FA3016E3A}" sibTransId="{361EE9DE-B89A-4564-B8AC-331F85E69862}"/>
    <dgm:cxn modelId="{1B8ECF5F-CAAE-47C5-8A63-94DE54DE7C8E}" srcId="{81F572A6-6F1F-4CEF-902A-23EBD10AF6FB}" destId="{BD6AF00A-85D7-4353-AD8A-B4F443AD6EAE}" srcOrd="7" destOrd="0" parTransId="{1FCC7B9B-282E-4697-A8EC-0B3D28307860}" sibTransId="{59261627-D88D-47A2-A1FB-4FDA350F3AB0}"/>
    <dgm:cxn modelId="{21113E28-AEB3-4CD5-89A7-E051810A54F2}" type="presOf" srcId="{48E0C7F0-1FF1-4B96-9B0E-E911707A1DF2}" destId="{117222EC-84DE-4654-AF9D-C97DB98545FB}" srcOrd="0" destOrd="0" presId="urn:microsoft.com/office/officeart/2005/8/layout/radial5"/>
    <dgm:cxn modelId="{A4DDD216-3045-4107-A331-E65A85664641}" srcId="{81F572A6-6F1F-4CEF-902A-23EBD10AF6FB}" destId="{8F7290FC-597B-410A-9F9A-49AF278235F6}" srcOrd="3" destOrd="0" parTransId="{36E1373A-DA47-4A6F-A206-EAAE6B902AC1}" sibTransId="{5433DE51-A15E-4BF7-90AB-C06B6A4E601A}"/>
    <dgm:cxn modelId="{C3B7282C-177F-4124-B3C5-9013137B329F}" type="presOf" srcId="{5785AC84-4254-47A7-ACA7-B1207CDC7600}" destId="{4A9AA02A-26EA-4A80-8FEE-B850DA930545}" srcOrd="0" destOrd="0" presId="urn:microsoft.com/office/officeart/2005/8/layout/radial5"/>
    <dgm:cxn modelId="{2987DEA1-F65E-4B0D-97C4-C39CE2DA646B}" srcId="{81F572A6-6F1F-4CEF-902A-23EBD10AF6FB}" destId="{C6505A91-0C2A-4517-AF96-F722CBFF62F6}" srcOrd="0" destOrd="0" parTransId="{ABCA26DB-FA3E-4AD9-B009-A3CDEB6D5B92}" sibTransId="{BF02560A-ACA9-4D25-B073-E7597B3BFE29}"/>
    <dgm:cxn modelId="{807AC3DC-71C4-45CB-A5B2-BC578E6B7DB5}" type="presOf" srcId="{0DC4FEF6-CB3C-4464-B360-49724BC70444}" destId="{B2D151BC-D29A-40E9-8641-3C28B2E94463}" srcOrd="0" destOrd="0" presId="urn:microsoft.com/office/officeart/2005/8/layout/radial5"/>
    <dgm:cxn modelId="{B79969F0-441D-48A0-A0D5-8BAEC7B59386}" type="presOf" srcId="{0DC4FEF6-CB3C-4464-B360-49724BC70444}" destId="{3FB76182-FA9A-40F8-AD23-11C5FD7F56AA}" srcOrd="1" destOrd="0" presId="urn:microsoft.com/office/officeart/2005/8/layout/radial5"/>
    <dgm:cxn modelId="{1457428B-3E23-4951-9CEF-2828F1673598}" type="presOf" srcId="{A52201EA-1F00-4E08-A410-BCDC90B17CE4}" destId="{2AFEDC6C-C555-489B-B3B6-4531BD2546B8}" srcOrd="0" destOrd="0" presId="urn:microsoft.com/office/officeart/2005/8/layout/radial5"/>
    <dgm:cxn modelId="{77673324-BA9D-4D89-81DC-87251BE00339}" type="presOf" srcId="{ABCA26DB-FA3E-4AD9-B009-A3CDEB6D5B92}" destId="{B0C2F81D-65E6-4CB1-95A0-0A53B9C63E8B}" srcOrd="0" destOrd="0" presId="urn:microsoft.com/office/officeart/2005/8/layout/radial5"/>
    <dgm:cxn modelId="{8C60F4C5-BD49-4277-ADA1-98BB8464BAF8}" type="presOf" srcId="{ABCA26DB-FA3E-4AD9-B009-A3CDEB6D5B92}" destId="{45CFC381-6711-4392-8BE2-830454978EA5}" srcOrd="1" destOrd="0" presId="urn:microsoft.com/office/officeart/2005/8/layout/radial5"/>
    <dgm:cxn modelId="{B97927DD-6141-4042-8295-235678AC60F5}" type="presOf" srcId="{1D8D6BAE-B97B-42DC-BEBD-8513D903AA6A}" destId="{E56591D9-BF12-4BCF-A0B8-25EEE718801B}" srcOrd="0" destOrd="0" presId="urn:microsoft.com/office/officeart/2005/8/layout/radial5"/>
    <dgm:cxn modelId="{27835B69-9F90-416D-BEE0-4DF83EB65069}" srcId="{81F572A6-6F1F-4CEF-902A-23EBD10AF6FB}" destId="{A52201EA-1F00-4E08-A410-BCDC90B17CE4}" srcOrd="4" destOrd="0" parTransId="{1D8D6BAE-B97B-42DC-BEBD-8513D903AA6A}" sibTransId="{C8BFDC0D-45AE-4EA2-AE2D-6349B772383E}"/>
    <dgm:cxn modelId="{CBD3BAB8-9AED-479A-A1DE-B91DA109D685}" type="presOf" srcId="{E98F476A-2A69-41E2-8BA8-B712B681ADE9}" destId="{08E71304-5AA1-4180-B90E-34950251FB4A}" srcOrd="0" destOrd="0" presId="urn:microsoft.com/office/officeart/2005/8/layout/radial5"/>
    <dgm:cxn modelId="{63D04D1B-88AA-450F-AA1B-4A5E650ADFB4}" type="presParOf" srcId="{5D2078EF-013A-4CA4-9EB8-58C9ACB7043E}" destId="{67282FCF-81E4-4A46-AC31-999F28DD1011}" srcOrd="0" destOrd="0" presId="urn:microsoft.com/office/officeart/2005/8/layout/radial5"/>
    <dgm:cxn modelId="{E2F45F82-CB4D-4F92-9957-0871B7199F2C}" type="presParOf" srcId="{5D2078EF-013A-4CA4-9EB8-58C9ACB7043E}" destId="{B0C2F81D-65E6-4CB1-95A0-0A53B9C63E8B}" srcOrd="1" destOrd="0" presId="urn:microsoft.com/office/officeart/2005/8/layout/radial5"/>
    <dgm:cxn modelId="{D2AFDDD9-3DF6-4877-9E08-A0A68CC954C6}" type="presParOf" srcId="{B0C2F81D-65E6-4CB1-95A0-0A53B9C63E8B}" destId="{45CFC381-6711-4392-8BE2-830454978EA5}" srcOrd="0" destOrd="0" presId="urn:microsoft.com/office/officeart/2005/8/layout/radial5"/>
    <dgm:cxn modelId="{704FDE80-B7A6-4FB0-83F8-AE93B11BED84}" type="presParOf" srcId="{5D2078EF-013A-4CA4-9EB8-58C9ACB7043E}" destId="{7E053B65-3E3D-4511-ACF5-2AFA9E046A35}" srcOrd="2" destOrd="0" presId="urn:microsoft.com/office/officeart/2005/8/layout/radial5"/>
    <dgm:cxn modelId="{CE19D944-A79F-49C5-B81F-FCE0B0359A4C}" type="presParOf" srcId="{5D2078EF-013A-4CA4-9EB8-58C9ACB7043E}" destId="{117222EC-84DE-4654-AF9D-C97DB98545FB}" srcOrd="3" destOrd="0" presId="urn:microsoft.com/office/officeart/2005/8/layout/radial5"/>
    <dgm:cxn modelId="{2557F47D-C2B4-4412-A9DB-A54EFC244F08}" type="presParOf" srcId="{117222EC-84DE-4654-AF9D-C97DB98545FB}" destId="{79B297B3-3D35-43B7-B40A-EAA95BB35846}" srcOrd="0" destOrd="0" presId="urn:microsoft.com/office/officeart/2005/8/layout/radial5"/>
    <dgm:cxn modelId="{C9B53FBD-BD08-4AEE-A505-CCC376D55D4E}" type="presParOf" srcId="{5D2078EF-013A-4CA4-9EB8-58C9ACB7043E}" destId="{4A9AA02A-26EA-4A80-8FEE-B850DA930545}" srcOrd="4" destOrd="0" presId="urn:microsoft.com/office/officeart/2005/8/layout/radial5"/>
    <dgm:cxn modelId="{F5D71A4E-2B0C-4C2C-8098-C8027D80D5BB}" type="presParOf" srcId="{5D2078EF-013A-4CA4-9EB8-58C9ACB7043E}" destId="{F4190512-71F3-4C49-AEC3-AFE4787A3003}" srcOrd="5" destOrd="0" presId="urn:microsoft.com/office/officeart/2005/8/layout/radial5"/>
    <dgm:cxn modelId="{E7640F91-E0AE-4C4C-B8FA-98EE7270244F}" type="presParOf" srcId="{F4190512-71F3-4C49-AEC3-AFE4787A3003}" destId="{192A0396-8DA2-43B2-A75E-3511515005C8}" srcOrd="0" destOrd="0" presId="urn:microsoft.com/office/officeart/2005/8/layout/radial5"/>
    <dgm:cxn modelId="{D3E9A5AA-F815-414C-A17B-FE034E49512B}" type="presParOf" srcId="{5D2078EF-013A-4CA4-9EB8-58C9ACB7043E}" destId="{F11B1A8F-02C5-4F46-8C45-4DD65D0A9A10}" srcOrd="6" destOrd="0" presId="urn:microsoft.com/office/officeart/2005/8/layout/radial5"/>
    <dgm:cxn modelId="{0A94FE94-1D4C-470F-A822-334A342CCBBA}" type="presParOf" srcId="{5D2078EF-013A-4CA4-9EB8-58C9ACB7043E}" destId="{3BDBC9C4-B1AB-4443-A667-14BAD26985F8}" srcOrd="7" destOrd="0" presId="urn:microsoft.com/office/officeart/2005/8/layout/radial5"/>
    <dgm:cxn modelId="{F71C63F1-6F67-4B08-9A51-DAD5C8EB59E2}" type="presParOf" srcId="{3BDBC9C4-B1AB-4443-A667-14BAD26985F8}" destId="{9BE7E1F2-D873-4DA4-9F13-A8E9630690B1}" srcOrd="0" destOrd="0" presId="urn:microsoft.com/office/officeart/2005/8/layout/radial5"/>
    <dgm:cxn modelId="{780673E8-C2C5-46E4-A75F-D780DF2F5480}" type="presParOf" srcId="{5D2078EF-013A-4CA4-9EB8-58C9ACB7043E}" destId="{C407B421-923F-4ABA-A3BE-0CC59983256E}" srcOrd="8" destOrd="0" presId="urn:microsoft.com/office/officeart/2005/8/layout/radial5"/>
    <dgm:cxn modelId="{D8962FE4-F6C1-4FBE-A7EE-6927B29134A0}" type="presParOf" srcId="{5D2078EF-013A-4CA4-9EB8-58C9ACB7043E}" destId="{E56591D9-BF12-4BCF-A0B8-25EEE718801B}" srcOrd="9" destOrd="0" presId="urn:microsoft.com/office/officeart/2005/8/layout/radial5"/>
    <dgm:cxn modelId="{B3019D20-0FBE-45BA-B4A6-7DAA7E6B7CB2}" type="presParOf" srcId="{E56591D9-BF12-4BCF-A0B8-25EEE718801B}" destId="{62EC8CE8-56E6-47BD-A00D-2C066EA75897}" srcOrd="0" destOrd="0" presId="urn:microsoft.com/office/officeart/2005/8/layout/radial5"/>
    <dgm:cxn modelId="{69FDBCD2-D5C1-49B3-8461-A10FAAFD52CE}" type="presParOf" srcId="{5D2078EF-013A-4CA4-9EB8-58C9ACB7043E}" destId="{2AFEDC6C-C555-489B-B3B6-4531BD2546B8}" srcOrd="10" destOrd="0" presId="urn:microsoft.com/office/officeart/2005/8/layout/radial5"/>
    <dgm:cxn modelId="{5342A4F5-1002-4347-9083-F5440CD71E2A}" type="presParOf" srcId="{5D2078EF-013A-4CA4-9EB8-58C9ACB7043E}" destId="{93BFB639-6D28-4CC2-AD27-C566CBEF1DAB}" srcOrd="11" destOrd="0" presId="urn:microsoft.com/office/officeart/2005/8/layout/radial5"/>
    <dgm:cxn modelId="{3A224399-6C8F-4DB7-89D1-BFE74353F421}" type="presParOf" srcId="{93BFB639-6D28-4CC2-AD27-C566CBEF1DAB}" destId="{F587D88D-2A33-419F-8E8B-4D059959E76F}" srcOrd="0" destOrd="0" presId="urn:microsoft.com/office/officeart/2005/8/layout/radial5"/>
    <dgm:cxn modelId="{49490739-8034-497F-9B2F-2652BF8E529B}" type="presParOf" srcId="{5D2078EF-013A-4CA4-9EB8-58C9ACB7043E}" destId="{08E71304-5AA1-4180-B90E-34950251FB4A}" srcOrd="12" destOrd="0" presId="urn:microsoft.com/office/officeart/2005/8/layout/radial5"/>
    <dgm:cxn modelId="{532281BC-1291-45AF-974A-333BC49A0857}" type="presParOf" srcId="{5D2078EF-013A-4CA4-9EB8-58C9ACB7043E}" destId="{B2D151BC-D29A-40E9-8641-3C28B2E94463}" srcOrd="13" destOrd="0" presId="urn:microsoft.com/office/officeart/2005/8/layout/radial5"/>
    <dgm:cxn modelId="{5A7BC079-E6DB-41B2-9FE9-1614F76D4A04}" type="presParOf" srcId="{B2D151BC-D29A-40E9-8641-3C28B2E94463}" destId="{3FB76182-FA9A-40F8-AD23-11C5FD7F56AA}" srcOrd="0" destOrd="0" presId="urn:microsoft.com/office/officeart/2005/8/layout/radial5"/>
    <dgm:cxn modelId="{83CC8553-EE3D-49E9-94AE-F0D53AA39FF6}" type="presParOf" srcId="{5D2078EF-013A-4CA4-9EB8-58C9ACB7043E}" destId="{60D3CD17-6C34-4F7C-9545-1969CF6B81F7}" srcOrd="14" destOrd="0" presId="urn:microsoft.com/office/officeart/2005/8/layout/radial5"/>
    <dgm:cxn modelId="{7F6EE589-4E13-4B7C-8A9D-57A6DB1D968C}" type="presParOf" srcId="{5D2078EF-013A-4CA4-9EB8-58C9ACB7043E}" destId="{7B7001F0-D910-4234-985D-D69A09D48F5C}" srcOrd="15" destOrd="0" presId="urn:microsoft.com/office/officeart/2005/8/layout/radial5"/>
    <dgm:cxn modelId="{5AAC9174-A95F-437A-BDC8-59ADF0944CF9}" type="presParOf" srcId="{7B7001F0-D910-4234-985D-D69A09D48F5C}" destId="{DF059D36-D0CE-4282-8844-F123051A69F8}" srcOrd="0" destOrd="0" presId="urn:microsoft.com/office/officeart/2005/8/layout/radial5"/>
    <dgm:cxn modelId="{05BA130C-2054-4F60-9866-096AF9DD8BC0}" type="presParOf" srcId="{5D2078EF-013A-4CA4-9EB8-58C9ACB7043E}" destId="{ABED5EC0-01E6-44F5-9B17-C50BC9C437D6}" srcOrd="1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82FCF-81E4-4A46-AC31-999F28DD1011}">
      <dsp:nvSpPr>
        <dsp:cNvPr id="0" name=""/>
        <dsp:cNvSpPr/>
      </dsp:nvSpPr>
      <dsp:spPr>
        <a:xfrm>
          <a:off x="4199865" y="2140030"/>
          <a:ext cx="2954750" cy="2265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rtl="1">
            <a:lnSpc>
              <a:spcPct val="90000"/>
            </a:lnSpc>
            <a:spcBef>
              <a:spcPct val="0"/>
            </a:spcBef>
            <a:spcAft>
              <a:spcPct val="35000"/>
            </a:spcAft>
          </a:pPr>
          <a:r>
            <a:rPr lang="en-US" sz="3200" kern="1200" dirty="0"/>
            <a:t>Mutations</a:t>
          </a:r>
          <a:endParaRPr lang="ar-LB" sz="3200" kern="1200" dirty="0"/>
        </a:p>
      </dsp:txBody>
      <dsp:txXfrm>
        <a:off x="4632578" y="2471825"/>
        <a:ext cx="2089324" cy="1602051"/>
      </dsp:txXfrm>
    </dsp:sp>
    <dsp:sp modelId="{B0C2F81D-65E6-4CB1-95A0-0A53B9C63E8B}">
      <dsp:nvSpPr>
        <dsp:cNvPr id="0" name=""/>
        <dsp:cNvSpPr/>
      </dsp:nvSpPr>
      <dsp:spPr>
        <a:xfrm rot="8394313">
          <a:off x="4281024" y="4027521"/>
          <a:ext cx="334521" cy="56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rtl="1">
            <a:lnSpc>
              <a:spcPct val="90000"/>
            </a:lnSpc>
            <a:spcBef>
              <a:spcPct val="0"/>
            </a:spcBef>
            <a:spcAft>
              <a:spcPct val="35000"/>
            </a:spcAft>
          </a:pPr>
          <a:endParaRPr lang="ar-LB" sz="2400" kern="1200"/>
        </a:p>
      </dsp:txBody>
      <dsp:txXfrm rot="10800000">
        <a:off x="4369587" y="4107210"/>
        <a:ext cx="234165" cy="336018"/>
      </dsp:txXfrm>
    </dsp:sp>
    <dsp:sp modelId="{7E053B65-3E3D-4511-ACF5-2AFA9E046A35}">
      <dsp:nvSpPr>
        <dsp:cNvPr id="0" name=""/>
        <dsp:cNvSpPr/>
      </dsp:nvSpPr>
      <dsp:spPr>
        <a:xfrm>
          <a:off x="2535037" y="4276330"/>
          <a:ext cx="1950096" cy="16421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1">
            <a:lnSpc>
              <a:spcPct val="90000"/>
            </a:lnSpc>
            <a:spcBef>
              <a:spcPct val="0"/>
            </a:spcBef>
            <a:spcAft>
              <a:spcPct val="35000"/>
            </a:spcAft>
          </a:pPr>
          <a:r>
            <a:rPr lang="en-US" sz="2400" kern="1200" dirty="0"/>
            <a:t>Point Mutation</a:t>
          </a:r>
          <a:endParaRPr lang="ar-LB" sz="2400" kern="1200" dirty="0"/>
        </a:p>
      </dsp:txBody>
      <dsp:txXfrm>
        <a:off x="2820622" y="4516824"/>
        <a:ext cx="1378926" cy="1161207"/>
      </dsp:txXfrm>
    </dsp:sp>
    <dsp:sp modelId="{117222EC-84DE-4654-AF9D-C97DB98545FB}">
      <dsp:nvSpPr>
        <dsp:cNvPr id="0" name=""/>
        <dsp:cNvSpPr/>
      </dsp:nvSpPr>
      <dsp:spPr>
        <a:xfrm rot="19007069">
          <a:off x="6672997" y="1883699"/>
          <a:ext cx="369425" cy="56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rtl="1">
            <a:lnSpc>
              <a:spcPct val="90000"/>
            </a:lnSpc>
            <a:spcBef>
              <a:spcPct val="0"/>
            </a:spcBef>
            <a:spcAft>
              <a:spcPct val="35000"/>
            </a:spcAft>
          </a:pPr>
          <a:endParaRPr lang="ar-LB" sz="2400" kern="1200"/>
        </a:p>
      </dsp:txBody>
      <dsp:txXfrm>
        <a:off x="6688026" y="2033649"/>
        <a:ext cx="258598" cy="336018"/>
      </dsp:txXfrm>
    </dsp:sp>
    <dsp:sp modelId="{4A9AA02A-26EA-4A80-8FEE-B850DA930545}">
      <dsp:nvSpPr>
        <dsp:cNvPr id="0" name=""/>
        <dsp:cNvSpPr/>
      </dsp:nvSpPr>
      <dsp:spPr>
        <a:xfrm>
          <a:off x="6850108" y="594961"/>
          <a:ext cx="1723091" cy="1532821"/>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1">
            <a:lnSpc>
              <a:spcPct val="90000"/>
            </a:lnSpc>
            <a:spcBef>
              <a:spcPct val="0"/>
            </a:spcBef>
            <a:spcAft>
              <a:spcPct val="35000"/>
            </a:spcAft>
          </a:pPr>
          <a:r>
            <a:rPr lang="en-US" sz="2400" kern="1200" dirty="0"/>
            <a:t>Missense</a:t>
          </a:r>
        </a:p>
        <a:p>
          <a:pPr lvl="0" algn="ctr" defTabSz="1066800" rtl="1">
            <a:lnSpc>
              <a:spcPct val="90000"/>
            </a:lnSpc>
            <a:spcBef>
              <a:spcPct val="0"/>
            </a:spcBef>
            <a:spcAft>
              <a:spcPct val="35000"/>
            </a:spcAft>
          </a:pPr>
          <a:r>
            <a:rPr lang="en-US" sz="2400" kern="1200" dirty="0"/>
            <a:t>Mutation</a:t>
          </a:r>
          <a:endParaRPr lang="ar-LB" sz="2400" kern="1200" dirty="0"/>
        </a:p>
      </dsp:txBody>
      <dsp:txXfrm>
        <a:off x="7102449" y="819437"/>
        <a:ext cx="1218409" cy="1083869"/>
      </dsp:txXfrm>
    </dsp:sp>
    <dsp:sp modelId="{F4190512-71F3-4C49-AEC3-AFE4787A3003}">
      <dsp:nvSpPr>
        <dsp:cNvPr id="0" name=""/>
        <dsp:cNvSpPr/>
      </dsp:nvSpPr>
      <dsp:spPr>
        <a:xfrm rot="21527329">
          <a:off x="7200142" y="2959464"/>
          <a:ext cx="111084" cy="56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rtl="1">
            <a:lnSpc>
              <a:spcPct val="90000"/>
            </a:lnSpc>
            <a:spcBef>
              <a:spcPct val="0"/>
            </a:spcBef>
            <a:spcAft>
              <a:spcPct val="35000"/>
            </a:spcAft>
          </a:pPr>
          <a:endParaRPr lang="ar-LB" sz="2400" kern="1200"/>
        </a:p>
      </dsp:txBody>
      <dsp:txXfrm>
        <a:off x="7200146" y="3071822"/>
        <a:ext cx="77759" cy="336018"/>
      </dsp:txXfrm>
    </dsp:sp>
    <dsp:sp modelId="{F11B1A8F-02C5-4F46-8C45-4DD65D0A9A10}">
      <dsp:nvSpPr>
        <dsp:cNvPr id="0" name=""/>
        <dsp:cNvSpPr/>
      </dsp:nvSpPr>
      <dsp:spPr>
        <a:xfrm>
          <a:off x="7363367" y="2256050"/>
          <a:ext cx="1975594" cy="1920536"/>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1">
            <a:lnSpc>
              <a:spcPct val="90000"/>
            </a:lnSpc>
            <a:spcBef>
              <a:spcPct val="0"/>
            </a:spcBef>
            <a:spcAft>
              <a:spcPct val="35000"/>
            </a:spcAft>
          </a:pPr>
          <a:r>
            <a:rPr lang="en-US" sz="2400" kern="1200" dirty="0"/>
            <a:t>Insertion Mutation</a:t>
          </a:r>
          <a:endParaRPr lang="ar-LB" sz="2400" kern="1200" dirty="0"/>
        </a:p>
      </dsp:txBody>
      <dsp:txXfrm>
        <a:off x="7652686" y="2537306"/>
        <a:ext cx="1396956" cy="1358024"/>
      </dsp:txXfrm>
    </dsp:sp>
    <dsp:sp modelId="{3BDBC9C4-B1AB-4443-A667-14BAD26985F8}">
      <dsp:nvSpPr>
        <dsp:cNvPr id="0" name=""/>
        <dsp:cNvSpPr/>
      </dsp:nvSpPr>
      <dsp:spPr>
        <a:xfrm rot="2254054">
          <a:off x="6809731" y="4016671"/>
          <a:ext cx="397087" cy="56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rtl="1">
            <a:lnSpc>
              <a:spcPct val="90000"/>
            </a:lnSpc>
            <a:spcBef>
              <a:spcPct val="0"/>
            </a:spcBef>
            <a:spcAft>
              <a:spcPct val="35000"/>
            </a:spcAft>
          </a:pPr>
          <a:endParaRPr lang="ar-LB" sz="2400" kern="1200"/>
        </a:p>
      </dsp:txBody>
      <dsp:txXfrm>
        <a:off x="6822082" y="4092362"/>
        <a:ext cx="277961" cy="336018"/>
      </dsp:txXfrm>
    </dsp:sp>
    <dsp:sp modelId="{C407B421-923F-4ABA-A3BE-0CC59983256E}">
      <dsp:nvSpPr>
        <dsp:cNvPr id="0" name=""/>
        <dsp:cNvSpPr/>
      </dsp:nvSpPr>
      <dsp:spPr>
        <a:xfrm>
          <a:off x="7053573" y="4271280"/>
          <a:ext cx="1957271" cy="1626036"/>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1">
            <a:lnSpc>
              <a:spcPct val="90000"/>
            </a:lnSpc>
            <a:spcBef>
              <a:spcPct val="0"/>
            </a:spcBef>
            <a:spcAft>
              <a:spcPct val="35000"/>
            </a:spcAft>
          </a:pPr>
          <a:r>
            <a:rPr lang="en-US" sz="2400" kern="1200" dirty="0"/>
            <a:t>Deletion Mutation</a:t>
          </a:r>
          <a:endParaRPr lang="ar-LB" sz="2400" kern="1200" dirty="0"/>
        </a:p>
      </dsp:txBody>
      <dsp:txXfrm>
        <a:off x="7340209" y="4509407"/>
        <a:ext cx="1383999" cy="1149782"/>
      </dsp:txXfrm>
    </dsp:sp>
    <dsp:sp modelId="{E56591D9-BF12-4BCF-A0B8-25EEE718801B}">
      <dsp:nvSpPr>
        <dsp:cNvPr id="0" name=""/>
        <dsp:cNvSpPr/>
      </dsp:nvSpPr>
      <dsp:spPr>
        <a:xfrm rot="5409990">
          <a:off x="5536054" y="4376689"/>
          <a:ext cx="274328" cy="56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rtl="1">
            <a:lnSpc>
              <a:spcPct val="90000"/>
            </a:lnSpc>
            <a:spcBef>
              <a:spcPct val="0"/>
            </a:spcBef>
            <a:spcAft>
              <a:spcPct val="35000"/>
            </a:spcAft>
          </a:pPr>
          <a:endParaRPr lang="ar-LB" sz="2400" kern="1200"/>
        </a:p>
      </dsp:txBody>
      <dsp:txXfrm rot="10800000">
        <a:off x="5577323" y="4447546"/>
        <a:ext cx="192030" cy="336018"/>
      </dsp:txXfrm>
    </dsp:sp>
    <dsp:sp modelId="{2AFEDC6C-C555-489B-B3B6-4531BD2546B8}">
      <dsp:nvSpPr>
        <dsp:cNvPr id="0" name=""/>
        <dsp:cNvSpPr/>
      </dsp:nvSpPr>
      <dsp:spPr>
        <a:xfrm>
          <a:off x="4515051" y="4923266"/>
          <a:ext cx="2310120" cy="1605430"/>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1">
            <a:lnSpc>
              <a:spcPct val="90000"/>
            </a:lnSpc>
            <a:spcBef>
              <a:spcPct val="0"/>
            </a:spcBef>
            <a:spcAft>
              <a:spcPct val="35000"/>
            </a:spcAft>
          </a:pPr>
          <a:r>
            <a:rPr lang="en-US" sz="2000" kern="1200" dirty="0"/>
            <a:t>Substitution </a:t>
          </a:r>
          <a:r>
            <a:rPr lang="en-US" sz="2400" kern="1200" dirty="0"/>
            <a:t>Mutation</a:t>
          </a:r>
          <a:endParaRPr lang="ar-LB" sz="2400" kern="1200" dirty="0"/>
        </a:p>
      </dsp:txBody>
      <dsp:txXfrm>
        <a:off x="4853360" y="5158376"/>
        <a:ext cx="1633502" cy="1135210"/>
      </dsp:txXfrm>
    </dsp:sp>
    <dsp:sp modelId="{93BFB639-6D28-4CC2-AD27-C566CBEF1DAB}">
      <dsp:nvSpPr>
        <dsp:cNvPr id="0" name=""/>
        <dsp:cNvSpPr/>
      </dsp:nvSpPr>
      <dsp:spPr>
        <a:xfrm rot="16113176">
          <a:off x="5465596" y="1540143"/>
          <a:ext cx="349894" cy="56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rtl="1">
            <a:lnSpc>
              <a:spcPct val="90000"/>
            </a:lnSpc>
            <a:spcBef>
              <a:spcPct val="0"/>
            </a:spcBef>
            <a:spcAft>
              <a:spcPct val="35000"/>
            </a:spcAft>
          </a:pPr>
          <a:endParaRPr lang="ar-LB" sz="2400" kern="1200"/>
        </a:p>
      </dsp:txBody>
      <dsp:txXfrm rot="10800000">
        <a:off x="5519405" y="1704616"/>
        <a:ext cx="244926" cy="336018"/>
      </dsp:txXfrm>
    </dsp:sp>
    <dsp:sp modelId="{08E71304-5AA1-4180-B90E-34950251FB4A}">
      <dsp:nvSpPr>
        <dsp:cNvPr id="0" name=""/>
        <dsp:cNvSpPr/>
      </dsp:nvSpPr>
      <dsp:spPr>
        <a:xfrm>
          <a:off x="4705783" y="0"/>
          <a:ext cx="1814958" cy="1480432"/>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1">
            <a:lnSpc>
              <a:spcPct val="90000"/>
            </a:lnSpc>
            <a:spcBef>
              <a:spcPct val="0"/>
            </a:spcBef>
            <a:spcAft>
              <a:spcPct val="35000"/>
            </a:spcAft>
          </a:pPr>
          <a:r>
            <a:rPr lang="en-US" sz="2400" kern="1200" dirty="0"/>
            <a:t>Nonsense Mutation</a:t>
          </a:r>
          <a:endParaRPr lang="ar-LB" sz="2400" kern="1200" dirty="0"/>
        </a:p>
      </dsp:txBody>
      <dsp:txXfrm>
        <a:off x="4971577" y="216804"/>
        <a:ext cx="1283370" cy="1046824"/>
      </dsp:txXfrm>
    </dsp:sp>
    <dsp:sp modelId="{B2D151BC-D29A-40E9-8641-3C28B2E94463}">
      <dsp:nvSpPr>
        <dsp:cNvPr id="0" name=""/>
        <dsp:cNvSpPr/>
      </dsp:nvSpPr>
      <dsp:spPr>
        <a:xfrm rot="13456246">
          <a:off x="4320257" y="1857141"/>
          <a:ext cx="384010" cy="56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rtl="1">
            <a:lnSpc>
              <a:spcPct val="90000"/>
            </a:lnSpc>
            <a:spcBef>
              <a:spcPct val="0"/>
            </a:spcBef>
            <a:spcAft>
              <a:spcPct val="35000"/>
            </a:spcAft>
          </a:pPr>
          <a:endParaRPr lang="ar-LB" sz="2400" kern="1200"/>
        </a:p>
      </dsp:txBody>
      <dsp:txXfrm rot="10800000">
        <a:off x="4419104" y="2009356"/>
        <a:ext cx="268807" cy="336018"/>
      </dsp:txXfrm>
    </dsp:sp>
    <dsp:sp modelId="{60D3CD17-6C34-4F7C-9545-1969CF6B81F7}">
      <dsp:nvSpPr>
        <dsp:cNvPr id="0" name=""/>
        <dsp:cNvSpPr/>
      </dsp:nvSpPr>
      <dsp:spPr>
        <a:xfrm>
          <a:off x="2593730" y="341538"/>
          <a:ext cx="1968330" cy="176947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1">
            <a:lnSpc>
              <a:spcPct val="90000"/>
            </a:lnSpc>
            <a:spcBef>
              <a:spcPct val="0"/>
            </a:spcBef>
            <a:spcAft>
              <a:spcPct val="35000"/>
            </a:spcAft>
          </a:pPr>
          <a:r>
            <a:rPr lang="en-US" sz="2400" kern="1200" dirty="0"/>
            <a:t>Silent Mutation</a:t>
          </a:r>
          <a:endParaRPr lang="ar-LB" sz="2400" kern="1200" dirty="0"/>
        </a:p>
      </dsp:txBody>
      <dsp:txXfrm>
        <a:off x="2881985" y="600672"/>
        <a:ext cx="1391820" cy="1251208"/>
      </dsp:txXfrm>
    </dsp:sp>
    <dsp:sp modelId="{7B7001F0-D910-4234-985D-D69A09D48F5C}">
      <dsp:nvSpPr>
        <dsp:cNvPr id="0" name=""/>
        <dsp:cNvSpPr/>
      </dsp:nvSpPr>
      <dsp:spPr>
        <a:xfrm rot="10821317">
          <a:off x="3764189" y="2981928"/>
          <a:ext cx="307915" cy="56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rtl="1">
            <a:lnSpc>
              <a:spcPct val="90000"/>
            </a:lnSpc>
            <a:spcBef>
              <a:spcPct val="0"/>
            </a:spcBef>
            <a:spcAft>
              <a:spcPct val="35000"/>
            </a:spcAft>
          </a:pPr>
          <a:endParaRPr lang="ar-LB" sz="2400" kern="1200"/>
        </a:p>
      </dsp:txBody>
      <dsp:txXfrm rot="10800000">
        <a:off x="3856562" y="3094220"/>
        <a:ext cx="215541" cy="336018"/>
      </dsp:txXfrm>
    </dsp:sp>
    <dsp:sp modelId="{ABED5EC0-01E6-44F5-9B17-C50BC9C437D6}">
      <dsp:nvSpPr>
        <dsp:cNvPr id="0" name=""/>
        <dsp:cNvSpPr/>
      </dsp:nvSpPr>
      <dsp:spPr>
        <a:xfrm>
          <a:off x="1658738" y="2360133"/>
          <a:ext cx="1960236" cy="17877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1">
            <a:lnSpc>
              <a:spcPct val="90000"/>
            </a:lnSpc>
            <a:spcBef>
              <a:spcPct val="0"/>
            </a:spcBef>
            <a:spcAft>
              <a:spcPct val="35000"/>
            </a:spcAft>
          </a:pPr>
          <a:r>
            <a:rPr lang="en-US" sz="2400" kern="1200" dirty="0"/>
            <a:t>Frameshift</a:t>
          </a:r>
          <a:endParaRPr lang="ar-LB" sz="2400" kern="1200" dirty="0"/>
        </a:p>
      </dsp:txBody>
      <dsp:txXfrm>
        <a:off x="1945808" y="2621944"/>
        <a:ext cx="1386096" cy="126413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B55D79A9-4155-44ED-863E-1BF6B7ED8FA0}" type="datetimeFigureOut">
              <a:rPr lang="en-US" smtClean="0"/>
              <a:t>10/21/2020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66A01AA-779E-4495-874F-FBD37686F924}" type="slidenum">
              <a:rPr lang="en-US" smtClean="0"/>
              <a:t>‹#›</a:t>
            </a:fld>
            <a:endParaRPr lang="en-US"/>
          </a:p>
        </p:txBody>
      </p:sp>
    </p:spTree>
    <p:extLst>
      <p:ext uri="{BB962C8B-B14F-4D97-AF65-F5344CB8AC3E}">
        <p14:creationId xmlns:p14="http://schemas.microsoft.com/office/powerpoint/2010/main" val="847835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7F0D958-1C5E-471A-B43C-71E798D39EF5}" type="datetimeFigureOut">
              <a:rPr lang="en-US" smtClean="0"/>
              <a:t>10/21/2020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FB122B8-6419-431B-AE3C-152274049DAF}" type="slidenum">
              <a:rPr lang="en-US" smtClean="0"/>
              <a:t>‹#›</a:t>
            </a:fld>
            <a:endParaRPr lang="en-US"/>
          </a:p>
        </p:txBody>
      </p:sp>
    </p:spTree>
    <p:extLst>
      <p:ext uri="{BB962C8B-B14F-4D97-AF65-F5344CB8AC3E}">
        <p14:creationId xmlns:p14="http://schemas.microsoft.com/office/powerpoint/2010/main" val="196540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4CCE7B-49CD-44A6-B1A0-3A37D4AD26BB}" type="datetime1">
              <a:rPr lang="en-US" smtClean="0"/>
              <a:t>10/21/2020</a:t>
            </a:fld>
            <a:endParaRPr lang="en-US"/>
          </a:p>
        </p:txBody>
      </p:sp>
      <p:sp>
        <p:nvSpPr>
          <p:cNvPr id="5" name="Footer Placeholder 4"/>
          <p:cNvSpPr>
            <a:spLocks noGrp="1"/>
          </p:cNvSpPr>
          <p:nvPr>
            <p:ph type="ftr" sz="quarter" idx="11"/>
          </p:nvPr>
        </p:nvSpPr>
        <p:spPr/>
        <p:txBody>
          <a:bodyPr/>
          <a:lstStyle/>
          <a:p>
            <a:r>
              <a:rPr lang="nl-NL" smtClean="0"/>
              <a:t>T. Abed Al Kareem Noureddine</a:t>
            </a:r>
            <a:endParaRPr lang="en-US"/>
          </a:p>
        </p:txBody>
      </p:sp>
      <p:sp>
        <p:nvSpPr>
          <p:cNvPr id="6" name="Slide Number Placeholder 5"/>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2126730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DEF51-0080-4484-809A-2FBC5B2037BF}" type="datetime1">
              <a:rPr lang="en-US" smtClean="0"/>
              <a:t>10/21/2020</a:t>
            </a:fld>
            <a:endParaRPr lang="en-US"/>
          </a:p>
        </p:txBody>
      </p:sp>
      <p:sp>
        <p:nvSpPr>
          <p:cNvPr id="5" name="Footer Placeholder 4"/>
          <p:cNvSpPr>
            <a:spLocks noGrp="1"/>
          </p:cNvSpPr>
          <p:nvPr>
            <p:ph type="ftr" sz="quarter" idx="11"/>
          </p:nvPr>
        </p:nvSpPr>
        <p:spPr/>
        <p:txBody>
          <a:bodyPr/>
          <a:lstStyle/>
          <a:p>
            <a:r>
              <a:rPr lang="nl-NL" smtClean="0"/>
              <a:t>T. Abed Al Kareem Noureddine</a:t>
            </a:r>
            <a:endParaRPr lang="en-US"/>
          </a:p>
        </p:txBody>
      </p:sp>
      <p:sp>
        <p:nvSpPr>
          <p:cNvPr id="6" name="Slide Number Placeholder 5"/>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3190020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04BE06-3520-4A79-9768-86799E8C4547}" type="datetime1">
              <a:rPr lang="en-US" smtClean="0"/>
              <a:t>10/21/2020</a:t>
            </a:fld>
            <a:endParaRPr lang="en-US"/>
          </a:p>
        </p:txBody>
      </p:sp>
      <p:sp>
        <p:nvSpPr>
          <p:cNvPr id="5" name="Footer Placeholder 4"/>
          <p:cNvSpPr>
            <a:spLocks noGrp="1"/>
          </p:cNvSpPr>
          <p:nvPr>
            <p:ph type="ftr" sz="quarter" idx="11"/>
          </p:nvPr>
        </p:nvSpPr>
        <p:spPr/>
        <p:txBody>
          <a:bodyPr/>
          <a:lstStyle/>
          <a:p>
            <a:r>
              <a:rPr lang="nl-NL" smtClean="0"/>
              <a:t>T. Abed Al Kareem Noureddine</a:t>
            </a:r>
            <a:endParaRPr lang="en-US"/>
          </a:p>
        </p:txBody>
      </p:sp>
      <p:sp>
        <p:nvSpPr>
          <p:cNvPr id="6" name="Slide Number Placeholder 5"/>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166408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BBB3F9-22DF-4D6F-9279-CD49AAADC8D3}" type="datetime1">
              <a:rPr lang="en-US" smtClean="0"/>
              <a:t>10/21/2020</a:t>
            </a:fld>
            <a:endParaRPr lang="en-US"/>
          </a:p>
        </p:txBody>
      </p:sp>
      <p:sp>
        <p:nvSpPr>
          <p:cNvPr id="5" name="Footer Placeholder 4"/>
          <p:cNvSpPr>
            <a:spLocks noGrp="1"/>
          </p:cNvSpPr>
          <p:nvPr>
            <p:ph type="ftr" sz="quarter" idx="11"/>
          </p:nvPr>
        </p:nvSpPr>
        <p:spPr/>
        <p:txBody>
          <a:bodyPr/>
          <a:lstStyle/>
          <a:p>
            <a:r>
              <a:rPr lang="nl-NL" smtClean="0"/>
              <a:t>T. Abed Al Kareem Noureddine</a:t>
            </a:r>
            <a:endParaRPr lang="en-US"/>
          </a:p>
        </p:txBody>
      </p:sp>
      <p:sp>
        <p:nvSpPr>
          <p:cNvPr id="6" name="Slide Number Placeholder 5"/>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1259223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753FC8-8ED9-4C74-A749-5F9C8FF29AD0}" type="datetime1">
              <a:rPr lang="en-US" smtClean="0"/>
              <a:t>10/21/2020</a:t>
            </a:fld>
            <a:endParaRPr lang="en-US"/>
          </a:p>
        </p:txBody>
      </p:sp>
      <p:sp>
        <p:nvSpPr>
          <p:cNvPr id="5" name="Footer Placeholder 4"/>
          <p:cNvSpPr>
            <a:spLocks noGrp="1"/>
          </p:cNvSpPr>
          <p:nvPr>
            <p:ph type="ftr" sz="quarter" idx="11"/>
          </p:nvPr>
        </p:nvSpPr>
        <p:spPr/>
        <p:txBody>
          <a:bodyPr/>
          <a:lstStyle/>
          <a:p>
            <a:r>
              <a:rPr lang="nl-NL" smtClean="0"/>
              <a:t>T. Abed Al Kareem Noureddine</a:t>
            </a:r>
            <a:endParaRPr lang="en-US"/>
          </a:p>
        </p:txBody>
      </p:sp>
      <p:sp>
        <p:nvSpPr>
          <p:cNvPr id="6" name="Slide Number Placeholder 5"/>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4251659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E9CEA7-6D17-4256-9906-5884C94FA61C}" type="datetime1">
              <a:rPr lang="en-US" smtClean="0"/>
              <a:t>10/21/2020</a:t>
            </a:fld>
            <a:endParaRPr lang="en-US"/>
          </a:p>
        </p:txBody>
      </p:sp>
      <p:sp>
        <p:nvSpPr>
          <p:cNvPr id="6" name="Footer Placeholder 5"/>
          <p:cNvSpPr>
            <a:spLocks noGrp="1"/>
          </p:cNvSpPr>
          <p:nvPr>
            <p:ph type="ftr" sz="quarter" idx="11"/>
          </p:nvPr>
        </p:nvSpPr>
        <p:spPr/>
        <p:txBody>
          <a:bodyPr/>
          <a:lstStyle/>
          <a:p>
            <a:r>
              <a:rPr lang="nl-NL" smtClean="0"/>
              <a:t>T. Abed Al Kareem Noureddine</a:t>
            </a:r>
            <a:endParaRPr lang="en-US"/>
          </a:p>
        </p:txBody>
      </p:sp>
      <p:sp>
        <p:nvSpPr>
          <p:cNvPr id="7" name="Slide Number Placeholder 6"/>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1396679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BF5C0E-EE8D-44B5-BAF0-153FE19CD53A}" type="datetime1">
              <a:rPr lang="en-US" smtClean="0"/>
              <a:t>10/21/2020</a:t>
            </a:fld>
            <a:endParaRPr lang="en-US"/>
          </a:p>
        </p:txBody>
      </p:sp>
      <p:sp>
        <p:nvSpPr>
          <p:cNvPr id="8" name="Footer Placeholder 7"/>
          <p:cNvSpPr>
            <a:spLocks noGrp="1"/>
          </p:cNvSpPr>
          <p:nvPr>
            <p:ph type="ftr" sz="quarter" idx="11"/>
          </p:nvPr>
        </p:nvSpPr>
        <p:spPr/>
        <p:txBody>
          <a:bodyPr/>
          <a:lstStyle/>
          <a:p>
            <a:r>
              <a:rPr lang="nl-NL" smtClean="0"/>
              <a:t>T. Abed Al Kareem Noureddine</a:t>
            </a:r>
            <a:endParaRPr lang="en-US"/>
          </a:p>
        </p:txBody>
      </p:sp>
      <p:sp>
        <p:nvSpPr>
          <p:cNvPr id="9" name="Slide Number Placeholder 8"/>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1031644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2979B9-EA65-4B3A-8A70-0CA3A4515D47}" type="datetime1">
              <a:rPr lang="en-US" smtClean="0"/>
              <a:t>10/21/2020</a:t>
            </a:fld>
            <a:endParaRPr lang="en-US"/>
          </a:p>
        </p:txBody>
      </p:sp>
      <p:sp>
        <p:nvSpPr>
          <p:cNvPr id="4" name="Footer Placeholder 3"/>
          <p:cNvSpPr>
            <a:spLocks noGrp="1"/>
          </p:cNvSpPr>
          <p:nvPr>
            <p:ph type="ftr" sz="quarter" idx="11"/>
          </p:nvPr>
        </p:nvSpPr>
        <p:spPr/>
        <p:txBody>
          <a:bodyPr/>
          <a:lstStyle/>
          <a:p>
            <a:r>
              <a:rPr lang="nl-NL" smtClean="0"/>
              <a:t>T. Abed Al Kareem Noureddine</a:t>
            </a:r>
            <a:endParaRPr lang="en-US"/>
          </a:p>
        </p:txBody>
      </p:sp>
      <p:sp>
        <p:nvSpPr>
          <p:cNvPr id="5" name="Slide Number Placeholder 4"/>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275370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0AA84E-5D50-4BDB-9511-3595E6630E16}" type="datetime1">
              <a:rPr lang="en-US" smtClean="0"/>
              <a:t>10/21/2020</a:t>
            </a:fld>
            <a:endParaRPr lang="en-US"/>
          </a:p>
        </p:txBody>
      </p:sp>
      <p:sp>
        <p:nvSpPr>
          <p:cNvPr id="3" name="Footer Placeholder 2"/>
          <p:cNvSpPr>
            <a:spLocks noGrp="1"/>
          </p:cNvSpPr>
          <p:nvPr>
            <p:ph type="ftr" sz="quarter" idx="11"/>
          </p:nvPr>
        </p:nvSpPr>
        <p:spPr/>
        <p:txBody>
          <a:bodyPr/>
          <a:lstStyle/>
          <a:p>
            <a:r>
              <a:rPr lang="nl-NL" smtClean="0"/>
              <a:t>T. Abed Al Kareem Noureddine</a:t>
            </a:r>
            <a:endParaRPr lang="en-US"/>
          </a:p>
        </p:txBody>
      </p:sp>
      <p:sp>
        <p:nvSpPr>
          <p:cNvPr id="4" name="Slide Number Placeholder 3"/>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305708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3C955A-9F30-4634-BB7F-EDF929955F9D}" type="datetime1">
              <a:rPr lang="en-US" smtClean="0"/>
              <a:t>10/21/2020</a:t>
            </a:fld>
            <a:endParaRPr lang="en-US"/>
          </a:p>
        </p:txBody>
      </p:sp>
      <p:sp>
        <p:nvSpPr>
          <p:cNvPr id="6" name="Footer Placeholder 5"/>
          <p:cNvSpPr>
            <a:spLocks noGrp="1"/>
          </p:cNvSpPr>
          <p:nvPr>
            <p:ph type="ftr" sz="quarter" idx="11"/>
          </p:nvPr>
        </p:nvSpPr>
        <p:spPr/>
        <p:txBody>
          <a:bodyPr/>
          <a:lstStyle/>
          <a:p>
            <a:r>
              <a:rPr lang="nl-NL" smtClean="0"/>
              <a:t>T. Abed Al Kareem Noureddine</a:t>
            </a:r>
            <a:endParaRPr lang="en-US"/>
          </a:p>
        </p:txBody>
      </p:sp>
      <p:sp>
        <p:nvSpPr>
          <p:cNvPr id="7" name="Slide Number Placeholder 6"/>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327446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987C1CC-2E28-4DF0-A895-0D7CDD8C7EBB}" type="datetime1">
              <a:rPr lang="en-US" smtClean="0"/>
              <a:t>10/21/2020</a:t>
            </a:fld>
            <a:endParaRPr lang="en-US"/>
          </a:p>
        </p:txBody>
      </p:sp>
      <p:sp>
        <p:nvSpPr>
          <p:cNvPr id="6" name="Footer Placeholder 5"/>
          <p:cNvSpPr>
            <a:spLocks noGrp="1"/>
          </p:cNvSpPr>
          <p:nvPr>
            <p:ph type="ftr" sz="quarter" idx="11"/>
          </p:nvPr>
        </p:nvSpPr>
        <p:spPr/>
        <p:txBody>
          <a:bodyPr/>
          <a:lstStyle/>
          <a:p>
            <a:r>
              <a:rPr lang="nl-NL" smtClean="0"/>
              <a:t>T. Abed Al Kareem Noureddine</a:t>
            </a:r>
            <a:endParaRPr lang="en-US"/>
          </a:p>
        </p:txBody>
      </p:sp>
      <p:sp>
        <p:nvSpPr>
          <p:cNvPr id="7" name="Slide Number Placeholder 6"/>
          <p:cNvSpPr>
            <a:spLocks noGrp="1"/>
          </p:cNvSpPr>
          <p:nvPr>
            <p:ph type="sldNum" sz="quarter" idx="12"/>
          </p:nvPr>
        </p:nvSpPr>
        <p:spPr/>
        <p:txBody>
          <a:bodyPr/>
          <a:lstStyle/>
          <a:p>
            <a:fld id="{B6E510B6-9B2C-40DD-9034-87D98D662427}" type="slidenum">
              <a:rPr lang="en-US" smtClean="0"/>
              <a:t>‹#›</a:t>
            </a:fld>
            <a:endParaRPr lang="en-US"/>
          </a:p>
        </p:txBody>
      </p:sp>
    </p:spTree>
    <p:extLst>
      <p:ext uri="{BB962C8B-B14F-4D97-AF65-F5344CB8AC3E}">
        <p14:creationId xmlns:p14="http://schemas.microsoft.com/office/powerpoint/2010/main" val="1827703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A17F84-5879-45C1-89BC-34A625DD7962}" type="datetime1">
              <a:rPr lang="en-US" smtClean="0"/>
              <a:t>10/21/2020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smtClean="0"/>
              <a:t>T. Abed Al Kareem Noureddine</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510B6-9B2C-40DD-9034-87D98D662427}" type="slidenum">
              <a:rPr lang="en-US" smtClean="0"/>
              <a:t>‹#›</a:t>
            </a:fld>
            <a:endParaRPr lang="en-US"/>
          </a:p>
        </p:txBody>
      </p:sp>
    </p:spTree>
    <p:extLst>
      <p:ext uri="{BB962C8B-B14F-4D97-AF65-F5344CB8AC3E}">
        <p14:creationId xmlns:p14="http://schemas.microsoft.com/office/powerpoint/2010/main" val="1243107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mtClean="0"/>
              <a:t>Chapter </a:t>
            </a:r>
            <a:r>
              <a:rPr lang="en-US" dirty="0" smtClean="0"/>
              <a:t>3 </a:t>
            </a:r>
            <a:r>
              <a:rPr lang="en-US" smtClean="0"/>
              <a:t/>
            </a:r>
            <a:br>
              <a:rPr lang="en-US" smtClean="0"/>
            </a:br>
            <a:r>
              <a:rPr lang="en-US" smtClean="0"/>
              <a:t>Genetic </a:t>
            </a:r>
            <a:r>
              <a:rPr lang="en-US" dirty="0" smtClean="0"/>
              <a:t>Polymorphism</a:t>
            </a:r>
            <a:endParaRPr lang="en-US" dirty="0"/>
          </a:p>
        </p:txBody>
      </p:sp>
      <p:sp>
        <p:nvSpPr>
          <p:cNvPr id="5" name="Slide Number Placeholder 4"/>
          <p:cNvSpPr>
            <a:spLocks noGrp="1"/>
          </p:cNvSpPr>
          <p:nvPr>
            <p:ph type="sldNum" sz="quarter" idx="12"/>
          </p:nvPr>
        </p:nvSpPr>
        <p:spPr/>
        <p:txBody>
          <a:bodyPr/>
          <a:lstStyle/>
          <a:p>
            <a:fld id="{B6E510B6-9B2C-40DD-9034-87D98D662427}" type="slidenum">
              <a:rPr lang="en-US" smtClean="0"/>
              <a:t>1</a:t>
            </a:fld>
            <a:endParaRPr lang="en-US"/>
          </a:p>
        </p:txBody>
      </p:sp>
    </p:spTree>
    <p:extLst>
      <p:ext uri="{BB962C8B-B14F-4D97-AF65-F5344CB8AC3E}">
        <p14:creationId xmlns:p14="http://schemas.microsoft.com/office/powerpoint/2010/main" val="39885959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7BE8290-4F37-4C28-9158-72CF4A971BE8}"/>
              </a:ext>
            </a:extLst>
          </p:cNvPr>
          <p:cNvPicPr/>
          <p:nvPr/>
        </p:nvPicPr>
        <p:blipFill>
          <a:blip r:embed="rId2">
            <a:extLst>
              <a:ext uri="{28A0092B-C50C-407E-A947-70E740481C1C}">
                <a14:useLocalDpi xmlns:a14="http://schemas.microsoft.com/office/drawing/2010/main" val="0"/>
              </a:ext>
            </a:extLst>
          </a:blip>
          <a:stretch>
            <a:fillRect/>
          </a:stretch>
        </p:blipFill>
        <p:spPr>
          <a:xfrm>
            <a:off x="154679" y="2013857"/>
            <a:ext cx="5337163" cy="4724399"/>
          </a:xfrm>
          <a:prstGeom prst="rect">
            <a:avLst/>
          </a:prstGeom>
          <a:ln>
            <a:solidFill>
              <a:schemeClr val="tx1"/>
            </a:solidFill>
          </a:ln>
        </p:spPr>
      </p:pic>
      <p:pic>
        <p:nvPicPr>
          <p:cNvPr id="5" name="Picture 4">
            <a:extLst>
              <a:ext uri="{FF2B5EF4-FFF2-40B4-BE49-F238E27FC236}">
                <a16:creationId xmlns:a16="http://schemas.microsoft.com/office/drawing/2014/main" xmlns="" id="{DEBE175C-FF41-4445-A9E5-B98DED0384F5}"/>
              </a:ext>
            </a:extLst>
          </p:cNvPr>
          <p:cNvPicPr/>
          <p:nvPr/>
        </p:nvPicPr>
        <p:blipFill>
          <a:blip r:embed="rId3">
            <a:extLst>
              <a:ext uri="{28A0092B-C50C-407E-A947-70E740481C1C}">
                <a14:useLocalDpi xmlns:a14="http://schemas.microsoft.com/office/drawing/2010/main" val="0"/>
              </a:ext>
            </a:extLst>
          </a:blip>
          <a:stretch>
            <a:fillRect/>
          </a:stretch>
        </p:blipFill>
        <p:spPr>
          <a:xfrm>
            <a:off x="5535386" y="105565"/>
            <a:ext cx="6425736" cy="6632691"/>
          </a:xfrm>
          <a:prstGeom prst="rect">
            <a:avLst/>
          </a:prstGeom>
          <a:ln>
            <a:solidFill>
              <a:schemeClr val="tx1"/>
            </a:solidFill>
          </a:ln>
        </p:spPr>
      </p:pic>
      <p:sp>
        <p:nvSpPr>
          <p:cNvPr id="2" name="TextBox 1">
            <a:extLst>
              <a:ext uri="{FF2B5EF4-FFF2-40B4-BE49-F238E27FC236}">
                <a16:creationId xmlns:a16="http://schemas.microsoft.com/office/drawing/2014/main" xmlns="" id="{21DEE168-DA03-487F-9CC2-012B6D2B6BC8}"/>
              </a:ext>
            </a:extLst>
          </p:cNvPr>
          <p:cNvSpPr txBox="1"/>
          <p:nvPr/>
        </p:nvSpPr>
        <p:spPr>
          <a:xfrm>
            <a:off x="105693" y="119744"/>
            <a:ext cx="5505891" cy="1815882"/>
          </a:xfrm>
          <a:prstGeom prst="rect">
            <a:avLst/>
          </a:prstGeom>
          <a:noFill/>
        </p:spPr>
        <p:txBody>
          <a:bodyPr wrap="square" rtlCol="1">
            <a:spAutoFit/>
          </a:bodyPr>
          <a:lstStyle/>
          <a:p>
            <a:r>
              <a:rPr lang="en-US" sz="2800" dirty="0"/>
              <a:t>A gene is a fragment of DNA that is responsible for a given trait. </a:t>
            </a:r>
          </a:p>
          <a:p>
            <a:r>
              <a:rPr lang="en-US" sz="2800" dirty="0"/>
              <a:t>It codes for a specific protein (amino-acid sequence).</a:t>
            </a:r>
            <a:endParaRPr lang="ar-LB" sz="2800" dirty="0"/>
          </a:p>
        </p:txBody>
      </p:sp>
      <p:sp>
        <p:nvSpPr>
          <p:cNvPr id="3" name="Rectangle 2">
            <a:extLst>
              <a:ext uri="{FF2B5EF4-FFF2-40B4-BE49-F238E27FC236}">
                <a16:creationId xmlns:a16="http://schemas.microsoft.com/office/drawing/2014/main" xmlns="" id="{F13B2670-E93C-4583-94B0-11B04ABF1FB6}"/>
              </a:ext>
            </a:extLst>
          </p:cNvPr>
          <p:cNvSpPr/>
          <p:nvPr/>
        </p:nvSpPr>
        <p:spPr>
          <a:xfrm>
            <a:off x="5676900" y="2465614"/>
            <a:ext cx="1300843" cy="707572"/>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ar-LB"/>
          </a:p>
        </p:txBody>
      </p:sp>
    </p:spTree>
    <p:extLst>
      <p:ext uri="{BB962C8B-B14F-4D97-AF65-F5344CB8AC3E}">
        <p14:creationId xmlns:p14="http://schemas.microsoft.com/office/powerpoint/2010/main" val="429036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xmlns="" id="{900055F4-D145-4644-BC96-C2B9622F6A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6159" b="78540"/>
          <a:stretch/>
        </p:blipFill>
        <p:spPr>
          <a:xfrm>
            <a:off x="0" y="4115179"/>
            <a:ext cx="8116479" cy="1354892"/>
          </a:xfrm>
        </p:spPr>
      </p:pic>
      <p:pic>
        <p:nvPicPr>
          <p:cNvPr id="7" name="Picture 6" descr="A screenshot of a cell phone&#10;&#10;Description automatically generated">
            <a:extLst>
              <a:ext uri="{FF2B5EF4-FFF2-40B4-BE49-F238E27FC236}">
                <a16:creationId xmlns:a16="http://schemas.microsoft.com/office/drawing/2014/main" xmlns="" id="{ABBB3AEC-CF7E-47ED-975D-E02AB7FD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886" y="0"/>
            <a:ext cx="8245927" cy="4076700"/>
          </a:xfrm>
          <a:prstGeom prst="rect">
            <a:avLst/>
          </a:prstGeom>
        </p:spPr>
      </p:pic>
      <p:sp>
        <p:nvSpPr>
          <p:cNvPr id="2" name="TextBox 1">
            <a:extLst>
              <a:ext uri="{FF2B5EF4-FFF2-40B4-BE49-F238E27FC236}">
                <a16:creationId xmlns:a16="http://schemas.microsoft.com/office/drawing/2014/main" xmlns="" id="{B06E47DC-D578-4DF5-B635-701708F32B13}"/>
              </a:ext>
            </a:extLst>
          </p:cNvPr>
          <p:cNvSpPr txBox="1"/>
          <p:nvPr/>
        </p:nvSpPr>
        <p:spPr>
          <a:xfrm>
            <a:off x="310242" y="353786"/>
            <a:ext cx="3331029" cy="2246769"/>
          </a:xfrm>
          <a:prstGeom prst="rect">
            <a:avLst/>
          </a:prstGeom>
          <a:noFill/>
        </p:spPr>
        <p:txBody>
          <a:bodyPr wrap="square" rtlCol="1">
            <a:spAutoFit/>
          </a:bodyPr>
          <a:lstStyle/>
          <a:p>
            <a:r>
              <a:rPr lang="en-US" sz="2800" dirty="0"/>
              <a:t>Let us find out the amino acid sequence coded by the below </a:t>
            </a:r>
            <a:r>
              <a:rPr lang="en-US" sz="2800" b="1" dirty="0"/>
              <a:t>non-transcribed</a:t>
            </a:r>
            <a:r>
              <a:rPr lang="en-US" sz="2800" dirty="0"/>
              <a:t> DNA sequence.</a:t>
            </a:r>
            <a:endParaRPr lang="ar-LB" sz="2800" dirty="0"/>
          </a:p>
        </p:txBody>
      </p:sp>
    </p:spTree>
    <p:extLst>
      <p:ext uri="{BB962C8B-B14F-4D97-AF65-F5344CB8AC3E}">
        <p14:creationId xmlns:p14="http://schemas.microsoft.com/office/powerpoint/2010/main" val="3917466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695" y="0"/>
            <a:ext cx="10515600" cy="1325563"/>
          </a:xfrm>
        </p:spPr>
        <p:txBody>
          <a:bodyPr/>
          <a:lstStyle/>
          <a:p>
            <a:r>
              <a:rPr lang="en-US" dirty="0" smtClean="0"/>
              <a:t>DNA protein synthesis</a:t>
            </a:r>
            <a:endParaRPr lang="en-US" dirty="0"/>
          </a:p>
        </p:txBody>
      </p:sp>
      <p:grpSp>
        <p:nvGrpSpPr>
          <p:cNvPr id="44" name="Group 43"/>
          <p:cNvGrpSpPr/>
          <p:nvPr/>
        </p:nvGrpSpPr>
        <p:grpSpPr>
          <a:xfrm>
            <a:off x="3560193" y="1649243"/>
            <a:ext cx="5029200" cy="1552076"/>
            <a:chOff x="955964" y="1352675"/>
            <a:chExt cx="5029200" cy="1552076"/>
          </a:xfrm>
        </p:grpSpPr>
        <p:sp>
          <p:nvSpPr>
            <p:cNvPr id="4" name="TextBox 3"/>
            <p:cNvSpPr txBox="1"/>
            <p:nvPr/>
          </p:nvSpPr>
          <p:spPr>
            <a:xfrm>
              <a:off x="955964" y="1538288"/>
              <a:ext cx="5029200" cy="461665"/>
            </a:xfrm>
            <a:prstGeom prst="rect">
              <a:avLst/>
            </a:prstGeom>
            <a:noFill/>
          </p:spPr>
          <p:txBody>
            <a:bodyPr wrap="square" rtlCol="0">
              <a:spAutoFit/>
            </a:bodyPr>
            <a:lstStyle/>
            <a:p>
              <a:r>
                <a:rPr lang="en-US" sz="2400" dirty="0" smtClean="0"/>
                <a:t>G  A  </a:t>
              </a:r>
              <a:r>
                <a:rPr lang="en-US" sz="2400" dirty="0" err="1" smtClean="0"/>
                <a:t>A</a:t>
              </a:r>
              <a:r>
                <a:rPr lang="en-US" sz="2400" dirty="0" smtClean="0"/>
                <a:t>  T  </a:t>
              </a:r>
              <a:r>
                <a:rPr lang="en-US" sz="2400" dirty="0" err="1" smtClean="0"/>
                <a:t>T</a:t>
              </a:r>
              <a:r>
                <a:rPr lang="en-US" sz="2400" dirty="0" smtClean="0"/>
                <a:t>  </a:t>
              </a:r>
              <a:r>
                <a:rPr lang="en-US" sz="2400" dirty="0" err="1" smtClean="0"/>
                <a:t>T</a:t>
              </a:r>
              <a:r>
                <a:rPr lang="en-US" sz="2400" dirty="0" smtClean="0"/>
                <a:t>  A  T  G  C  </a:t>
              </a:r>
              <a:r>
                <a:rPr lang="en-US" sz="2400" dirty="0" err="1" smtClean="0"/>
                <a:t>C</a:t>
              </a:r>
              <a:r>
                <a:rPr lang="en-US" sz="2400" dirty="0" smtClean="0"/>
                <a:t>  </a:t>
              </a:r>
              <a:r>
                <a:rPr lang="en-US" sz="2400" dirty="0" err="1" smtClean="0"/>
                <a:t>C</a:t>
              </a:r>
              <a:r>
                <a:rPr lang="en-US" sz="2400" dirty="0" smtClean="0"/>
                <a:t>  G</a:t>
              </a:r>
              <a:endParaRPr lang="en-US" sz="2400" dirty="0"/>
            </a:p>
          </p:txBody>
        </p:sp>
        <p:sp>
          <p:nvSpPr>
            <p:cNvPr id="5" name="TextBox 4"/>
            <p:cNvSpPr txBox="1"/>
            <p:nvPr/>
          </p:nvSpPr>
          <p:spPr>
            <a:xfrm>
              <a:off x="955964" y="2189442"/>
              <a:ext cx="5029200" cy="461665"/>
            </a:xfrm>
            <a:prstGeom prst="rect">
              <a:avLst/>
            </a:prstGeom>
            <a:noFill/>
          </p:spPr>
          <p:txBody>
            <a:bodyPr wrap="square" rtlCol="0">
              <a:spAutoFit/>
            </a:bodyPr>
            <a:lstStyle/>
            <a:p>
              <a:r>
                <a:rPr lang="en-US" sz="2400" dirty="0"/>
                <a:t>C</a:t>
              </a:r>
              <a:r>
                <a:rPr lang="en-US" sz="2400" dirty="0" smtClean="0"/>
                <a:t>  T  </a:t>
              </a:r>
              <a:r>
                <a:rPr lang="en-US" sz="2400" dirty="0" err="1" smtClean="0"/>
                <a:t>T</a:t>
              </a:r>
              <a:r>
                <a:rPr lang="en-US" sz="2400" dirty="0" smtClean="0"/>
                <a:t>  A  </a:t>
              </a:r>
              <a:r>
                <a:rPr lang="en-US" sz="2400" dirty="0" err="1" smtClean="0"/>
                <a:t>A</a:t>
              </a:r>
              <a:r>
                <a:rPr lang="en-US" sz="2400" dirty="0" smtClean="0"/>
                <a:t>  </a:t>
              </a:r>
              <a:r>
                <a:rPr lang="en-US" sz="2400" dirty="0" err="1" smtClean="0"/>
                <a:t>A</a:t>
              </a:r>
              <a:r>
                <a:rPr lang="en-US" sz="2400" dirty="0" smtClean="0"/>
                <a:t>  T  A  C  G  </a:t>
              </a:r>
              <a:r>
                <a:rPr lang="en-US" sz="2400" dirty="0" err="1" smtClean="0"/>
                <a:t>G</a:t>
              </a:r>
              <a:r>
                <a:rPr lang="en-US" sz="2400" dirty="0" smtClean="0"/>
                <a:t>  </a:t>
              </a:r>
              <a:r>
                <a:rPr lang="en-US" sz="2400" dirty="0" err="1" smtClean="0"/>
                <a:t>G</a:t>
              </a:r>
              <a:r>
                <a:rPr lang="en-US" sz="2400" dirty="0" smtClean="0"/>
                <a:t>  C</a:t>
              </a:r>
              <a:endParaRPr lang="en-US" sz="2400" dirty="0"/>
            </a:p>
          </p:txBody>
        </p:sp>
        <p:grpSp>
          <p:nvGrpSpPr>
            <p:cNvPr id="27" name="Group 26"/>
            <p:cNvGrpSpPr/>
            <p:nvPr/>
          </p:nvGrpSpPr>
          <p:grpSpPr>
            <a:xfrm>
              <a:off x="955964" y="2740905"/>
              <a:ext cx="4627418" cy="163846"/>
              <a:chOff x="955964" y="1983609"/>
              <a:chExt cx="4627418" cy="163846"/>
            </a:xfrm>
          </p:grpSpPr>
          <p:cxnSp>
            <p:nvCxnSpPr>
              <p:cNvPr id="7" name="Straight Connector 6"/>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55964" y="2133600"/>
                <a:ext cx="4627418" cy="13855"/>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144996" y="198363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77509" y="1983630"/>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851586" y="1983626"/>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197952" y="199747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58173" y="1983619"/>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18395" y="198361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292471" y="1983609"/>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flipV="1">
              <a:off x="955964" y="1352675"/>
              <a:ext cx="4627418" cy="163846"/>
              <a:chOff x="955964" y="1983609"/>
              <a:chExt cx="4627418" cy="163846"/>
            </a:xfrm>
          </p:grpSpPr>
          <p:cxnSp>
            <p:nvCxnSpPr>
              <p:cNvPr id="29" name="Straight Connector 28"/>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955964" y="2133600"/>
                <a:ext cx="4627418" cy="13855"/>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144996" y="198363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77509" y="1983630"/>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851586" y="1983626"/>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197952" y="199747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558173" y="1983619"/>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918395" y="198361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292471" y="1983609"/>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5" name="Oval 44"/>
          <p:cNvSpPr/>
          <p:nvPr/>
        </p:nvSpPr>
        <p:spPr>
          <a:xfrm>
            <a:off x="3477066" y="1820992"/>
            <a:ext cx="1191491" cy="5541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562661" y="1834856"/>
            <a:ext cx="872842" cy="369332"/>
          </a:xfrm>
          <a:prstGeom prst="rect">
            <a:avLst/>
          </a:prstGeom>
          <a:noFill/>
        </p:spPr>
        <p:txBody>
          <a:bodyPr wrap="square" rtlCol="0">
            <a:spAutoFit/>
          </a:bodyPr>
          <a:lstStyle/>
          <a:p>
            <a:r>
              <a:rPr lang="en-US" dirty="0" smtClean="0"/>
              <a:t>Triplet</a:t>
            </a:r>
            <a:endParaRPr lang="en-US" dirty="0"/>
          </a:p>
        </p:txBody>
      </p:sp>
      <p:sp>
        <p:nvSpPr>
          <p:cNvPr id="51" name="TextBox 50"/>
          <p:cNvSpPr txBox="1"/>
          <p:nvPr/>
        </p:nvSpPr>
        <p:spPr>
          <a:xfrm>
            <a:off x="929128" y="1793512"/>
            <a:ext cx="1457325" cy="923330"/>
          </a:xfrm>
          <a:prstGeom prst="rect">
            <a:avLst/>
          </a:prstGeom>
          <a:noFill/>
        </p:spPr>
        <p:txBody>
          <a:bodyPr wrap="square" rtlCol="0">
            <a:spAutoFit/>
          </a:bodyPr>
          <a:lstStyle/>
          <a:p>
            <a:r>
              <a:rPr lang="en-US" dirty="0" smtClean="0"/>
              <a:t>Double </a:t>
            </a:r>
            <a:br>
              <a:rPr lang="en-US" dirty="0" smtClean="0"/>
            </a:br>
            <a:r>
              <a:rPr lang="en-US" dirty="0" smtClean="0"/>
              <a:t>Stranded</a:t>
            </a:r>
            <a:br>
              <a:rPr lang="en-US" dirty="0" smtClean="0"/>
            </a:br>
            <a:r>
              <a:rPr lang="en-US" dirty="0" smtClean="0"/>
              <a:t>DNA</a:t>
            </a:r>
            <a:endParaRPr lang="en-US" dirty="0"/>
          </a:p>
        </p:txBody>
      </p:sp>
      <p:cxnSp>
        <p:nvCxnSpPr>
          <p:cNvPr id="53" name="Straight Connector 52"/>
          <p:cNvCxnSpPr/>
          <p:nvPr/>
        </p:nvCxnSpPr>
        <p:spPr>
          <a:xfrm>
            <a:off x="2386453" y="1464219"/>
            <a:ext cx="0" cy="192191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4" name="Left Brace 53"/>
          <p:cNvSpPr/>
          <p:nvPr/>
        </p:nvSpPr>
        <p:spPr>
          <a:xfrm>
            <a:off x="8428734" y="1053711"/>
            <a:ext cx="481487" cy="12014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p:cNvSpPr txBox="1"/>
          <p:nvPr/>
        </p:nvSpPr>
        <p:spPr>
          <a:xfrm>
            <a:off x="8970806" y="1062933"/>
            <a:ext cx="2951434"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Transcribed Strand</a:t>
            </a:r>
          </a:p>
          <a:p>
            <a:pPr marL="285750" indent="-285750">
              <a:buFont typeface="Arial" panose="020B0604020202020204" pitchFamily="34" charset="0"/>
              <a:buChar char="•"/>
            </a:pPr>
            <a:r>
              <a:rPr lang="en-US" dirty="0" smtClean="0"/>
              <a:t>Template</a:t>
            </a:r>
          </a:p>
          <a:p>
            <a:pPr marL="285750" indent="-285750">
              <a:buFont typeface="Arial" panose="020B0604020202020204" pitchFamily="34" charset="0"/>
              <a:buChar char="•"/>
            </a:pPr>
            <a:r>
              <a:rPr lang="en-US" dirty="0" smtClean="0"/>
              <a:t>Non-coding</a:t>
            </a:r>
          </a:p>
          <a:p>
            <a:pPr marL="285750" indent="-285750">
              <a:buFont typeface="Arial" panose="020B0604020202020204" pitchFamily="34" charset="0"/>
              <a:buChar char="•"/>
            </a:pPr>
            <a:r>
              <a:rPr lang="en-US" dirty="0" smtClean="0"/>
              <a:t>Used in protein synthesis</a:t>
            </a:r>
            <a:endParaRPr lang="en-US" dirty="0"/>
          </a:p>
        </p:txBody>
      </p:sp>
      <p:sp>
        <p:nvSpPr>
          <p:cNvPr id="56" name="Left Brace 55"/>
          <p:cNvSpPr/>
          <p:nvPr/>
        </p:nvSpPr>
        <p:spPr>
          <a:xfrm>
            <a:off x="8465639" y="2591932"/>
            <a:ext cx="481487" cy="12014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7" name="TextBox 56"/>
          <p:cNvSpPr txBox="1"/>
          <p:nvPr/>
        </p:nvSpPr>
        <p:spPr>
          <a:xfrm>
            <a:off x="9007710" y="2601154"/>
            <a:ext cx="3226359"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Non- Transcribed Strand</a:t>
            </a:r>
          </a:p>
          <a:p>
            <a:pPr marL="285750" indent="-285750">
              <a:buFont typeface="Arial" panose="020B0604020202020204" pitchFamily="34" charset="0"/>
              <a:buChar char="•"/>
            </a:pPr>
            <a:r>
              <a:rPr lang="en-US" dirty="0" smtClean="0"/>
              <a:t>Non- Template</a:t>
            </a:r>
          </a:p>
          <a:p>
            <a:pPr marL="285750" indent="-285750">
              <a:buFont typeface="Arial" panose="020B0604020202020204" pitchFamily="34" charset="0"/>
              <a:buChar char="•"/>
            </a:pPr>
            <a:r>
              <a:rPr lang="en-US" dirty="0" smtClean="0"/>
              <a:t>coding</a:t>
            </a:r>
          </a:p>
          <a:p>
            <a:pPr marL="285750" indent="-285750">
              <a:buFont typeface="Arial" panose="020B0604020202020204" pitchFamily="34" charset="0"/>
              <a:buChar char="•"/>
            </a:pPr>
            <a:r>
              <a:rPr lang="en-US" dirty="0" smtClean="0"/>
              <a:t>Not used in protein synthesis</a:t>
            </a:r>
            <a:endParaRPr lang="en-US" dirty="0"/>
          </a:p>
        </p:txBody>
      </p:sp>
      <p:grpSp>
        <p:nvGrpSpPr>
          <p:cNvPr id="93" name="Group 92"/>
          <p:cNvGrpSpPr/>
          <p:nvPr/>
        </p:nvGrpSpPr>
        <p:grpSpPr>
          <a:xfrm>
            <a:off x="3482661" y="4130153"/>
            <a:ext cx="5106732" cy="729164"/>
            <a:chOff x="3399534" y="5439198"/>
            <a:chExt cx="5106732" cy="729164"/>
          </a:xfrm>
        </p:grpSpPr>
        <p:sp>
          <p:nvSpPr>
            <p:cNvPr id="60" name="TextBox 59"/>
            <p:cNvSpPr txBox="1"/>
            <p:nvPr/>
          </p:nvSpPr>
          <p:spPr>
            <a:xfrm>
              <a:off x="3477066" y="5439198"/>
              <a:ext cx="5029200" cy="461665"/>
            </a:xfrm>
            <a:prstGeom prst="rect">
              <a:avLst/>
            </a:prstGeom>
            <a:noFill/>
          </p:spPr>
          <p:txBody>
            <a:bodyPr wrap="square" rtlCol="0">
              <a:spAutoFit/>
            </a:bodyPr>
            <a:lstStyle/>
            <a:p>
              <a:r>
                <a:rPr lang="en-US" sz="2400" dirty="0"/>
                <a:t>C</a:t>
              </a:r>
              <a:r>
                <a:rPr lang="en-US" sz="2400" dirty="0" smtClean="0"/>
                <a:t> U </a:t>
              </a:r>
              <a:r>
                <a:rPr lang="en-US" sz="2400" dirty="0" err="1" smtClean="0"/>
                <a:t>U</a:t>
              </a:r>
              <a:r>
                <a:rPr lang="en-US" sz="2400" dirty="0" smtClean="0"/>
                <a:t>  A  </a:t>
              </a:r>
              <a:r>
                <a:rPr lang="en-US" sz="2400" dirty="0" err="1" smtClean="0"/>
                <a:t>A</a:t>
              </a:r>
              <a:r>
                <a:rPr lang="en-US" sz="2400" dirty="0" smtClean="0"/>
                <a:t>  </a:t>
              </a:r>
              <a:r>
                <a:rPr lang="en-US" sz="2400" dirty="0" err="1" smtClean="0"/>
                <a:t>A</a:t>
              </a:r>
              <a:r>
                <a:rPr lang="en-US" sz="2400" dirty="0" smtClean="0"/>
                <a:t>  U A  C  G  </a:t>
              </a:r>
              <a:r>
                <a:rPr lang="en-US" sz="2400" dirty="0" err="1" smtClean="0"/>
                <a:t>G</a:t>
              </a:r>
              <a:r>
                <a:rPr lang="en-US" sz="2400" dirty="0" smtClean="0"/>
                <a:t>  </a:t>
              </a:r>
              <a:r>
                <a:rPr lang="en-US" sz="2400" dirty="0" err="1" smtClean="0"/>
                <a:t>G</a:t>
              </a:r>
              <a:r>
                <a:rPr lang="en-US" sz="2400" dirty="0" smtClean="0"/>
                <a:t>  C</a:t>
              </a:r>
              <a:endParaRPr lang="en-US" sz="2400" dirty="0"/>
            </a:p>
          </p:txBody>
        </p:sp>
        <p:grpSp>
          <p:nvGrpSpPr>
            <p:cNvPr id="61" name="Group 60"/>
            <p:cNvGrpSpPr/>
            <p:nvPr/>
          </p:nvGrpSpPr>
          <p:grpSpPr>
            <a:xfrm>
              <a:off x="3399534" y="6004516"/>
              <a:ext cx="4627418" cy="163846"/>
              <a:chOff x="955964" y="1983609"/>
              <a:chExt cx="4627418" cy="163846"/>
            </a:xfrm>
          </p:grpSpPr>
          <p:cxnSp>
            <p:nvCxnSpPr>
              <p:cNvPr id="78" name="Straight Connector 77"/>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955964" y="2133600"/>
                <a:ext cx="4627418" cy="13855"/>
              </a:xfrm>
              <a:prstGeom prst="line">
                <a:avLst/>
              </a:prstGeom>
              <a:ln w="38100"/>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3144996" y="198363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3477509" y="1983630"/>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3851586" y="1983626"/>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4197952" y="199747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558173" y="1983619"/>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4918395" y="198361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292471" y="1983609"/>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4" name="TextBox 93"/>
          <p:cNvSpPr txBox="1"/>
          <p:nvPr/>
        </p:nvSpPr>
        <p:spPr>
          <a:xfrm>
            <a:off x="876695" y="4489985"/>
            <a:ext cx="942975" cy="369332"/>
          </a:xfrm>
          <a:prstGeom prst="rect">
            <a:avLst/>
          </a:prstGeom>
          <a:noFill/>
        </p:spPr>
        <p:txBody>
          <a:bodyPr wrap="square" rtlCol="0">
            <a:spAutoFit/>
          </a:bodyPr>
          <a:lstStyle/>
          <a:p>
            <a:r>
              <a:rPr lang="en-US" dirty="0" smtClean="0"/>
              <a:t>mRNA</a:t>
            </a:r>
            <a:endParaRPr lang="en-US" dirty="0"/>
          </a:p>
        </p:txBody>
      </p:sp>
      <p:sp>
        <p:nvSpPr>
          <p:cNvPr id="95" name="Oval 94"/>
          <p:cNvSpPr/>
          <p:nvPr/>
        </p:nvSpPr>
        <p:spPr>
          <a:xfrm>
            <a:off x="3399534" y="4044564"/>
            <a:ext cx="1191491" cy="5541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2573393" y="4183565"/>
            <a:ext cx="872842" cy="369332"/>
          </a:xfrm>
          <a:prstGeom prst="rect">
            <a:avLst/>
          </a:prstGeom>
          <a:noFill/>
        </p:spPr>
        <p:txBody>
          <a:bodyPr wrap="square" rtlCol="0">
            <a:spAutoFit/>
          </a:bodyPr>
          <a:lstStyle/>
          <a:p>
            <a:r>
              <a:rPr lang="en-US" dirty="0" smtClean="0"/>
              <a:t>Code</a:t>
            </a:r>
            <a:endParaRPr lang="en-US" dirty="0"/>
          </a:p>
        </p:txBody>
      </p:sp>
      <p:sp>
        <p:nvSpPr>
          <p:cNvPr id="97" name="Left Brace 96"/>
          <p:cNvSpPr/>
          <p:nvPr/>
        </p:nvSpPr>
        <p:spPr>
          <a:xfrm>
            <a:off x="8449132" y="4222181"/>
            <a:ext cx="481487" cy="12014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8" name="TextBox 97"/>
          <p:cNvSpPr txBox="1"/>
          <p:nvPr/>
        </p:nvSpPr>
        <p:spPr>
          <a:xfrm>
            <a:off x="8947126" y="4489985"/>
            <a:ext cx="3226359"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Complemtanry</a:t>
            </a:r>
            <a:r>
              <a:rPr lang="en-US" dirty="0" smtClean="0"/>
              <a:t> to transcribed</a:t>
            </a:r>
          </a:p>
          <a:p>
            <a:pPr marL="285750" indent="-285750">
              <a:buFont typeface="Arial" panose="020B0604020202020204" pitchFamily="34" charset="0"/>
              <a:buChar char="•"/>
            </a:pPr>
            <a:r>
              <a:rPr lang="en-US" dirty="0" smtClean="0"/>
              <a:t>Identical to non transcribed but T replaced with U</a:t>
            </a:r>
          </a:p>
        </p:txBody>
      </p:sp>
      <p:cxnSp>
        <p:nvCxnSpPr>
          <p:cNvPr id="100" name="Straight Arrow Connector 99"/>
          <p:cNvCxnSpPr/>
          <p:nvPr/>
        </p:nvCxnSpPr>
        <p:spPr>
          <a:xfrm>
            <a:off x="5873902" y="3386131"/>
            <a:ext cx="0" cy="658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1" name="TextBox 100"/>
          <p:cNvSpPr txBox="1"/>
          <p:nvPr/>
        </p:nvSpPr>
        <p:spPr>
          <a:xfrm>
            <a:off x="4072812" y="3533361"/>
            <a:ext cx="1598882" cy="369332"/>
          </a:xfrm>
          <a:prstGeom prst="rect">
            <a:avLst/>
          </a:prstGeom>
          <a:noFill/>
        </p:spPr>
        <p:txBody>
          <a:bodyPr wrap="square" rtlCol="0">
            <a:spAutoFit/>
          </a:bodyPr>
          <a:lstStyle/>
          <a:p>
            <a:r>
              <a:rPr lang="en-US" b="1" dirty="0" smtClean="0"/>
              <a:t>Transcription</a:t>
            </a:r>
            <a:endParaRPr lang="en-US" b="1" dirty="0"/>
          </a:p>
        </p:txBody>
      </p:sp>
      <p:cxnSp>
        <p:nvCxnSpPr>
          <p:cNvPr id="102" name="Straight Arrow Connector 101"/>
          <p:cNvCxnSpPr/>
          <p:nvPr/>
        </p:nvCxnSpPr>
        <p:spPr>
          <a:xfrm>
            <a:off x="5897727" y="5027831"/>
            <a:ext cx="0" cy="658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 name="TextBox 102"/>
          <p:cNvSpPr txBox="1"/>
          <p:nvPr/>
        </p:nvSpPr>
        <p:spPr>
          <a:xfrm>
            <a:off x="4096637" y="5175061"/>
            <a:ext cx="1598882" cy="369332"/>
          </a:xfrm>
          <a:prstGeom prst="rect">
            <a:avLst/>
          </a:prstGeom>
          <a:noFill/>
        </p:spPr>
        <p:txBody>
          <a:bodyPr wrap="square" rtlCol="0">
            <a:spAutoFit/>
          </a:bodyPr>
          <a:lstStyle/>
          <a:p>
            <a:r>
              <a:rPr lang="en-US" b="1" dirty="0" smtClean="0"/>
              <a:t>Translation</a:t>
            </a:r>
            <a:endParaRPr lang="en-US" b="1" dirty="0"/>
          </a:p>
        </p:txBody>
      </p:sp>
      <p:sp>
        <p:nvSpPr>
          <p:cNvPr id="104" name="TextBox 103"/>
          <p:cNvSpPr txBox="1"/>
          <p:nvPr/>
        </p:nvSpPr>
        <p:spPr>
          <a:xfrm>
            <a:off x="841195" y="5755341"/>
            <a:ext cx="1301930" cy="369332"/>
          </a:xfrm>
          <a:prstGeom prst="rect">
            <a:avLst/>
          </a:prstGeom>
          <a:noFill/>
        </p:spPr>
        <p:txBody>
          <a:bodyPr wrap="square" rtlCol="0">
            <a:spAutoFit/>
          </a:bodyPr>
          <a:lstStyle/>
          <a:p>
            <a:r>
              <a:rPr lang="en-US" dirty="0" smtClean="0"/>
              <a:t>Polypeptide</a:t>
            </a:r>
            <a:endParaRPr lang="en-US" dirty="0"/>
          </a:p>
        </p:txBody>
      </p:sp>
      <p:sp>
        <p:nvSpPr>
          <p:cNvPr id="105" name="TextBox 104"/>
          <p:cNvSpPr txBox="1"/>
          <p:nvPr/>
        </p:nvSpPr>
        <p:spPr>
          <a:xfrm>
            <a:off x="3754156" y="5653396"/>
            <a:ext cx="3768468" cy="461665"/>
          </a:xfrm>
          <a:prstGeom prst="rect">
            <a:avLst/>
          </a:prstGeom>
          <a:noFill/>
        </p:spPr>
        <p:txBody>
          <a:bodyPr wrap="square" rtlCol="0">
            <a:spAutoFit/>
          </a:bodyPr>
          <a:lstStyle/>
          <a:p>
            <a:r>
              <a:rPr lang="en-US" sz="2400" dirty="0" err="1" smtClean="0"/>
              <a:t>Leu</a:t>
            </a:r>
            <a:r>
              <a:rPr lang="en-US" sz="2400" dirty="0" smtClean="0"/>
              <a:t>__ </a:t>
            </a:r>
            <a:r>
              <a:rPr lang="en-US" sz="2400" dirty="0" err="1" smtClean="0"/>
              <a:t>lys</a:t>
            </a:r>
            <a:r>
              <a:rPr lang="en-US" sz="2400" dirty="0" smtClean="0"/>
              <a:t> __  </a:t>
            </a:r>
            <a:r>
              <a:rPr lang="en-US" sz="2400" dirty="0" err="1" smtClean="0"/>
              <a:t>tyr</a:t>
            </a:r>
            <a:r>
              <a:rPr lang="en-US" sz="2400" dirty="0" smtClean="0"/>
              <a:t> __ </a:t>
            </a:r>
            <a:r>
              <a:rPr lang="en-US" sz="2400" dirty="0" err="1" smtClean="0"/>
              <a:t>Gly</a:t>
            </a:r>
            <a:r>
              <a:rPr lang="en-US" sz="2400" dirty="0" smtClean="0"/>
              <a:t> </a:t>
            </a:r>
            <a:endParaRPr lang="en-US" sz="2400" dirty="0"/>
          </a:p>
        </p:txBody>
      </p:sp>
      <p:sp>
        <p:nvSpPr>
          <p:cNvPr id="106" name="TextBox 105"/>
          <p:cNvSpPr txBox="1"/>
          <p:nvPr/>
        </p:nvSpPr>
        <p:spPr>
          <a:xfrm>
            <a:off x="7522624" y="5566541"/>
            <a:ext cx="4550314" cy="923330"/>
          </a:xfrm>
          <a:prstGeom prst="rect">
            <a:avLst/>
          </a:prstGeom>
          <a:noFill/>
        </p:spPr>
        <p:txBody>
          <a:bodyPr wrap="square" rtlCol="0">
            <a:spAutoFit/>
          </a:bodyPr>
          <a:lstStyle/>
          <a:p>
            <a:r>
              <a:rPr lang="en-US" b="1" dirty="0" smtClean="0"/>
              <a:t>Note: when writing an </a:t>
            </a:r>
            <a:r>
              <a:rPr lang="en-US" b="1" dirty="0" err="1" smtClean="0"/>
              <a:t>aminoacid</a:t>
            </a:r>
            <a:r>
              <a:rPr lang="en-US" b="1" dirty="0" smtClean="0"/>
              <a:t> sequence of polypeptide don’t forget to draw the peptide bond between each 2 consecutive </a:t>
            </a:r>
            <a:r>
              <a:rPr lang="en-US" b="1" dirty="0" err="1" smtClean="0"/>
              <a:t>a.a</a:t>
            </a:r>
            <a:endParaRPr lang="en-US" b="1" dirty="0"/>
          </a:p>
        </p:txBody>
      </p:sp>
      <p:sp>
        <p:nvSpPr>
          <p:cNvPr id="6" name="Slide Number Placeholder 5"/>
          <p:cNvSpPr>
            <a:spLocks noGrp="1"/>
          </p:cNvSpPr>
          <p:nvPr>
            <p:ph type="sldNum" sz="quarter" idx="12"/>
          </p:nvPr>
        </p:nvSpPr>
        <p:spPr/>
        <p:txBody>
          <a:bodyPr/>
          <a:lstStyle/>
          <a:p>
            <a:fld id="{B6E510B6-9B2C-40DD-9034-87D98D662427}" type="slidenum">
              <a:rPr lang="en-US" smtClean="0"/>
              <a:t>12</a:t>
            </a:fld>
            <a:endParaRPr lang="en-US"/>
          </a:p>
        </p:txBody>
      </p:sp>
    </p:spTree>
    <p:extLst>
      <p:ext uri="{BB962C8B-B14F-4D97-AF65-F5344CB8AC3E}">
        <p14:creationId xmlns:p14="http://schemas.microsoft.com/office/powerpoint/2010/main" val="30706930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Remarks regarding protein synthesis </a:t>
            </a:r>
            <a:endParaRPr lang="en-US" dirty="0"/>
          </a:p>
        </p:txBody>
      </p:sp>
      <p:sp>
        <p:nvSpPr>
          <p:cNvPr id="3" name="Content Placeholder 2"/>
          <p:cNvSpPr>
            <a:spLocks noGrp="1"/>
          </p:cNvSpPr>
          <p:nvPr>
            <p:ph idx="1"/>
          </p:nvPr>
        </p:nvSpPr>
        <p:spPr/>
        <p:txBody>
          <a:bodyPr/>
          <a:lstStyle/>
          <a:p>
            <a:r>
              <a:rPr lang="en-US" dirty="0" smtClean="0"/>
              <a:t>Remarks:</a:t>
            </a:r>
          </a:p>
          <a:p>
            <a:r>
              <a:rPr lang="en-US" dirty="0" smtClean="0"/>
              <a:t>RNA contains uracil (U) instead of thymine (T)</a:t>
            </a:r>
          </a:p>
          <a:p>
            <a:r>
              <a:rPr lang="en-US" dirty="0" smtClean="0"/>
              <a:t>Stop codons: UAA /UAU/ UAG where translation stops</a:t>
            </a:r>
          </a:p>
          <a:p>
            <a:r>
              <a:rPr lang="en-US" dirty="0" smtClean="0"/>
              <a:t>Change in DNA leads to change in mRNA that leads to change in amino acid sequence and thus change in 3d structure of protein leading to a new phenotype.</a:t>
            </a:r>
            <a:endParaRPr lang="en-US" dirty="0"/>
          </a:p>
        </p:txBody>
      </p:sp>
      <p:sp>
        <p:nvSpPr>
          <p:cNvPr id="5" name="Slide Number Placeholder 4"/>
          <p:cNvSpPr>
            <a:spLocks noGrp="1"/>
          </p:cNvSpPr>
          <p:nvPr>
            <p:ph type="sldNum" sz="quarter" idx="12"/>
          </p:nvPr>
        </p:nvSpPr>
        <p:spPr/>
        <p:txBody>
          <a:bodyPr/>
          <a:lstStyle/>
          <a:p>
            <a:fld id="{B6E510B6-9B2C-40DD-9034-87D98D662427}" type="slidenum">
              <a:rPr lang="en-US" smtClean="0"/>
              <a:t>13</a:t>
            </a:fld>
            <a:endParaRPr lang="en-US"/>
          </a:p>
        </p:txBody>
      </p:sp>
    </p:spTree>
    <p:extLst>
      <p:ext uri="{BB962C8B-B14F-4D97-AF65-F5344CB8AC3E}">
        <p14:creationId xmlns:p14="http://schemas.microsoft.com/office/powerpoint/2010/main" val="1257112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1709" y="2030482"/>
            <a:ext cx="8368144" cy="3800702"/>
            <a:chOff x="1551709" y="1547157"/>
            <a:chExt cx="8368144" cy="3800702"/>
          </a:xfrm>
        </p:grpSpPr>
        <p:sp>
          <p:nvSpPr>
            <p:cNvPr id="4" name="Rectangle 3"/>
            <p:cNvSpPr/>
            <p:nvPr/>
          </p:nvSpPr>
          <p:spPr>
            <a:xfrm>
              <a:off x="1551709" y="1731823"/>
              <a:ext cx="3269672" cy="52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Normal DNA of gene</a:t>
              </a:r>
              <a:endParaRPr lang="en-US" dirty="0">
                <a:solidFill>
                  <a:schemeClr val="tx1"/>
                </a:solidFill>
              </a:endParaRPr>
            </a:p>
          </p:txBody>
        </p:sp>
        <p:sp>
          <p:nvSpPr>
            <p:cNvPr id="5" name="Rectangle 4"/>
            <p:cNvSpPr/>
            <p:nvPr/>
          </p:nvSpPr>
          <p:spPr>
            <a:xfrm>
              <a:off x="1551709" y="2770914"/>
              <a:ext cx="3269672" cy="52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Normal mRNA</a:t>
              </a:r>
              <a:endParaRPr lang="en-US" dirty="0">
                <a:solidFill>
                  <a:schemeClr val="tx1"/>
                </a:solidFill>
              </a:endParaRPr>
            </a:p>
          </p:txBody>
        </p:sp>
        <p:sp>
          <p:nvSpPr>
            <p:cNvPr id="6" name="Rectangle 5"/>
            <p:cNvSpPr/>
            <p:nvPr/>
          </p:nvSpPr>
          <p:spPr>
            <a:xfrm>
              <a:off x="1551709" y="3796150"/>
              <a:ext cx="3269672" cy="52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Normal protein (functional)</a:t>
              </a:r>
              <a:endParaRPr lang="en-US" dirty="0">
                <a:solidFill>
                  <a:schemeClr val="tx1"/>
                </a:solidFill>
              </a:endParaRPr>
            </a:p>
          </p:txBody>
        </p:sp>
        <p:sp>
          <p:nvSpPr>
            <p:cNvPr id="7" name="Rectangle 6"/>
            <p:cNvSpPr/>
            <p:nvPr/>
          </p:nvSpPr>
          <p:spPr>
            <a:xfrm>
              <a:off x="1551709" y="4821386"/>
              <a:ext cx="3269672" cy="52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Normal phenotype</a:t>
              </a:r>
              <a:endParaRPr lang="en-US" dirty="0">
                <a:solidFill>
                  <a:schemeClr val="tx1"/>
                </a:solidFill>
              </a:endParaRPr>
            </a:p>
          </p:txBody>
        </p:sp>
        <p:sp>
          <p:nvSpPr>
            <p:cNvPr id="8" name="Rectangle 7"/>
            <p:cNvSpPr/>
            <p:nvPr/>
          </p:nvSpPr>
          <p:spPr>
            <a:xfrm>
              <a:off x="6650181" y="1731823"/>
              <a:ext cx="3269672" cy="52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mutant DNA of gene</a:t>
              </a:r>
              <a:endParaRPr lang="en-US" dirty="0">
                <a:solidFill>
                  <a:schemeClr val="tx1"/>
                </a:solidFill>
              </a:endParaRPr>
            </a:p>
          </p:txBody>
        </p:sp>
        <p:sp>
          <p:nvSpPr>
            <p:cNvPr id="9" name="Rectangle 8"/>
            <p:cNvSpPr/>
            <p:nvPr/>
          </p:nvSpPr>
          <p:spPr>
            <a:xfrm>
              <a:off x="6650181" y="2770914"/>
              <a:ext cx="3269672" cy="52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mutant mRNA</a:t>
              </a:r>
              <a:endParaRPr lang="en-US" dirty="0">
                <a:solidFill>
                  <a:schemeClr val="tx1"/>
                </a:solidFill>
              </a:endParaRPr>
            </a:p>
          </p:txBody>
        </p:sp>
        <p:sp>
          <p:nvSpPr>
            <p:cNvPr id="10" name="Rectangle 9"/>
            <p:cNvSpPr/>
            <p:nvPr/>
          </p:nvSpPr>
          <p:spPr>
            <a:xfrm>
              <a:off x="6650181" y="3796150"/>
              <a:ext cx="3269672" cy="52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altered protein (functional)</a:t>
              </a:r>
              <a:endParaRPr lang="en-US" dirty="0">
                <a:solidFill>
                  <a:schemeClr val="tx1"/>
                </a:solidFill>
              </a:endParaRPr>
            </a:p>
          </p:txBody>
        </p:sp>
        <p:sp>
          <p:nvSpPr>
            <p:cNvPr id="11" name="Rectangle 10"/>
            <p:cNvSpPr/>
            <p:nvPr/>
          </p:nvSpPr>
          <p:spPr>
            <a:xfrm>
              <a:off x="6650181" y="4821386"/>
              <a:ext cx="3269672" cy="52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abnormal phenotype</a:t>
              </a:r>
              <a:endParaRPr lang="en-US" dirty="0">
                <a:solidFill>
                  <a:schemeClr val="tx1"/>
                </a:solidFill>
              </a:endParaRPr>
            </a:p>
          </p:txBody>
        </p:sp>
        <p:cxnSp>
          <p:nvCxnSpPr>
            <p:cNvPr id="13" name="Straight Arrow Connector 12"/>
            <p:cNvCxnSpPr>
              <a:stCxn id="4" idx="2"/>
              <a:endCxn id="5" idx="0"/>
            </p:cNvCxnSpPr>
            <p:nvPr/>
          </p:nvCxnSpPr>
          <p:spPr>
            <a:xfrm>
              <a:off x="3186545" y="2258296"/>
              <a:ext cx="0" cy="512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5" idx="2"/>
              <a:endCxn id="6" idx="0"/>
            </p:cNvCxnSpPr>
            <p:nvPr/>
          </p:nvCxnSpPr>
          <p:spPr>
            <a:xfrm>
              <a:off x="3186545" y="3297387"/>
              <a:ext cx="0" cy="498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6" idx="2"/>
              <a:endCxn id="7" idx="0"/>
            </p:cNvCxnSpPr>
            <p:nvPr/>
          </p:nvCxnSpPr>
          <p:spPr>
            <a:xfrm>
              <a:off x="3186545" y="4322623"/>
              <a:ext cx="0" cy="498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8" idx="2"/>
              <a:endCxn id="9" idx="0"/>
            </p:cNvCxnSpPr>
            <p:nvPr/>
          </p:nvCxnSpPr>
          <p:spPr>
            <a:xfrm>
              <a:off x="8285017" y="2258296"/>
              <a:ext cx="0" cy="512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9" idx="2"/>
              <a:endCxn id="10" idx="0"/>
            </p:cNvCxnSpPr>
            <p:nvPr/>
          </p:nvCxnSpPr>
          <p:spPr>
            <a:xfrm>
              <a:off x="8285017" y="3297387"/>
              <a:ext cx="0" cy="498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0" idx="2"/>
              <a:endCxn id="11" idx="0"/>
            </p:cNvCxnSpPr>
            <p:nvPr/>
          </p:nvCxnSpPr>
          <p:spPr>
            <a:xfrm>
              <a:off x="8285017" y="4322623"/>
              <a:ext cx="0" cy="498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4" idx="3"/>
              <a:endCxn id="8" idx="1"/>
            </p:cNvCxnSpPr>
            <p:nvPr/>
          </p:nvCxnSpPr>
          <p:spPr>
            <a:xfrm>
              <a:off x="4821381" y="1995060"/>
              <a:ext cx="1828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5292436" y="1547157"/>
              <a:ext cx="1122218" cy="369332"/>
            </a:xfrm>
            <a:prstGeom prst="rect">
              <a:avLst/>
            </a:prstGeom>
            <a:noFill/>
          </p:spPr>
          <p:txBody>
            <a:bodyPr wrap="square" rtlCol="0">
              <a:spAutoFit/>
            </a:bodyPr>
            <a:lstStyle/>
            <a:p>
              <a:r>
                <a:rPr lang="en-US" dirty="0" smtClean="0"/>
                <a:t>mutation</a:t>
              </a:r>
              <a:endParaRPr lang="en-US" dirty="0"/>
            </a:p>
          </p:txBody>
        </p:sp>
      </p:grpSp>
      <p:sp>
        <p:nvSpPr>
          <p:cNvPr id="18" name="Title 1"/>
          <p:cNvSpPr txBox="1">
            <a:spLocks/>
          </p:cNvSpPr>
          <p:nvPr/>
        </p:nvSpPr>
        <p:spPr>
          <a:xfrm>
            <a:off x="477981" y="3276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Diagram showing relation between gene and phenotype in normal and mutated gene</a:t>
            </a:r>
            <a:endParaRPr lang="en-US" dirty="0"/>
          </a:p>
        </p:txBody>
      </p:sp>
      <p:sp>
        <p:nvSpPr>
          <p:cNvPr id="12" name="Slide Number Placeholder 11"/>
          <p:cNvSpPr>
            <a:spLocks noGrp="1"/>
          </p:cNvSpPr>
          <p:nvPr>
            <p:ph type="sldNum" sz="quarter" idx="12"/>
          </p:nvPr>
        </p:nvSpPr>
        <p:spPr/>
        <p:txBody>
          <a:bodyPr/>
          <a:lstStyle/>
          <a:p>
            <a:fld id="{B6E510B6-9B2C-40DD-9034-87D98D662427}" type="slidenum">
              <a:rPr lang="en-US" smtClean="0"/>
              <a:t>14</a:t>
            </a:fld>
            <a:endParaRPr lang="en-US"/>
          </a:p>
        </p:txBody>
      </p:sp>
    </p:spTree>
    <p:extLst>
      <p:ext uri="{BB962C8B-B14F-4D97-AF65-F5344CB8AC3E}">
        <p14:creationId xmlns:p14="http://schemas.microsoft.com/office/powerpoint/2010/main" val="28584767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 of different types of mutations</a:t>
            </a:r>
            <a:endParaRPr lang="en-US" dirty="0"/>
          </a:p>
        </p:txBody>
      </p:sp>
      <p:sp>
        <p:nvSpPr>
          <p:cNvPr id="3" name="Content Placeholder 2"/>
          <p:cNvSpPr>
            <a:spLocks noGrp="1"/>
          </p:cNvSpPr>
          <p:nvPr>
            <p:ph idx="1"/>
          </p:nvPr>
        </p:nvSpPr>
        <p:spPr/>
        <p:txBody>
          <a:bodyPr/>
          <a:lstStyle/>
          <a:p>
            <a:r>
              <a:rPr lang="en-US" dirty="0" smtClean="0"/>
              <a:t>Substitution mutations are </a:t>
            </a:r>
            <a:r>
              <a:rPr lang="en-US" b="1" dirty="0" smtClean="0"/>
              <a:t>point mutations </a:t>
            </a:r>
            <a:r>
              <a:rPr lang="en-US" dirty="0" smtClean="0"/>
              <a:t>that affect one nucleotide thus may lead or not to a change in the sequence of </a:t>
            </a:r>
            <a:r>
              <a:rPr lang="en-US" b="1" dirty="0" smtClean="0"/>
              <a:t>1 amino acid</a:t>
            </a:r>
            <a:r>
              <a:rPr lang="en-US" dirty="0" smtClean="0"/>
              <a:t>.</a:t>
            </a:r>
          </a:p>
          <a:p>
            <a:r>
              <a:rPr lang="en-US" dirty="0" smtClean="0"/>
              <a:t>Addition (insertion) or deletion mutations are </a:t>
            </a:r>
            <a:r>
              <a:rPr lang="en-US" b="1" dirty="0" smtClean="0"/>
              <a:t>frameshift mutations </a:t>
            </a:r>
            <a:r>
              <a:rPr lang="en-US" dirty="0" smtClean="0"/>
              <a:t>disturb the DNA reading frame, so it changes the </a:t>
            </a:r>
            <a:r>
              <a:rPr lang="en-US" b="1" dirty="0" smtClean="0"/>
              <a:t>whole sequence after</a:t>
            </a:r>
            <a:r>
              <a:rPr lang="en-US" dirty="0" smtClean="0"/>
              <a:t> </a:t>
            </a:r>
            <a:r>
              <a:rPr lang="en-US" b="1" dirty="0" smtClean="0"/>
              <a:t>the mutation</a:t>
            </a:r>
            <a:endParaRPr lang="en-US" b="1" dirty="0"/>
          </a:p>
        </p:txBody>
      </p:sp>
      <p:sp>
        <p:nvSpPr>
          <p:cNvPr id="5" name="Slide Number Placeholder 4"/>
          <p:cNvSpPr>
            <a:spLocks noGrp="1"/>
          </p:cNvSpPr>
          <p:nvPr>
            <p:ph type="sldNum" sz="quarter" idx="12"/>
          </p:nvPr>
        </p:nvSpPr>
        <p:spPr/>
        <p:txBody>
          <a:bodyPr/>
          <a:lstStyle/>
          <a:p>
            <a:fld id="{B6E510B6-9B2C-40DD-9034-87D98D662427}" type="slidenum">
              <a:rPr lang="en-US" smtClean="0"/>
              <a:t>15</a:t>
            </a:fld>
            <a:endParaRPr lang="en-US"/>
          </a:p>
        </p:txBody>
      </p:sp>
    </p:spTree>
    <p:extLst>
      <p:ext uri="{BB962C8B-B14F-4D97-AF65-F5344CB8AC3E}">
        <p14:creationId xmlns:p14="http://schemas.microsoft.com/office/powerpoint/2010/main" val="4290209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romosomes">
            <a:extLst>
              <a:ext uri="{FF2B5EF4-FFF2-40B4-BE49-F238E27FC236}">
                <a16:creationId xmlns:a16="http://schemas.microsoft.com/office/drawing/2014/main" xmlns="" id="{6D50B35F-8D6E-4BCD-BEDD-217352924FC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394" r="44110"/>
          <a:stretch/>
        </p:blipFill>
        <p:spPr bwMode="auto">
          <a:xfrm>
            <a:off x="9350829" y="51707"/>
            <a:ext cx="1866900" cy="67545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511366B7-4935-4CA2-9798-57E5F6DC2DA2}"/>
              </a:ext>
            </a:extLst>
          </p:cNvPr>
          <p:cNvSpPr txBox="1"/>
          <p:nvPr/>
        </p:nvSpPr>
        <p:spPr>
          <a:xfrm>
            <a:off x="130628" y="462051"/>
            <a:ext cx="8365672" cy="6315640"/>
          </a:xfrm>
          <a:prstGeom prst="rect">
            <a:avLst/>
          </a:prstGeom>
          <a:noFill/>
        </p:spPr>
        <p:txBody>
          <a:bodyPr wrap="square" rtlCol="1">
            <a:spAutoFit/>
          </a:bodyPr>
          <a:lstStyle/>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 get one copy of a homologous chromosome from </a:t>
            </a:r>
            <a:r>
              <a:rPr lang="en-US" sz="2800" b="1" dirty="0">
                <a:latin typeface="Times New Roman" panose="02020603050405020304" pitchFamily="18" charset="0"/>
                <a:cs typeface="Times New Roman" panose="02020603050405020304" pitchFamily="18" charset="0"/>
              </a:rPr>
              <a:t>father</a:t>
            </a:r>
            <a:r>
              <a:rPr lang="en-US" sz="2800" dirty="0">
                <a:latin typeface="Times New Roman" panose="02020603050405020304" pitchFamily="18" charset="0"/>
                <a:cs typeface="Times New Roman" panose="02020603050405020304" pitchFamily="18" charset="0"/>
              </a:rPr>
              <a:t> and one copy of homologous chromosome from </a:t>
            </a:r>
            <a:r>
              <a:rPr lang="en-US" sz="2800" b="1" dirty="0">
                <a:latin typeface="Times New Roman" panose="02020603050405020304" pitchFamily="18" charset="0"/>
                <a:cs typeface="Times New Roman" panose="02020603050405020304" pitchFamily="18" charset="0"/>
              </a:rPr>
              <a:t>mother. </a:t>
            </a:r>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Do my father and mother </a:t>
            </a:r>
            <a:r>
              <a:rPr lang="en-US" sz="2800" b="1" dirty="0">
                <a:latin typeface="Times New Roman" panose="02020603050405020304" pitchFamily="18" charset="0"/>
                <a:cs typeface="Times New Roman" panose="02020603050405020304" pitchFamily="18" charset="0"/>
              </a:rPr>
              <a:t>always</a:t>
            </a:r>
            <a:r>
              <a:rPr lang="en-US" sz="2800" dirty="0">
                <a:latin typeface="Times New Roman" panose="02020603050405020304" pitchFamily="18" charset="0"/>
                <a:cs typeface="Times New Roman" panose="02020603050405020304" pitchFamily="18" charset="0"/>
              </a:rPr>
              <a:t> share </a:t>
            </a:r>
            <a:r>
              <a:rPr lang="en-US" sz="2800" b="1" dirty="0">
                <a:latin typeface="Times New Roman" panose="02020603050405020304" pitchFamily="18" charset="0"/>
                <a:cs typeface="Times New Roman" panose="02020603050405020304" pitchFamily="18" charset="0"/>
              </a:rPr>
              <a:t>the same genes</a:t>
            </a:r>
            <a:r>
              <a:rPr lang="en-US" sz="2800" dirty="0">
                <a:latin typeface="Times New Roman" panose="02020603050405020304" pitchFamily="18" charset="0"/>
                <a:cs typeface="Times New Roman" panose="02020603050405020304" pitchFamily="18" charset="0"/>
              </a:rPr>
              <a:t>? Why?</a:t>
            </a:r>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Do my father and mother </a:t>
            </a:r>
            <a:r>
              <a:rPr lang="en-US" sz="2800" b="1" dirty="0">
                <a:latin typeface="Times New Roman" panose="02020603050405020304" pitchFamily="18" charset="0"/>
                <a:cs typeface="Times New Roman" panose="02020603050405020304" pitchFamily="18" charset="0"/>
              </a:rPr>
              <a:t>always</a:t>
            </a:r>
            <a:r>
              <a:rPr lang="en-US" sz="2800" dirty="0">
                <a:latin typeface="Times New Roman" panose="02020603050405020304" pitchFamily="18" charset="0"/>
                <a:cs typeface="Times New Roman" panose="02020603050405020304" pitchFamily="18" charset="0"/>
              </a:rPr>
              <a:t> share the </a:t>
            </a:r>
            <a:r>
              <a:rPr lang="en-US" sz="2800" b="1" dirty="0">
                <a:latin typeface="Times New Roman" panose="02020603050405020304" pitchFamily="18" charset="0"/>
                <a:cs typeface="Times New Roman" panose="02020603050405020304" pitchFamily="18" charset="0"/>
              </a:rPr>
              <a:t>same traits</a:t>
            </a:r>
            <a:r>
              <a:rPr lang="en-US" sz="2800" dirty="0">
                <a:latin typeface="Times New Roman" panose="02020603050405020304" pitchFamily="18" charset="0"/>
                <a:cs typeface="Times New Roman" panose="02020603050405020304" pitchFamily="18" charset="0"/>
              </a:rPr>
              <a:t>? Why?</a:t>
            </a:r>
          </a:p>
          <a:p>
            <a:pPr marL="285750" indent="-28575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Homologous Chromosomes </a:t>
            </a:r>
            <a:r>
              <a:rPr lang="en-US" sz="2800" dirty="0">
                <a:latin typeface="Times New Roman" panose="02020603050405020304" pitchFamily="18" charset="0"/>
                <a:cs typeface="Times New Roman" panose="02020603050405020304" pitchFamily="18" charset="0"/>
              </a:rPr>
              <a:t>are chromosomes that carry </a:t>
            </a:r>
            <a:r>
              <a:rPr lang="en-US" sz="2800" u="sng" dirty="0">
                <a:latin typeface="Times New Roman" panose="02020603050405020304" pitchFamily="18" charset="0"/>
                <a:cs typeface="Times New Roman" panose="02020603050405020304" pitchFamily="18" charset="0"/>
              </a:rPr>
              <a:t>same genes </a:t>
            </a:r>
            <a:r>
              <a:rPr lang="en-US" sz="2800" dirty="0">
                <a:latin typeface="Times New Roman" panose="02020603050405020304" pitchFamily="18" charset="0"/>
                <a:cs typeface="Times New Roman" panose="02020603050405020304" pitchFamily="18" charset="0"/>
              </a:rPr>
              <a:t>but </a:t>
            </a:r>
            <a:r>
              <a:rPr lang="en-US" sz="2800" b="1" dirty="0">
                <a:latin typeface="Times New Roman" panose="02020603050405020304" pitchFamily="18" charset="0"/>
                <a:cs typeface="Times New Roman" panose="02020603050405020304" pitchFamily="18" charset="0"/>
              </a:rPr>
              <a:t>may</a:t>
            </a:r>
            <a:r>
              <a:rPr lang="en-US" sz="2800" dirty="0">
                <a:latin typeface="Times New Roman" panose="02020603050405020304" pitchFamily="18" charset="0"/>
                <a:cs typeface="Times New Roman" panose="02020603050405020304" pitchFamily="18" charset="0"/>
              </a:rPr>
              <a:t> carry </a:t>
            </a:r>
            <a:r>
              <a:rPr lang="en-US" sz="2800" u="sng" dirty="0">
                <a:latin typeface="Times New Roman" panose="02020603050405020304" pitchFamily="18" charset="0"/>
                <a:cs typeface="Times New Roman" panose="02020603050405020304" pitchFamily="18" charset="0"/>
              </a:rPr>
              <a:t>different alleles</a:t>
            </a:r>
            <a:r>
              <a:rPr lang="en-US" sz="2800"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endParaRPr lang="ar-L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31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hromosomes">
            <a:extLst>
              <a:ext uri="{FF2B5EF4-FFF2-40B4-BE49-F238E27FC236}">
                <a16:creationId xmlns:a16="http://schemas.microsoft.com/office/drawing/2014/main" xmlns="" id="{051C0422-634E-4162-9D36-700A187D2C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94" t="-3263" r="55596"/>
          <a:stretch/>
        </p:blipFill>
        <p:spPr bwMode="auto">
          <a:xfrm>
            <a:off x="2878441" y="-187780"/>
            <a:ext cx="1165597" cy="6975022"/>
          </a:xfrm>
          <a:prstGeom prst="rect">
            <a:avLst/>
          </a:prstGeom>
          <a:noFill/>
          <a:extLst>
            <a:ext uri="{909E8E84-426E-40DD-AFC4-6F175D3DCCD1}">
              <a14:hiddenFill xmlns:a14="http://schemas.microsoft.com/office/drawing/2010/main">
                <a:solidFill>
                  <a:srgbClr val="FFFFFF"/>
                </a:solidFill>
              </a14:hiddenFill>
            </a:ext>
          </a:extLst>
        </p:spPr>
      </p:pic>
      <p:sp>
        <p:nvSpPr>
          <p:cNvPr id="16" name="Callout: Right Arrow 15">
            <a:extLst>
              <a:ext uri="{FF2B5EF4-FFF2-40B4-BE49-F238E27FC236}">
                <a16:creationId xmlns:a16="http://schemas.microsoft.com/office/drawing/2014/main" xmlns="" id="{A9A2BE4E-4C90-4C09-B901-D31CC77409F6}"/>
              </a:ext>
            </a:extLst>
          </p:cNvPr>
          <p:cNvSpPr/>
          <p:nvPr/>
        </p:nvSpPr>
        <p:spPr>
          <a:xfrm>
            <a:off x="636816" y="617765"/>
            <a:ext cx="2023914" cy="500743"/>
          </a:xfrm>
          <a:prstGeom prst="rightArrow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1</a:t>
            </a:r>
            <a:endParaRPr lang="ar-LB" sz="2800" b="1" dirty="0"/>
          </a:p>
        </p:txBody>
      </p:sp>
      <p:sp>
        <p:nvSpPr>
          <p:cNvPr id="17" name="Callout: Right Arrow 16">
            <a:extLst>
              <a:ext uri="{FF2B5EF4-FFF2-40B4-BE49-F238E27FC236}">
                <a16:creationId xmlns:a16="http://schemas.microsoft.com/office/drawing/2014/main" xmlns="" id="{B9A2F37F-3FBF-4A75-819F-CA0B9D0D4ECD}"/>
              </a:ext>
            </a:extLst>
          </p:cNvPr>
          <p:cNvSpPr/>
          <p:nvPr/>
        </p:nvSpPr>
        <p:spPr>
          <a:xfrm>
            <a:off x="636816" y="1431472"/>
            <a:ext cx="2023914" cy="50074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2</a:t>
            </a:r>
            <a:endParaRPr lang="ar-LB" sz="2800" b="1" dirty="0"/>
          </a:p>
        </p:txBody>
      </p:sp>
      <p:sp>
        <p:nvSpPr>
          <p:cNvPr id="18" name="Callout: Right Arrow 17">
            <a:extLst>
              <a:ext uri="{FF2B5EF4-FFF2-40B4-BE49-F238E27FC236}">
                <a16:creationId xmlns:a16="http://schemas.microsoft.com/office/drawing/2014/main" xmlns="" id="{F9BDA85A-DBAE-4F65-B892-88BCD2C5EC00}"/>
              </a:ext>
            </a:extLst>
          </p:cNvPr>
          <p:cNvSpPr/>
          <p:nvPr/>
        </p:nvSpPr>
        <p:spPr>
          <a:xfrm>
            <a:off x="636816" y="2032909"/>
            <a:ext cx="2023914" cy="500743"/>
          </a:xfrm>
          <a:prstGeom prst="rightArrow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3</a:t>
            </a:r>
            <a:endParaRPr lang="ar-LB" sz="2800" b="1" dirty="0"/>
          </a:p>
        </p:txBody>
      </p:sp>
      <p:sp>
        <p:nvSpPr>
          <p:cNvPr id="19" name="Callout: Right Arrow 18">
            <a:extLst>
              <a:ext uri="{FF2B5EF4-FFF2-40B4-BE49-F238E27FC236}">
                <a16:creationId xmlns:a16="http://schemas.microsoft.com/office/drawing/2014/main" xmlns="" id="{BD361FC1-8C72-4CFD-A6EF-AAC8D2D91908}"/>
              </a:ext>
            </a:extLst>
          </p:cNvPr>
          <p:cNvSpPr/>
          <p:nvPr/>
        </p:nvSpPr>
        <p:spPr>
          <a:xfrm>
            <a:off x="636816" y="2634346"/>
            <a:ext cx="2023914" cy="50074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4</a:t>
            </a:r>
            <a:endParaRPr lang="ar-LB" sz="2800" b="1" dirty="0"/>
          </a:p>
        </p:txBody>
      </p:sp>
      <p:sp>
        <p:nvSpPr>
          <p:cNvPr id="20" name="Callout: Right Arrow 19">
            <a:extLst>
              <a:ext uri="{FF2B5EF4-FFF2-40B4-BE49-F238E27FC236}">
                <a16:creationId xmlns:a16="http://schemas.microsoft.com/office/drawing/2014/main" xmlns="" id="{E94F117B-34B1-40EC-A780-707DADA8BF61}"/>
              </a:ext>
            </a:extLst>
          </p:cNvPr>
          <p:cNvSpPr/>
          <p:nvPr/>
        </p:nvSpPr>
        <p:spPr>
          <a:xfrm>
            <a:off x="636816" y="3959680"/>
            <a:ext cx="2023914" cy="500743"/>
          </a:xfrm>
          <a:prstGeom prst="rightArrow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5</a:t>
            </a:r>
            <a:endParaRPr lang="ar-LB" sz="2800" b="1" dirty="0"/>
          </a:p>
        </p:txBody>
      </p:sp>
      <p:sp>
        <p:nvSpPr>
          <p:cNvPr id="21" name="Callout: Right Arrow 20">
            <a:extLst>
              <a:ext uri="{FF2B5EF4-FFF2-40B4-BE49-F238E27FC236}">
                <a16:creationId xmlns:a16="http://schemas.microsoft.com/office/drawing/2014/main" xmlns="" id="{3E167003-A4FE-4B68-B4DC-DFAFE3BC958A}"/>
              </a:ext>
            </a:extLst>
          </p:cNvPr>
          <p:cNvSpPr/>
          <p:nvPr/>
        </p:nvSpPr>
        <p:spPr>
          <a:xfrm>
            <a:off x="636816" y="4656365"/>
            <a:ext cx="2023914" cy="50074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6</a:t>
            </a:r>
            <a:endParaRPr lang="ar-LB" sz="2800" b="1" dirty="0"/>
          </a:p>
        </p:txBody>
      </p:sp>
      <p:sp>
        <p:nvSpPr>
          <p:cNvPr id="22" name="Callout: Right Arrow 21">
            <a:extLst>
              <a:ext uri="{FF2B5EF4-FFF2-40B4-BE49-F238E27FC236}">
                <a16:creationId xmlns:a16="http://schemas.microsoft.com/office/drawing/2014/main" xmlns="" id="{2D453596-B953-4E7B-9F50-B62A40C693C7}"/>
              </a:ext>
            </a:extLst>
          </p:cNvPr>
          <p:cNvSpPr/>
          <p:nvPr/>
        </p:nvSpPr>
        <p:spPr>
          <a:xfrm>
            <a:off x="636816" y="5203372"/>
            <a:ext cx="2023914" cy="500743"/>
          </a:xfrm>
          <a:prstGeom prst="rightArrow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7</a:t>
            </a:r>
            <a:endParaRPr lang="ar-LB" sz="2800" b="1" dirty="0"/>
          </a:p>
        </p:txBody>
      </p:sp>
      <p:sp>
        <p:nvSpPr>
          <p:cNvPr id="23" name="Callout: Right Arrow 22">
            <a:extLst>
              <a:ext uri="{FF2B5EF4-FFF2-40B4-BE49-F238E27FC236}">
                <a16:creationId xmlns:a16="http://schemas.microsoft.com/office/drawing/2014/main" xmlns="" id="{0F78273D-E0D4-4575-9F76-6DC1843DBDBF}"/>
              </a:ext>
            </a:extLst>
          </p:cNvPr>
          <p:cNvSpPr/>
          <p:nvPr/>
        </p:nvSpPr>
        <p:spPr>
          <a:xfrm>
            <a:off x="636816" y="5766707"/>
            <a:ext cx="2023914" cy="50074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8</a:t>
            </a:r>
            <a:endParaRPr lang="ar-LB" sz="2800" b="1" dirty="0"/>
          </a:p>
        </p:txBody>
      </p:sp>
      <p:grpSp>
        <p:nvGrpSpPr>
          <p:cNvPr id="50" name="Group 49">
            <a:extLst>
              <a:ext uri="{FF2B5EF4-FFF2-40B4-BE49-F238E27FC236}">
                <a16:creationId xmlns:a16="http://schemas.microsoft.com/office/drawing/2014/main" xmlns="" id="{47A17FAF-4ABC-4A5C-9B76-AB96114172E5}"/>
              </a:ext>
            </a:extLst>
          </p:cNvPr>
          <p:cNvGrpSpPr/>
          <p:nvPr/>
        </p:nvGrpSpPr>
        <p:grpSpPr>
          <a:xfrm>
            <a:off x="8482685" y="201952"/>
            <a:ext cx="3026226" cy="6572250"/>
            <a:chOff x="7913916" y="176892"/>
            <a:chExt cx="3026226" cy="6572250"/>
          </a:xfrm>
        </p:grpSpPr>
        <p:grpSp>
          <p:nvGrpSpPr>
            <p:cNvPr id="40" name="Group 39">
              <a:extLst>
                <a:ext uri="{FF2B5EF4-FFF2-40B4-BE49-F238E27FC236}">
                  <a16:creationId xmlns:a16="http://schemas.microsoft.com/office/drawing/2014/main" xmlns="" id="{A267FF13-DD57-419E-B89A-65346CCD9A22}"/>
                </a:ext>
              </a:extLst>
            </p:cNvPr>
            <p:cNvGrpSpPr/>
            <p:nvPr/>
          </p:nvGrpSpPr>
          <p:grpSpPr>
            <a:xfrm>
              <a:off x="7913916" y="691243"/>
              <a:ext cx="1964870" cy="5649685"/>
              <a:chOff x="7913916" y="691243"/>
              <a:chExt cx="1964870" cy="5649685"/>
            </a:xfrm>
          </p:grpSpPr>
          <p:sp>
            <p:nvSpPr>
              <p:cNvPr id="41" name="Callout: Right Arrow 40">
                <a:extLst>
                  <a:ext uri="{FF2B5EF4-FFF2-40B4-BE49-F238E27FC236}">
                    <a16:creationId xmlns:a16="http://schemas.microsoft.com/office/drawing/2014/main" xmlns="" id="{594D2869-0457-476C-A7CC-298B8F52CCA0}"/>
                  </a:ext>
                </a:extLst>
              </p:cNvPr>
              <p:cNvSpPr/>
              <p:nvPr/>
            </p:nvSpPr>
            <p:spPr>
              <a:xfrm>
                <a:off x="7913916" y="691243"/>
                <a:ext cx="1964870" cy="500743"/>
              </a:xfrm>
              <a:prstGeom prst="rightArrow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1</a:t>
                </a:r>
                <a:endParaRPr lang="ar-LB" sz="2800" b="1" dirty="0"/>
              </a:p>
            </p:txBody>
          </p:sp>
          <p:sp>
            <p:nvSpPr>
              <p:cNvPr id="42" name="Callout: Right Arrow 41">
                <a:extLst>
                  <a:ext uri="{FF2B5EF4-FFF2-40B4-BE49-F238E27FC236}">
                    <a16:creationId xmlns:a16="http://schemas.microsoft.com/office/drawing/2014/main" xmlns="" id="{2E3AC9E0-2A85-40AA-9DDD-FDC574DE1692}"/>
                  </a:ext>
                </a:extLst>
              </p:cNvPr>
              <p:cNvSpPr/>
              <p:nvPr/>
            </p:nvSpPr>
            <p:spPr>
              <a:xfrm>
                <a:off x="7913916" y="1504950"/>
                <a:ext cx="1964870" cy="50074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2</a:t>
                </a:r>
                <a:endParaRPr lang="ar-LB" sz="2800" b="1" dirty="0"/>
              </a:p>
            </p:txBody>
          </p:sp>
          <p:sp>
            <p:nvSpPr>
              <p:cNvPr id="43" name="Callout: Right Arrow 42">
                <a:extLst>
                  <a:ext uri="{FF2B5EF4-FFF2-40B4-BE49-F238E27FC236}">
                    <a16:creationId xmlns:a16="http://schemas.microsoft.com/office/drawing/2014/main" xmlns="" id="{700ACD39-0702-4683-B253-B6AFF18A606F}"/>
                  </a:ext>
                </a:extLst>
              </p:cNvPr>
              <p:cNvSpPr/>
              <p:nvPr/>
            </p:nvSpPr>
            <p:spPr>
              <a:xfrm>
                <a:off x="7913916" y="2106387"/>
                <a:ext cx="1964870" cy="500743"/>
              </a:xfrm>
              <a:prstGeom prst="rightArrow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3</a:t>
                </a:r>
                <a:endParaRPr lang="ar-LB" sz="2800" b="1" dirty="0"/>
              </a:p>
            </p:txBody>
          </p:sp>
          <p:sp>
            <p:nvSpPr>
              <p:cNvPr id="44" name="Callout: Right Arrow 43">
                <a:extLst>
                  <a:ext uri="{FF2B5EF4-FFF2-40B4-BE49-F238E27FC236}">
                    <a16:creationId xmlns:a16="http://schemas.microsoft.com/office/drawing/2014/main" xmlns="" id="{0C6610A3-6577-44A2-A91F-715CBCE10675}"/>
                  </a:ext>
                </a:extLst>
              </p:cNvPr>
              <p:cNvSpPr/>
              <p:nvPr/>
            </p:nvSpPr>
            <p:spPr>
              <a:xfrm>
                <a:off x="7913916" y="2707824"/>
                <a:ext cx="1964870" cy="50074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4</a:t>
                </a:r>
                <a:endParaRPr lang="ar-LB" sz="2800" b="1" dirty="0"/>
              </a:p>
            </p:txBody>
          </p:sp>
          <p:sp>
            <p:nvSpPr>
              <p:cNvPr id="45" name="Callout: Right Arrow 44">
                <a:extLst>
                  <a:ext uri="{FF2B5EF4-FFF2-40B4-BE49-F238E27FC236}">
                    <a16:creationId xmlns:a16="http://schemas.microsoft.com/office/drawing/2014/main" xmlns="" id="{785E3C85-6CB3-474D-AB00-F4ADB99454ED}"/>
                  </a:ext>
                </a:extLst>
              </p:cNvPr>
              <p:cNvSpPr/>
              <p:nvPr/>
            </p:nvSpPr>
            <p:spPr>
              <a:xfrm>
                <a:off x="7913916" y="4033158"/>
                <a:ext cx="1964870" cy="500743"/>
              </a:xfrm>
              <a:prstGeom prst="rightArrow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5</a:t>
                </a:r>
                <a:endParaRPr lang="ar-LB" sz="2800" b="1" dirty="0"/>
              </a:p>
            </p:txBody>
          </p:sp>
          <p:sp>
            <p:nvSpPr>
              <p:cNvPr id="46" name="Callout: Right Arrow 45">
                <a:extLst>
                  <a:ext uri="{FF2B5EF4-FFF2-40B4-BE49-F238E27FC236}">
                    <a16:creationId xmlns:a16="http://schemas.microsoft.com/office/drawing/2014/main" xmlns="" id="{B203D7DC-31D2-44EC-A1E5-BE2E87016390}"/>
                  </a:ext>
                </a:extLst>
              </p:cNvPr>
              <p:cNvSpPr/>
              <p:nvPr/>
            </p:nvSpPr>
            <p:spPr>
              <a:xfrm>
                <a:off x="7913916" y="4729843"/>
                <a:ext cx="1964870" cy="50074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6</a:t>
                </a:r>
                <a:endParaRPr lang="ar-LB" sz="2800" b="1" dirty="0"/>
              </a:p>
            </p:txBody>
          </p:sp>
          <p:sp>
            <p:nvSpPr>
              <p:cNvPr id="47" name="Callout: Right Arrow 46">
                <a:extLst>
                  <a:ext uri="{FF2B5EF4-FFF2-40B4-BE49-F238E27FC236}">
                    <a16:creationId xmlns:a16="http://schemas.microsoft.com/office/drawing/2014/main" xmlns="" id="{50047704-CAF8-4EBC-8106-D4C77CAB131B}"/>
                  </a:ext>
                </a:extLst>
              </p:cNvPr>
              <p:cNvSpPr/>
              <p:nvPr/>
            </p:nvSpPr>
            <p:spPr>
              <a:xfrm>
                <a:off x="7913916" y="5276850"/>
                <a:ext cx="1964870" cy="500743"/>
              </a:xfrm>
              <a:prstGeom prst="rightArrow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7</a:t>
                </a:r>
                <a:endParaRPr lang="ar-LB" sz="2800" b="1" dirty="0"/>
              </a:p>
            </p:txBody>
          </p:sp>
          <p:sp>
            <p:nvSpPr>
              <p:cNvPr id="48" name="Callout: Right Arrow 47">
                <a:extLst>
                  <a:ext uri="{FF2B5EF4-FFF2-40B4-BE49-F238E27FC236}">
                    <a16:creationId xmlns:a16="http://schemas.microsoft.com/office/drawing/2014/main" xmlns="" id="{4D09B7D3-DB3C-41EF-AA42-DEBB3B1E169B}"/>
                  </a:ext>
                </a:extLst>
              </p:cNvPr>
              <p:cNvSpPr/>
              <p:nvPr/>
            </p:nvSpPr>
            <p:spPr>
              <a:xfrm>
                <a:off x="7913916" y="5840185"/>
                <a:ext cx="1964870" cy="50074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t>Gene 8</a:t>
                </a:r>
                <a:endParaRPr lang="ar-LB" sz="2800" b="1" dirty="0"/>
              </a:p>
            </p:txBody>
          </p:sp>
        </p:grpSp>
        <p:pic>
          <p:nvPicPr>
            <p:cNvPr id="49" name="Picture 2" descr="Chromosomes">
              <a:extLst>
                <a:ext uri="{FF2B5EF4-FFF2-40B4-BE49-F238E27FC236}">
                  <a16:creationId xmlns:a16="http://schemas.microsoft.com/office/drawing/2014/main" xmlns="" id="{A9A0C687-6435-433D-B2DF-E15B5FEAF1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13" t="2477" r="44192" b="222"/>
            <a:stretch/>
          </p:blipFill>
          <p:spPr bwMode="auto">
            <a:xfrm>
              <a:off x="10042068" y="176892"/>
              <a:ext cx="898074" cy="657225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xmlns="" id="{EBACCD5A-D470-4C07-99B6-17280387EF36}"/>
              </a:ext>
            </a:extLst>
          </p:cNvPr>
          <p:cNvSpPr txBox="1"/>
          <p:nvPr/>
        </p:nvSpPr>
        <p:spPr>
          <a:xfrm>
            <a:off x="4547507" y="4734619"/>
            <a:ext cx="3096985" cy="1938992"/>
          </a:xfrm>
          <a:prstGeom prst="rect">
            <a:avLst/>
          </a:prstGeom>
          <a:noFill/>
        </p:spPr>
        <p:txBody>
          <a:bodyPr wrap="square" rtlCol="1">
            <a:spAutoFit/>
          </a:bodyPr>
          <a:lstStyle/>
          <a:p>
            <a:r>
              <a:rPr lang="en-US" sz="4000" b="1" dirty="0"/>
              <a:t>Gene</a:t>
            </a:r>
          </a:p>
          <a:p>
            <a:r>
              <a:rPr lang="en-US" sz="4000" b="1" dirty="0"/>
              <a:t>Alleles</a:t>
            </a:r>
          </a:p>
          <a:p>
            <a:r>
              <a:rPr lang="en-US" sz="4000" b="1" dirty="0"/>
              <a:t>Genotype</a:t>
            </a:r>
          </a:p>
        </p:txBody>
      </p:sp>
    </p:spTree>
    <p:extLst>
      <p:ext uri="{BB962C8B-B14F-4D97-AF65-F5344CB8AC3E}">
        <p14:creationId xmlns:p14="http://schemas.microsoft.com/office/powerpoint/2010/main" val="35472794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C5C39FF-A138-4953-9142-21AC2DC3487E}"/>
              </a:ext>
            </a:extLst>
          </p:cNvPr>
          <p:cNvSpPr>
            <a:spLocks noGrp="1"/>
          </p:cNvSpPr>
          <p:nvPr>
            <p:ph idx="1"/>
          </p:nvPr>
        </p:nvSpPr>
        <p:spPr>
          <a:xfrm>
            <a:off x="66000" y="835463"/>
            <a:ext cx="4746862" cy="6068786"/>
          </a:xfrm>
        </p:spPr>
        <p:txBody>
          <a:bodyPr>
            <a:normAutofit/>
          </a:bodyPr>
          <a:lstStyle/>
          <a:p>
            <a:pPr>
              <a:lnSpc>
                <a:spcPct val="150000"/>
              </a:lnSpc>
            </a:pPr>
            <a:r>
              <a:rPr lang="en-US" sz="2400" dirty="0">
                <a:effectLst/>
                <a:latin typeface="Times New Roman" panose="02020603050405020304" pitchFamily="18" charset="0"/>
                <a:ea typeface="Calibri" panose="020F0502020204030204" pitchFamily="34" charset="0"/>
                <a:cs typeface="Arial" panose="020B0604020202020204" pitchFamily="34" charset="0"/>
              </a:rPr>
              <a:t>Samir is an active </a:t>
            </a:r>
            <a:r>
              <a:rPr lang="en-US" sz="2400" dirty="0">
                <a:latin typeface="Times New Roman" panose="02020603050405020304" pitchFamily="18" charset="0"/>
                <a:ea typeface="Calibri" panose="020F0502020204030204" pitchFamily="34" charset="0"/>
                <a:cs typeface="Arial" panose="020B0604020202020204" pitchFamily="34" charset="0"/>
              </a:rPr>
              <a:t>boy</a:t>
            </a:r>
            <a:r>
              <a:rPr lang="en-US" sz="2400" dirty="0">
                <a:effectLst/>
                <a:latin typeface="Times New Roman" panose="02020603050405020304" pitchFamily="18" charset="0"/>
                <a:ea typeface="Calibri" panose="020F0502020204030204" pitchFamily="34" charset="0"/>
                <a:cs typeface="Arial" panose="020B0604020202020204" pitchFamily="34" charset="0"/>
              </a:rPr>
              <a:t> who is lately feeling thirsty all the time </a:t>
            </a:r>
          </a:p>
          <a:p>
            <a:pPr marL="0" indent="0">
              <a:lnSpc>
                <a:spcPct val="150000"/>
              </a:lnSpc>
              <a:buNone/>
            </a:pPr>
            <a:r>
              <a:rPr lang="en-US" sz="2400" dirty="0">
                <a:latin typeface="Times New Roman" panose="02020603050405020304" pitchFamily="18" charset="0"/>
                <a:ea typeface="Calibri" panose="020F0502020204030204" pitchFamily="34" charset="0"/>
                <a:cs typeface="Arial" panose="020B0604020202020204" pitchFamily="34" charset="0"/>
              </a:rPr>
              <a:t>  </a:t>
            </a:r>
            <a:r>
              <a:rPr lang="en-US" sz="2400" dirty="0">
                <a:effectLst/>
                <a:latin typeface="Times New Roman" panose="02020603050405020304" pitchFamily="18" charset="0"/>
                <a:ea typeface="Calibri" panose="020F0502020204030204" pitchFamily="34" charset="0"/>
                <a:cs typeface="Arial" panose="020B0604020202020204" pitchFamily="34" charset="0"/>
              </a:rPr>
              <a:t>and urinating frequently. </a:t>
            </a:r>
          </a:p>
          <a:p>
            <a:pPr>
              <a:lnSpc>
                <a:spcPct val="150000"/>
              </a:lnSpc>
            </a:pPr>
            <a:r>
              <a:rPr lang="en-US" sz="2400" dirty="0">
                <a:latin typeface="Times New Roman" panose="02020603050405020304" pitchFamily="18" charset="0"/>
                <a:ea typeface="Calibri" panose="020F0502020204030204" pitchFamily="34" charset="0"/>
                <a:cs typeface="Arial" panose="020B0604020202020204" pitchFamily="34" charset="0"/>
              </a:rPr>
              <a:t>Al</a:t>
            </a:r>
            <a:r>
              <a:rPr lang="en-US" sz="2400" dirty="0">
                <a:effectLst/>
                <a:latin typeface="Times New Roman" panose="02020603050405020304" pitchFamily="18" charset="0"/>
                <a:ea typeface="Calibri" panose="020F0502020204030204" pitchFamily="34" charset="0"/>
                <a:cs typeface="Arial" panose="020B0604020202020204" pitchFamily="34" charset="0"/>
              </a:rPr>
              <a:t>though he eats well, he feels that he is always hungry. </a:t>
            </a:r>
          </a:p>
          <a:p>
            <a:pPr>
              <a:lnSpc>
                <a:spcPct val="150000"/>
              </a:lnSpc>
            </a:pPr>
            <a:r>
              <a:rPr lang="en-US" sz="2400" dirty="0">
                <a:effectLst/>
                <a:latin typeface="Times New Roman" panose="02020603050405020304" pitchFamily="18" charset="0"/>
                <a:ea typeface="Calibri" panose="020F0502020204030204" pitchFamily="34" charset="0"/>
                <a:cs typeface="Arial" panose="020B0604020202020204" pitchFamily="34" charset="0"/>
              </a:rPr>
              <a:t>You can see him sitting in the playground and when you ask him to play with you, he says that he is too tired even if he is not doing anything. </a:t>
            </a:r>
          </a:p>
        </p:txBody>
      </p:sp>
      <p:pic>
        <p:nvPicPr>
          <p:cNvPr id="1028" name="Picture 4" descr="Anime Tired GIFs | Tenor">
            <a:extLst>
              <a:ext uri="{FF2B5EF4-FFF2-40B4-BE49-F238E27FC236}">
                <a16:creationId xmlns:a16="http://schemas.microsoft.com/office/drawing/2014/main" xmlns="" id="{01BF4A6D-892B-48AE-A92B-42BD260D84D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27751" y="2075765"/>
            <a:ext cx="2706469" cy="27064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CC14DFE7-1579-4EC4-A86E-0493500644CB}"/>
              </a:ext>
            </a:extLst>
          </p:cNvPr>
          <p:cNvSpPr txBox="1"/>
          <p:nvPr/>
        </p:nvSpPr>
        <p:spPr>
          <a:xfrm>
            <a:off x="2703132" y="172803"/>
            <a:ext cx="7260772" cy="646331"/>
          </a:xfrm>
          <a:prstGeom prst="rect">
            <a:avLst/>
          </a:prstGeom>
          <a:noFill/>
        </p:spPr>
        <p:txBody>
          <a:bodyPr wrap="square" rtlCol="1">
            <a:spAutoFit/>
          </a:bodyPr>
          <a:lstStyle/>
          <a:p>
            <a:r>
              <a:rPr lang="en-US" sz="3600" b="1" dirty="0">
                <a:latin typeface="Times New Roman" panose="02020603050405020304" pitchFamily="18" charset="0"/>
                <a:cs typeface="Times New Roman" panose="02020603050405020304" pitchFamily="18" charset="0"/>
              </a:rPr>
              <a:t>Case Study: Samir and his alleles </a:t>
            </a:r>
            <a:endParaRPr lang="ar-LB" sz="3600"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xmlns="" id="{99DF6B2F-0CDD-43BA-9F89-CF8E71378FB0}"/>
              </a:ext>
            </a:extLst>
          </p:cNvPr>
          <p:cNvSpPr txBox="1">
            <a:spLocks/>
          </p:cNvSpPr>
          <p:nvPr/>
        </p:nvSpPr>
        <p:spPr>
          <a:xfrm>
            <a:off x="7441894" y="1358961"/>
            <a:ext cx="4684106" cy="630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Times New Roman" panose="02020603050405020304" pitchFamily="18" charset="0"/>
                <a:ea typeface="Calibri" panose="020F0502020204030204" pitchFamily="34" charset="0"/>
                <a:cs typeface="Arial" panose="020B0604020202020204" pitchFamily="34" charset="0"/>
              </a:rPr>
              <a:t>His doctor suspects that Samir has </a:t>
            </a:r>
            <a:r>
              <a:rPr lang="en-US" sz="2400" b="1" dirty="0">
                <a:latin typeface="Times New Roman" panose="02020603050405020304" pitchFamily="18" charset="0"/>
                <a:ea typeface="Calibri" panose="020F0502020204030204" pitchFamily="34" charset="0"/>
                <a:cs typeface="Arial" panose="020B0604020202020204" pitchFamily="34" charset="0"/>
              </a:rPr>
              <a:t>diabetes; </a:t>
            </a:r>
            <a:r>
              <a:rPr lang="en-US" sz="2400" dirty="0">
                <a:latin typeface="Times New Roman" panose="02020603050405020304" pitchFamily="18" charset="0"/>
                <a:ea typeface="Calibri" panose="020F0502020204030204" pitchFamily="34" charset="0"/>
                <a:cs typeface="Arial" panose="020B0604020202020204" pitchFamily="34" charset="0"/>
              </a:rPr>
              <a:t>a disease characterized by hyperglycemia due to the presence of </a:t>
            </a:r>
            <a:r>
              <a:rPr lang="en-US" sz="2400" b="1" dirty="0">
                <a:latin typeface="Times New Roman" panose="02020603050405020304" pitchFamily="18" charset="0"/>
                <a:ea typeface="Calibri" panose="020F0502020204030204" pitchFamily="34" charset="0"/>
                <a:cs typeface="Arial" panose="020B0604020202020204" pitchFamily="34" charset="0"/>
              </a:rPr>
              <a:t>abnormal insulin</a:t>
            </a:r>
            <a:r>
              <a:rPr lang="en-US" sz="2400" dirty="0">
                <a:latin typeface="Times New Roman" panose="02020603050405020304" pitchFamily="18" charset="0"/>
                <a:ea typeface="Calibri" panose="020F0502020204030204" pitchFamily="34" charset="0"/>
                <a:cs typeface="Arial" panose="020B0604020202020204" pitchFamily="34" charset="0"/>
              </a:rPr>
              <a:t>. </a:t>
            </a:r>
          </a:p>
          <a:p>
            <a:pPr>
              <a:lnSpc>
                <a:spcPct val="150000"/>
              </a:lnSpc>
            </a:pPr>
            <a:r>
              <a:rPr lang="en-US" sz="2400" dirty="0">
                <a:latin typeface="Times New Roman" panose="02020603050405020304" pitchFamily="18" charset="0"/>
                <a:ea typeface="Calibri" panose="020F0502020204030204" pitchFamily="34" charset="0"/>
                <a:cs typeface="Arial" panose="020B0604020202020204" pitchFamily="34" charset="0"/>
              </a:rPr>
              <a:t>So, he asked Samir to do a </a:t>
            </a:r>
            <a:r>
              <a:rPr lang="en-US" sz="2400" b="1" dirty="0">
                <a:latin typeface="Times New Roman" panose="02020603050405020304" pitchFamily="18" charset="0"/>
                <a:ea typeface="Calibri" panose="020F0502020204030204" pitchFamily="34" charset="0"/>
                <a:cs typeface="Arial" panose="020B0604020202020204" pitchFamily="34" charset="0"/>
              </a:rPr>
              <a:t>genetic and molecular test for his insulin hormones. </a:t>
            </a:r>
          </a:p>
          <a:p>
            <a:pPr>
              <a:lnSpc>
                <a:spcPct val="150000"/>
              </a:lnSpc>
            </a:pPr>
            <a:r>
              <a:rPr lang="en-US" sz="2400" dirty="0">
                <a:latin typeface="Times New Roman" panose="02020603050405020304" pitchFamily="18" charset="0"/>
                <a:ea typeface="Calibri" panose="020F0502020204030204" pitchFamily="34" charset="0"/>
                <a:cs typeface="Arial" panose="020B0604020202020204" pitchFamily="34" charset="0"/>
              </a:rPr>
              <a:t>The results of the test are shown on the next slide.</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696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xmlns="" id="{EC8B7701-896D-4696-BD1A-F30B9FF043D4}"/>
              </a:ext>
            </a:extLst>
          </p:cNvPr>
          <p:cNvGraphicFramePr>
            <a:graphicFrameLocks/>
          </p:cNvGraphicFramePr>
          <p:nvPr>
            <p:extLst/>
          </p:nvPr>
        </p:nvGraphicFramePr>
        <p:xfrm>
          <a:off x="161819" y="1467643"/>
          <a:ext cx="11780873" cy="3945726"/>
        </p:xfrm>
        <a:graphic>
          <a:graphicData uri="http://schemas.openxmlformats.org/drawingml/2006/table">
            <a:tbl>
              <a:tblPr firstRow="1" firstCol="1" bandRow="1"/>
              <a:tblGrid>
                <a:gridCol w="2476721">
                  <a:extLst>
                    <a:ext uri="{9D8B030D-6E8A-4147-A177-3AD203B41FA5}">
                      <a16:colId xmlns:a16="http://schemas.microsoft.com/office/drawing/2014/main" xmlns="" val="507542376"/>
                    </a:ext>
                  </a:extLst>
                </a:gridCol>
                <a:gridCol w="9304152">
                  <a:extLst>
                    <a:ext uri="{9D8B030D-6E8A-4147-A177-3AD203B41FA5}">
                      <a16:colId xmlns:a16="http://schemas.microsoft.com/office/drawing/2014/main" xmlns="" val="1950084073"/>
                    </a:ext>
                  </a:extLst>
                </a:gridCol>
              </a:tblGrid>
              <a:tr h="895493">
                <a:tc>
                  <a:txBody>
                    <a:bodyPr/>
                    <a:lstStyle/>
                    <a:p>
                      <a:pPr algn="just" rtl="0" fontAlgn="t">
                        <a:lnSpc>
                          <a:spcPct val="107000"/>
                        </a:lnSpc>
                        <a:spcBef>
                          <a:spcPts val="0"/>
                        </a:spcBef>
                        <a:spcAft>
                          <a:spcPts val="0"/>
                        </a:spcAft>
                      </a:pPr>
                      <a:r>
                        <a:rPr lang="en-US" sz="2400" b="0" i="1" u="none" strike="noStrike" dirty="0">
                          <a:effectLst/>
                          <a:latin typeface="Times New Roman" panose="02020603050405020304" pitchFamily="18" charset="0"/>
                          <a:ea typeface="Calibri" panose="020F0502020204030204" pitchFamily="34" charset="0"/>
                          <a:cs typeface="Arial" panose="020B0604020202020204" pitchFamily="34" charset="0"/>
                        </a:rPr>
                        <a:t>Amino acid sequence of the </a:t>
                      </a:r>
                      <a:r>
                        <a:rPr lang="el-GR" sz="2400" b="0" i="1" u="none" strike="noStrike" dirty="0">
                          <a:effectLst/>
                          <a:latin typeface="Times New Roman" panose="02020603050405020304" pitchFamily="18" charset="0"/>
                          <a:ea typeface="Calibri" panose="020F0502020204030204" pitchFamily="34" charset="0"/>
                          <a:cs typeface="Arial" panose="020B0604020202020204" pitchFamily="34" charset="0"/>
                        </a:rPr>
                        <a:t>β </a:t>
                      </a:r>
                      <a:r>
                        <a:rPr lang="en-US" sz="2400" b="0" i="1" u="none" strike="noStrike" dirty="0">
                          <a:effectLst/>
                          <a:latin typeface="Times New Roman" panose="02020603050405020304" pitchFamily="18" charset="0"/>
                          <a:ea typeface="Calibri" panose="020F0502020204030204" pitchFamily="34" charset="0"/>
                          <a:cs typeface="Arial" panose="020B0604020202020204" pitchFamily="34" charset="0"/>
                        </a:rPr>
                        <a:t>chain of the </a:t>
                      </a:r>
                      <a:r>
                        <a:rPr lang="en-US" sz="2400" b="1" i="1" u="none" strike="noStrike" dirty="0">
                          <a:effectLst/>
                          <a:latin typeface="Times New Roman" panose="02020603050405020304" pitchFamily="18" charset="0"/>
                          <a:ea typeface="Calibri" panose="020F0502020204030204" pitchFamily="34" charset="0"/>
                          <a:cs typeface="Arial" panose="020B0604020202020204" pitchFamily="34" charset="0"/>
                        </a:rPr>
                        <a:t>normal insulin molecule.</a:t>
                      </a:r>
                      <a:endParaRPr lang="en-US" sz="3600" b="1" i="0" u="none" strike="noStrike" dirty="0">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lnSpc>
                          <a:spcPct val="107000"/>
                        </a:lnSpc>
                        <a:spcBef>
                          <a:spcPts val="0"/>
                        </a:spcBef>
                        <a:spcAft>
                          <a:spcPts val="0"/>
                        </a:spcAft>
                      </a:pPr>
                      <a:r>
                        <a:rPr lang="en-US" sz="2800" b="0" i="0" u="none" strike="noStrike" dirty="0">
                          <a:effectLst/>
                          <a:latin typeface="Times New Roman" panose="02020603050405020304" pitchFamily="18" charset="0"/>
                          <a:ea typeface="Calibri" panose="020F0502020204030204" pitchFamily="34" charset="0"/>
                          <a:cs typeface="Arial" panose="020B0604020202020204" pitchFamily="34" charset="0"/>
                        </a:rPr>
                        <a:t>   </a:t>
                      </a:r>
                    </a:p>
                    <a:p>
                      <a:pPr algn="just" rtl="0" fontAlgn="t">
                        <a:lnSpc>
                          <a:spcPct val="107000"/>
                        </a:lnSpc>
                        <a:spcBef>
                          <a:spcPts val="0"/>
                        </a:spcBef>
                        <a:spcAft>
                          <a:spcPts val="0"/>
                        </a:spcAft>
                      </a:pPr>
                      <a:r>
                        <a:rPr lang="en-US" sz="2800" b="0" i="0" u="none" strike="noStrike" dirty="0">
                          <a:effectLst/>
                          <a:latin typeface="Times New Roman" panose="02020603050405020304" pitchFamily="18" charset="0"/>
                          <a:ea typeface="Calibri" panose="020F0502020204030204" pitchFamily="34" charset="0"/>
                          <a:cs typeface="Arial" panose="020B0604020202020204" pitchFamily="34" charset="0"/>
                        </a:rPr>
                        <a:t>  </a:t>
                      </a:r>
                      <a:r>
                        <a:rPr lang="en-US" sz="2800" b="0" i="0" u="none" strike="noStrike" dirty="0" err="1">
                          <a:effectLst/>
                          <a:latin typeface="Times New Roman" panose="02020603050405020304" pitchFamily="18" charset="0"/>
                          <a:ea typeface="Calibri" panose="020F0502020204030204" pitchFamily="34" charset="0"/>
                          <a:cs typeface="Arial" panose="020B0604020202020204" pitchFamily="34" charset="0"/>
                        </a:rPr>
                        <a:t>Phe</a:t>
                      </a:r>
                      <a:r>
                        <a:rPr lang="en-US" sz="2800" b="0" i="0" u="none" strike="noStrike" dirty="0">
                          <a:effectLst/>
                          <a:latin typeface="Times New Roman" panose="02020603050405020304" pitchFamily="18" charset="0"/>
                          <a:ea typeface="Calibri" panose="020F0502020204030204" pitchFamily="34" charset="0"/>
                          <a:cs typeface="Arial" panose="020B0604020202020204" pitchFamily="34" charset="0"/>
                        </a:rPr>
                        <a:t> -Val - </a:t>
                      </a:r>
                      <a:r>
                        <a:rPr lang="en-US" sz="2800" b="0" i="0" u="none" strike="noStrike" dirty="0" err="1">
                          <a:effectLst/>
                          <a:latin typeface="Times New Roman" panose="02020603050405020304" pitchFamily="18" charset="0"/>
                          <a:ea typeface="Calibri" panose="020F0502020204030204" pitchFamily="34" charset="0"/>
                          <a:cs typeface="Arial" panose="020B0604020202020204" pitchFamily="34" charset="0"/>
                        </a:rPr>
                        <a:t>Asn</a:t>
                      </a:r>
                      <a:r>
                        <a:rPr lang="en-US" sz="2800" b="0" i="0" u="none" strike="noStrike" dirty="0">
                          <a:effectLst/>
                          <a:latin typeface="Times New Roman" panose="02020603050405020304" pitchFamily="18" charset="0"/>
                          <a:ea typeface="Calibri" panose="020F0502020204030204" pitchFamily="34" charset="0"/>
                          <a:cs typeface="Arial" panose="020B0604020202020204" pitchFamily="34" charset="0"/>
                        </a:rPr>
                        <a:t> - Gln - His - Leu – </a:t>
                      </a:r>
                      <a:r>
                        <a:rPr lang="en-US" sz="2800" b="0" i="0" u="none" strike="noStrike" dirty="0" err="1">
                          <a:effectLst/>
                          <a:latin typeface="Times New Roman" panose="02020603050405020304" pitchFamily="18" charset="0"/>
                          <a:ea typeface="Calibri" panose="020F0502020204030204" pitchFamily="34" charset="0"/>
                          <a:cs typeface="Arial" panose="020B0604020202020204" pitchFamily="34" charset="0"/>
                        </a:rPr>
                        <a:t>Cys</a:t>
                      </a:r>
                      <a:r>
                        <a:rPr lang="en-US" sz="2800" b="0" i="0" u="none" strike="noStrike" dirty="0">
                          <a:effectLst/>
                          <a:latin typeface="Times New Roman" panose="02020603050405020304" pitchFamily="18" charset="0"/>
                          <a:ea typeface="Calibri" panose="020F0502020204030204" pitchFamily="34" charset="0"/>
                          <a:cs typeface="Arial" panose="020B0604020202020204" pitchFamily="34" charset="0"/>
                        </a:rPr>
                        <a:t> – </a:t>
                      </a:r>
                      <a:r>
                        <a:rPr lang="en-US" sz="2800" b="0" i="0" u="none" strike="noStrike" dirty="0" err="1">
                          <a:effectLst/>
                          <a:latin typeface="Times New Roman" panose="02020603050405020304" pitchFamily="18" charset="0"/>
                          <a:ea typeface="Calibri" panose="020F0502020204030204" pitchFamily="34" charset="0"/>
                          <a:cs typeface="Arial" panose="020B0604020202020204" pitchFamily="34" charset="0"/>
                        </a:rPr>
                        <a:t>Gly</a:t>
                      </a:r>
                      <a:r>
                        <a:rPr lang="en-US" sz="2800" b="0" i="0" u="none" strike="noStrike" dirty="0">
                          <a:effectLst/>
                          <a:latin typeface="Times New Roman" panose="02020603050405020304" pitchFamily="18" charset="0"/>
                          <a:ea typeface="Calibri" panose="020F0502020204030204" pitchFamily="34" charset="0"/>
                          <a:cs typeface="Arial" panose="020B0604020202020204" pitchFamily="34" charset="0"/>
                        </a:rPr>
                        <a:t> – Ser – His - Leu</a:t>
                      </a:r>
                      <a:endParaRPr lang="en-US" sz="2800" b="0" i="0" u="none" strike="noStrike" dirty="0">
                        <a:effectLst/>
                        <a:latin typeface="Arial" panose="020B0604020202020204" pitchFamily="34" charset="0"/>
                      </a:endParaRPr>
                    </a:p>
                    <a:p>
                      <a:pPr algn="just" rtl="0" fontAlgn="t">
                        <a:lnSpc>
                          <a:spcPct val="107000"/>
                        </a:lnSpc>
                        <a:spcBef>
                          <a:spcPts val="0"/>
                        </a:spcBef>
                        <a:spcAft>
                          <a:spcPts val="0"/>
                        </a:spcAft>
                      </a:pPr>
                      <a:r>
                        <a:rPr lang="en-US" sz="2800" b="0" i="0" u="none" strike="noStrike" dirty="0">
                          <a:effectLst/>
                          <a:latin typeface="Times New Roman" panose="02020603050405020304" pitchFamily="18" charset="0"/>
                          <a:ea typeface="Calibri" panose="020F0502020204030204" pitchFamily="34" charset="0"/>
                          <a:cs typeface="Arial" panose="020B0604020202020204" pitchFamily="34" charset="0"/>
                        </a:rPr>
                        <a:t>    1     2       3       4        5       6        7         8        9       10      11</a:t>
                      </a:r>
                      <a:endParaRPr lang="en-US" sz="2800" b="0" i="0" u="none" strike="noStrike" dirty="0">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632635"/>
                  </a:ext>
                </a:extLst>
              </a:tr>
              <a:tr h="895493">
                <a:tc>
                  <a:txBody>
                    <a:bodyPr/>
                    <a:lstStyle/>
                    <a:p>
                      <a:pPr algn="just" rtl="0" fontAlgn="t">
                        <a:lnSpc>
                          <a:spcPct val="107000"/>
                        </a:lnSpc>
                        <a:spcBef>
                          <a:spcPts val="0"/>
                        </a:spcBef>
                        <a:spcAft>
                          <a:spcPts val="0"/>
                        </a:spcAft>
                      </a:pPr>
                      <a:r>
                        <a:rPr lang="en-US" sz="2400" b="0" i="1"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Amino acid sequence of the </a:t>
                      </a:r>
                      <a:r>
                        <a:rPr lang="el-GR" sz="2400" b="0" i="1"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β </a:t>
                      </a:r>
                      <a:r>
                        <a:rPr lang="en-US" sz="2400" b="0" i="1"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chain of the </a:t>
                      </a:r>
                      <a:r>
                        <a:rPr lang="en-US" sz="2400" b="1" i="1"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Samir's insulin molecule.</a:t>
                      </a:r>
                      <a:endParaRPr lang="en-US" sz="3600" b="1" i="0" u="none" strike="noStrike" dirty="0">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just" rtl="0" fontAlgn="t">
                        <a:lnSpc>
                          <a:spcPct val="107000"/>
                        </a:lnSpc>
                        <a:spcBef>
                          <a:spcPts val="0"/>
                        </a:spcBef>
                        <a:spcAft>
                          <a:spcPts val="0"/>
                        </a:spcAft>
                      </a:pPr>
                      <a:r>
                        <a:rPr lang="en-US" sz="28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p>
                    <a:p>
                      <a:pPr algn="just" rtl="0" fontAlgn="t">
                        <a:lnSpc>
                          <a:spcPct val="107000"/>
                        </a:lnSpc>
                        <a:spcBef>
                          <a:spcPts val="0"/>
                        </a:spcBef>
                        <a:spcAft>
                          <a:spcPts val="0"/>
                        </a:spcAft>
                      </a:pPr>
                      <a:r>
                        <a:rPr lang="en-US" sz="28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b="0" i="0" u="none" strike="noStrike"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Phe</a:t>
                      </a:r>
                      <a:r>
                        <a:rPr lang="en-US" sz="28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-Val - </a:t>
                      </a:r>
                      <a:r>
                        <a:rPr lang="en-US" sz="2800" b="0" i="0" u="none" strike="noStrike"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Asn</a:t>
                      </a:r>
                      <a:r>
                        <a:rPr lang="en-US" sz="28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 Gln - His - Leu - </a:t>
                      </a:r>
                      <a:r>
                        <a:rPr lang="en-US" sz="2800" b="0" i="0" u="none" strike="noStrike"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Cys</a:t>
                      </a:r>
                      <a:r>
                        <a:rPr lang="en-US" sz="28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 </a:t>
                      </a:r>
                      <a:r>
                        <a:rPr lang="en-US" sz="2800" b="0" i="0" u="none" strike="noStrike"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Gly</a:t>
                      </a:r>
                      <a:r>
                        <a:rPr lang="en-US" sz="28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 Ser - Asp - Leu</a:t>
                      </a:r>
                      <a:endParaRPr lang="en-US" sz="2800" b="0" i="0" u="none" strike="noStrike" dirty="0">
                        <a:effectLst/>
                        <a:latin typeface="Arial" panose="020B0604020202020204" pitchFamily="34" charset="0"/>
                      </a:endParaRPr>
                    </a:p>
                    <a:p>
                      <a:pPr marL="0" marR="0" lvl="0" indent="0" algn="just" defTabSz="914400" rtl="0" eaLnBrk="1" fontAlgn="t" latinLnBrk="0" hangingPunct="1">
                        <a:lnSpc>
                          <a:spcPct val="107000"/>
                        </a:lnSpc>
                        <a:spcBef>
                          <a:spcPts val="0"/>
                        </a:spcBef>
                        <a:spcAft>
                          <a:spcPts val="0"/>
                        </a:spcAft>
                        <a:buClrTx/>
                        <a:buSzTx/>
                        <a:buFontTx/>
                        <a:buNone/>
                        <a:tabLst/>
                        <a:defRPr/>
                      </a:pPr>
                      <a:r>
                        <a:rPr lang="en-US" sz="2800" b="0" i="0" u="none" strike="noStrike" dirty="0">
                          <a:effectLst/>
                          <a:latin typeface="Times New Roman" panose="02020603050405020304" pitchFamily="18" charset="0"/>
                          <a:ea typeface="Calibri" panose="020F0502020204030204" pitchFamily="34" charset="0"/>
                          <a:cs typeface="Arial" panose="020B0604020202020204" pitchFamily="34" charset="0"/>
                        </a:rPr>
                        <a:t>   1     2       3       4        5       6        7         8        9       10      11</a:t>
                      </a:r>
                      <a:endParaRPr lang="en-US" sz="2800" b="0" i="0" u="none" strike="noStrike" dirty="0">
                        <a:effectLst/>
                        <a:latin typeface="Arial" panose="020B0604020202020204" pitchFamily="34" charset="0"/>
                      </a:endParaRPr>
                    </a:p>
                    <a:p>
                      <a:pPr algn="just" rtl="0" fontAlgn="t">
                        <a:lnSpc>
                          <a:spcPct val="107000"/>
                        </a:lnSpc>
                        <a:spcBef>
                          <a:spcPts val="0"/>
                        </a:spcBef>
                        <a:spcAft>
                          <a:spcPts val="0"/>
                        </a:spcAft>
                      </a:pPr>
                      <a:endParaRPr lang="en-US" sz="2800" b="0" i="0" u="none" strike="noStrike" dirty="0">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xmlns="" val="1312436786"/>
                  </a:ext>
                </a:extLst>
              </a:tr>
            </a:tbl>
          </a:graphicData>
        </a:graphic>
      </p:graphicFrame>
      <p:sp>
        <p:nvSpPr>
          <p:cNvPr id="10" name="TextBox 9">
            <a:extLst>
              <a:ext uri="{FF2B5EF4-FFF2-40B4-BE49-F238E27FC236}">
                <a16:creationId xmlns:a16="http://schemas.microsoft.com/office/drawing/2014/main" xmlns="" id="{C6982CFC-5C25-4781-9007-E37971107C1E}"/>
              </a:ext>
            </a:extLst>
          </p:cNvPr>
          <p:cNvSpPr txBox="1"/>
          <p:nvPr/>
        </p:nvSpPr>
        <p:spPr>
          <a:xfrm>
            <a:off x="161819" y="217323"/>
            <a:ext cx="11400527" cy="556434"/>
          </a:xfrm>
          <a:prstGeom prst="rect">
            <a:avLst/>
          </a:prstGeom>
          <a:noFill/>
        </p:spPr>
        <p:txBody>
          <a:bodyPr wrap="square" rtlCol="1">
            <a:spAutoFit/>
          </a:bodyPr>
          <a:lstStyle/>
          <a:p>
            <a:pPr marL="342900" lvl="0" indent="-342900" algn="just" rtl="0">
              <a:lnSpc>
                <a:spcPct val="115000"/>
              </a:lnSpc>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Arial" panose="020B0604020202020204" pitchFamily="34" charset="0"/>
              </a:rPr>
              <a:t>Compare the results of Samir's insulin molecule to the normal one.</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xmlns="" id="{0070BEF9-D50B-4E8A-B038-B956E01157AC}"/>
              </a:ext>
            </a:extLst>
          </p:cNvPr>
          <p:cNvSpPr txBox="1"/>
          <p:nvPr/>
        </p:nvSpPr>
        <p:spPr>
          <a:xfrm>
            <a:off x="161819" y="5464680"/>
            <a:ext cx="11400527" cy="556434"/>
          </a:xfrm>
          <a:prstGeom prst="rect">
            <a:avLst/>
          </a:prstGeom>
          <a:noFill/>
        </p:spPr>
        <p:txBody>
          <a:bodyPr wrap="square" rtlCol="1">
            <a:spAutoFit/>
          </a:bodyPr>
          <a:lstStyle/>
          <a:p>
            <a:pPr lvl="0" algn="just" rtl="0">
              <a:lnSpc>
                <a:spcPct val="115000"/>
              </a:lnSpc>
              <a:spcAft>
                <a:spcPts val="800"/>
              </a:spcAft>
            </a:pPr>
            <a:r>
              <a:rPr lang="en-US" sz="2800" b="1" dirty="0">
                <a:effectLst/>
                <a:latin typeface="Times New Roman" panose="02020603050405020304" pitchFamily="18" charset="0"/>
                <a:ea typeface="Calibri" panose="020F0502020204030204" pitchFamily="34" charset="0"/>
                <a:cs typeface="Arial" panose="020B0604020202020204" pitchFamily="34" charset="0"/>
              </a:rPr>
              <a:t>2. Formulate a hypothesis about the origin of Samir's disease?</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016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Activity </a:t>
            </a:r>
            <a:r>
              <a:rPr lang="en-US" dirty="0" smtClean="0"/>
              <a:t>1</a:t>
            </a:r>
            <a:r>
              <a:rPr lang="en-US" smtClean="0"/>
              <a:t>: Mutations and </a:t>
            </a:r>
            <a:r>
              <a:rPr lang="en-US" dirty="0" smtClean="0"/>
              <a:t>Environment</a:t>
            </a:r>
            <a:endParaRPr lang="en-US" dirty="0"/>
          </a:p>
        </p:txBody>
      </p:sp>
      <p:sp>
        <p:nvSpPr>
          <p:cNvPr id="3" name="Content Placeholder 2"/>
          <p:cNvSpPr>
            <a:spLocks noGrp="1"/>
          </p:cNvSpPr>
          <p:nvPr>
            <p:ph idx="1"/>
          </p:nvPr>
        </p:nvSpPr>
        <p:spPr/>
        <p:txBody>
          <a:bodyPr/>
          <a:lstStyle/>
          <a:p>
            <a:r>
              <a:rPr lang="en-US" smtClean="0"/>
              <a:t>What are </a:t>
            </a:r>
            <a:r>
              <a:rPr lang="en-US" dirty="0" smtClean="0"/>
              <a:t>the different types </a:t>
            </a:r>
            <a:r>
              <a:rPr lang="en-US" smtClean="0"/>
              <a:t>of mutations</a:t>
            </a:r>
            <a:r>
              <a:rPr lang="en-US" dirty="0" smtClean="0"/>
              <a:t>?</a:t>
            </a:r>
          </a:p>
          <a:p>
            <a:pPr lvl="1"/>
            <a:r>
              <a:rPr lang="en-US" smtClean="0"/>
              <a:t>Chromosomal mutation (Chapter </a:t>
            </a:r>
            <a:r>
              <a:rPr lang="en-US" dirty="0" smtClean="0"/>
              <a:t>5)</a:t>
            </a:r>
          </a:p>
          <a:p>
            <a:pPr lvl="1"/>
            <a:r>
              <a:rPr lang="en-US" smtClean="0"/>
              <a:t>Gene mutation</a:t>
            </a:r>
            <a:endParaRPr lang="en-US" dirty="0" smtClean="0"/>
          </a:p>
        </p:txBody>
      </p:sp>
      <p:sp>
        <p:nvSpPr>
          <p:cNvPr id="5" name="Slide Number Placeholder 4"/>
          <p:cNvSpPr>
            <a:spLocks noGrp="1"/>
          </p:cNvSpPr>
          <p:nvPr>
            <p:ph type="sldNum" sz="quarter" idx="12"/>
          </p:nvPr>
        </p:nvSpPr>
        <p:spPr/>
        <p:txBody>
          <a:bodyPr/>
          <a:lstStyle/>
          <a:p>
            <a:fld id="{B6E510B6-9B2C-40DD-9034-87D98D662427}" type="slidenum">
              <a:rPr lang="en-US" smtClean="0"/>
              <a:t>2</a:t>
            </a:fld>
            <a:endParaRPr lang="en-US"/>
          </a:p>
        </p:txBody>
      </p:sp>
    </p:spTree>
    <p:extLst>
      <p:ext uri="{BB962C8B-B14F-4D97-AF65-F5344CB8AC3E}">
        <p14:creationId xmlns:p14="http://schemas.microsoft.com/office/powerpoint/2010/main" val="534477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xmlns="" id="{EC8B7701-896D-4696-BD1A-F30B9FF043D4}"/>
              </a:ext>
            </a:extLst>
          </p:cNvPr>
          <p:cNvGraphicFramePr>
            <a:graphicFrameLocks/>
          </p:cNvGraphicFramePr>
          <p:nvPr>
            <p:extLst/>
          </p:nvPr>
        </p:nvGraphicFramePr>
        <p:xfrm>
          <a:off x="259464" y="737252"/>
          <a:ext cx="11780873" cy="5939460"/>
        </p:xfrm>
        <a:graphic>
          <a:graphicData uri="http://schemas.openxmlformats.org/drawingml/2006/table">
            <a:tbl>
              <a:tblPr firstRow="1" firstCol="1" bandRow="1"/>
              <a:tblGrid>
                <a:gridCol w="3104222">
                  <a:extLst>
                    <a:ext uri="{9D8B030D-6E8A-4147-A177-3AD203B41FA5}">
                      <a16:colId xmlns:a16="http://schemas.microsoft.com/office/drawing/2014/main" xmlns="" val="507542376"/>
                    </a:ext>
                  </a:extLst>
                </a:gridCol>
                <a:gridCol w="8676651">
                  <a:extLst>
                    <a:ext uri="{9D8B030D-6E8A-4147-A177-3AD203B41FA5}">
                      <a16:colId xmlns:a16="http://schemas.microsoft.com/office/drawing/2014/main" xmlns="" val="1950084073"/>
                    </a:ext>
                  </a:extLst>
                </a:gridCol>
              </a:tblGrid>
              <a:tr h="895493">
                <a:tc>
                  <a:txBody>
                    <a:bodyPr/>
                    <a:lstStyle/>
                    <a:p>
                      <a:pPr marL="0" marR="0" lvl="0" indent="0" algn="just" defTabSz="914400" rtl="0" eaLnBrk="1" fontAlgn="t" latinLnBrk="0" hangingPunct="1">
                        <a:lnSpc>
                          <a:spcPct val="150000"/>
                        </a:lnSpc>
                        <a:spcBef>
                          <a:spcPts val="0"/>
                        </a:spcBef>
                        <a:spcAft>
                          <a:spcPts val="0"/>
                        </a:spcAft>
                        <a:buClrTx/>
                        <a:buSzTx/>
                        <a:buFontTx/>
                        <a:buNone/>
                        <a:tabLst/>
                        <a:defRPr/>
                      </a:pPr>
                      <a:r>
                        <a:rPr lang="en-US" sz="1900" b="1" i="0" u="none" strike="noStrike" dirty="0">
                          <a:effectLst/>
                          <a:latin typeface="Times New Roman" panose="02020603050405020304" pitchFamily="18" charset="0"/>
                          <a:ea typeface="Calibri" panose="020F0502020204030204" pitchFamily="34" charset="0"/>
                          <a:cs typeface="Arial" panose="020B0604020202020204" pitchFamily="34" charset="0"/>
                        </a:rPr>
                        <a:t>Normal Allele:</a:t>
                      </a:r>
                      <a:endParaRPr lang="en-US" sz="3000" b="1" i="0" u="none" strike="noStrike" dirty="0">
                        <a:effectLst/>
                        <a:latin typeface="Arial" panose="020B0604020202020204" pitchFamily="34" charset="0"/>
                      </a:endParaRPr>
                    </a:p>
                    <a:p>
                      <a:pPr algn="just" rtl="0" fontAlgn="t">
                        <a:lnSpc>
                          <a:spcPct val="150000"/>
                        </a:lnSpc>
                        <a:spcBef>
                          <a:spcPts val="0"/>
                        </a:spcBef>
                        <a:spcAft>
                          <a:spcPts val="0"/>
                        </a:spcAft>
                      </a:pPr>
                      <a:r>
                        <a:rPr lang="en-US" sz="1900" b="0" i="1" u="none" strike="noStrike" dirty="0">
                          <a:effectLst/>
                          <a:latin typeface="Times New Roman" panose="02020603050405020304" pitchFamily="18" charset="0"/>
                          <a:ea typeface="Calibri" panose="020F0502020204030204" pitchFamily="34" charset="0"/>
                          <a:cs typeface="Arial" panose="020B0604020202020204" pitchFamily="34" charset="0"/>
                        </a:rPr>
                        <a:t>DNA sequence of normal insulin gene. </a:t>
                      </a: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lnSpc>
                          <a:spcPct val="150000"/>
                        </a:lnSpc>
                        <a:spcBef>
                          <a:spcPts val="0"/>
                        </a:spcBef>
                        <a:spcAft>
                          <a:spcPts val="0"/>
                        </a:spcAft>
                      </a:pP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AAA -CAC-TTG-GTT-GTG-GAC-TTC-CCC-TCG-GTG-GAG</a:t>
                      </a:r>
                      <a:endParaRPr lang="en-US" sz="3200" b="0" i="0" u="none" strike="noStrike" dirty="0">
                        <a:effectLst/>
                        <a:latin typeface="Arial" panose="020B0604020202020204" pitchFamily="34" charset="0"/>
                      </a:endParaRPr>
                    </a:p>
                    <a:p>
                      <a:pPr algn="just" rtl="0" fontAlgn="t">
                        <a:lnSpc>
                          <a:spcPct val="150000"/>
                        </a:lnSpc>
                        <a:spcBef>
                          <a:spcPts val="0"/>
                        </a:spcBef>
                        <a:spcAft>
                          <a:spcPts val="0"/>
                        </a:spcAft>
                      </a:pP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    1        2      3        4        5       6      7         8        9      10     11</a:t>
                      </a:r>
                      <a:endParaRPr lang="en-US" sz="3200" b="0" i="0" u="none" strike="noStrike" dirty="0">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23687935"/>
                  </a:ext>
                </a:extLst>
              </a:tr>
              <a:tr h="895493">
                <a:tc>
                  <a:txBody>
                    <a:bodyPr/>
                    <a:lstStyle/>
                    <a:p>
                      <a:pPr algn="just" rtl="0" fontAlgn="t">
                        <a:lnSpc>
                          <a:spcPct val="150000"/>
                        </a:lnSpc>
                        <a:spcBef>
                          <a:spcPts val="0"/>
                        </a:spcBef>
                        <a:spcAft>
                          <a:spcPts val="0"/>
                        </a:spcAft>
                      </a:pPr>
                      <a:r>
                        <a:rPr lang="en-US" sz="1900" b="0" i="1" u="none" strike="noStrike" dirty="0">
                          <a:effectLst/>
                          <a:latin typeface="Times New Roman" panose="02020603050405020304" pitchFamily="18" charset="0"/>
                          <a:ea typeface="Calibri" panose="020F0502020204030204" pitchFamily="34" charset="0"/>
                          <a:cs typeface="Arial" panose="020B0604020202020204" pitchFamily="34" charset="0"/>
                        </a:rPr>
                        <a:t>Amino acid sequence of the </a:t>
                      </a:r>
                      <a:r>
                        <a:rPr lang="el-GR" sz="1900" b="0" i="1" u="none" strike="noStrike" dirty="0">
                          <a:effectLst/>
                          <a:latin typeface="Times New Roman" panose="02020603050405020304" pitchFamily="18" charset="0"/>
                          <a:ea typeface="Calibri" panose="020F0502020204030204" pitchFamily="34" charset="0"/>
                          <a:cs typeface="Arial" panose="020B0604020202020204" pitchFamily="34" charset="0"/>
                        </a:rPr>
                        <a:t>β </a:t>
                      </a:r>
                      <a:r>
                        <a:rPr lang="en-US" sz="1900" b="0" i="1" u="none" strike="noStrike" dirty="0">
                          <a:effectLst/>
                          <a:latin typeface="Times New Roman" panose="02020603050405020304" pitchFamily="18" charset="0"/>
                          <a:ea typeface="Calibri" panose="020F0502020204030204" pitchFamily="34" charset="0"/>
                          <a:cs typeface="Arial" panose="020B0604020202020204" pitchFamily="34" charset="0"/>
                        </a:rPr>
                        <a:t>chain of the </a:t>
                      </a:r>
                      <a:r>
                        <a:rPr lang="en-US" sz="1900" b="1" i="1" u="none" strike="noStrike" dirty="0">
                          <a:effectLst/>
                          <a:latin typeface="Times New Roman" panose="02020603050405020304" pitchFamily="18" charset="0"/>
                          <a:ea typeface="Calibri" panose="020F0502020204030204" pitchFamily="34" charset="0"/>
                          <a:cs typeface="Arial" panose="020B0604020202020204" pitchFamily="34" charset="0"/>
                        </a:rPr>
                        <a:t>normal insulin molecule.</a:t>
                      </a:r>
                      <a:endParaRPr lang="en-US" sz="3000" b="1" i="0" u="none" strike="noStrike" dirty="0">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lnSpc>
                          <a:spcPct val="150000"/>
                        </a:lnSpc>
                        <a:spcBef>
                          <a:spcPts val="0"/>
                        </a:spcBef>
                        <a:spcAft>
                          <a:spcPts val="0"/>
                        </a:spcAft>
                      </a:pP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    </a:t>
                      </a:r>
                      <a:r>
                        <a:rPr lang="en-US" sz="2400" b="0" i="0" u="none" strike="noStrike" dirty="0" err="1">
                          <a:effectLst/>
                          <a:latin typeface="Times New Roman" panose="02020603050405020304" pitchFamily="18" charset="0"/>
                          <a:ea typeface="Calibri" panose="020F0502020204030204" pitchFamily="34" charset="0"/>
                          <a:cs typeface="Arial" panose="020B0604020202020204" pitchFamily="34" charset="0"/>
                        </a:rPr>
                        <a:t>Phe</a:t>
                      </a: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 -Val - </a:t>
                      </a:r>
                      <a:r>
                        <a:rPr lang="en-US" sz="2400" b="0" i="0" u="none" strike="noStrike" dirty="0" err="1">
                          <a:effectLst/>
                          <a:latin typeface="Times New Roman" panose="02020603050405020304" pitchFamily="18" charset="0"/>
                          <a:ea typeface="Calibri" panose="020F0502020204030204" pitchFamily="34" charset="0"/>
                          <a:cs typeface="Arial" panose="020B0604020202020204" pitchFamily="34" charset="0"/>
                        </a:rPr>
                        <a:t>Asn</a:t>
                      </a: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 - Gln - His - Leu – </a:t>
                      </a:r>
                      <a:r>
                        <a:rPr lang="en-US" sz="2400" b="0" i="0" u="none" strike="noStrike" dirty="0" err="1">
                          <a:effectLst/>
                          <a:latin typeface="Times New Roman" panose="02020603050405020304" pitchFamily="18" charset="0"/>
                          <a:ea typeface="Calibri" panose="020F0502020204030204" pitchFamily="34" charset="0"/>
                          <a:cs typeface="Arial" panose="020B0604020202020204" pitchFamily="34" charset="0"/>
                        </a:rPr>
                        <a:t>Cys</a:t>
                      </a: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 – </a:t>
                      </a:r>
                      <a:r>
                        <a:rPr lang="en-US" sz="2400" b="0" i="0" u="none" strike="noStrike" dirty="0" err="1">
                          <a:effectLst/>
                          <a:latin typeface="Times New Roman" panose="02020603050405020304" pitchFamily="18" charset="0"/>
                          <a:ea typeface="Calibri" panose="020F0502020204030204" pitchFamily="34" charset="0"/>
                          <a:cs typeface="Arial" panose="020B0604020202020204" pitchFamily="34" charset="0"/>
                        </a:rPr>
                        <a:t>Gly</a:t>
                      </a: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 – Ser – His - Leu</a:t>
                      </a:r>
                      <a:endParaRPr lang="en-US" sz="3200" b="0" i="0" u="none" strike="noStrike" dirty="0">
                        <a:effectLst/>
                        <a:latin typeface="Arial" panose="020B0604020202020204" pitchFamily="34" charset="0"/>
                      </a:endParaRPr>
                    </a:p>
                    <a:p>
                      <a:pPr algn="just" rtl="0" fontAlgn="t">
                        <a:lnSpc>
                          <a:spcPct val="150000"/>
                        </a:lnSpc>
                        <a:spcBef>
                          <a:spcPts val="0"/>
                        </a:spcBef>
                        <a:spcAft>
                          <a:spcPts val="0"/>
                        </a:spcAft>
                      </a:pP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 </a:t>
                      </a:r>
                      <a:r>
                        <a:rPr lang="en-US" sz="3200" b="0" i="0" u="none" strike="noStrike" dirty="0">
                          <a:effectLst/>
                          <a:latin typeface="Times New Roman" panose="02020603050405020304" pitchFamily="18" charset="0"/>
                          <a:ea typeface="Calibri" panose="020F0502020204030204" pitchFamily="34" charset="0"/>
                          <a:cs typeface="Arial" panose="020B0604020202020204" pitchFamily="34" charset="0"/>
                        </a:rPr>
                        <a:t>    </a:t>
                      </a: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1        2      3        4        5       6      7         8        9      10     11</a:t>
                      </a:r>
                      <a:endParaRPr lang="en-US" sz="2400" b="0" i="0" u="none" strike="noStrike" dirty="0">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632635"/>
                  </a:ext>
                </a:extLst>
              </a:tr>
              <a:tr h="895493">
                <a:tc>
                  <a:txBody>
                    <a:bodyPr/>
                    <a:lstStyle/>
                    <a:p>
                      <a:pPr algn="just" rtl="0" fontAlgn="t">
                        <a:lnSpc>
                          <a:spcPct val="150000"/>
                        </a:lnSpc>
                        <a:spcBef>
                          <a:spcPts val="0"/>
                        </a:spcBef>
                        <a:spcAft>
                          <a:spcPts val="0"/>
                        </a:spcAft>
                      </a:pPr>
                      <a:r>
                        <a:rPr lang="en-US" sz="1900" b="0" i="1"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DNA sequence of Samir's insulin gene.</a:t>
                      </a:r>
                      <a:endParaRPr lang="en-US" sz="3000" b="0" i="0" u="none" strike="noStrike">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just" rtl="0" fontAlgn="t">
                        <a:lnSpc>
                          <a:spcPct val="150000"/>
                        </a:lnSpc>
                        <a:spcBef>
                          <a:spcPts val="0"/>
                        </a:spcBef>
                        <a:spcAft>
                          <a:spcPts val="0"/>
                        </a:spcAft>
                      </a:pPr>
                      <a:r>
                        <a:rPr lang="en-US" sz="24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AAA-CAC-TTG-GTT-GTG-GAC-TTC-CCC-TCG-CTG-GAG</a:t>
                      </a:r>
                      <a:endParaRPr lang="en-US" sz="3200" b="0" i="0" u="none" strike="noStrike" dirty="0">
                        <a:effectLst/>
                        <a:latin typeface="Arial" panose="020B0604020202020204" pitchFamily="34" charset="0"/>
                      </a:endParaRPr>
                    </a:p>
                    <a:p>
                      <a:pPr algn="just" rtl="0" fontAlgn="t">
                        <a:lnSpc>
                          <a:spcPct val="150000"/>
                        </a:lnSpc>
                        <a:spcBef>
                          <a:spcPts val="0"/>
                        </a:spcBef>
                        <a:spcAft>
                          <a:spcPts val="0"/>
                        </a:spcAft>
                      </a:pPr>
                      <a:r>
                        <a:rPr lang="en-US" sz="24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1        2      3        4        5       6      7         8        9      10     11</a:t>
                      </a:r>
                      <a:endParaRPr lang="en-US" sz="3200" b="0" i="0" u="none" strike="noStrike" dirty="0">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xmlns="" val="219028517"/>
                  </a:ext>
                </a:extLst>
              </a:tr>
              <a:tr h="895493">
                <a:tc>
                  <a:txBody>
                    <a:bodyPr/>
                    <a:lstStyle/>
                    <a:p>
                      <a:pPr marL="0" marR="0" lvl="0" indent="0" algn="just" defTabSz="914400" rtl="0" eaLnBrk="1" fontAlgn="t" latinLnBrk="0" hangingPunct="1">
                        <a:lnSpc>
                          <a:spcPct val="150000"/>
                        </a:lnSpc>
                        <a:spcBef>
                          <a:spcPts val="0"/>
                        </a:spcBef>
                        <a:spcAft>
                          <a:spcPts val="0"/>
                        </a:spcAft>
                        <a:buClrTx/>
                        <a:buSzTx/>
                        <a:buFontTx/>
                        <a:buNone/>
                        <a:tabLst/>
                        <a:defRPr/>
                      </a:pPr>
                      <a:r>
                        <a:rPr lang="en-US" sz="1900" b="1" i="0" u="none" strike="noStrike" dirty="0">
                          <a:solidFill>
                            <a:srgbClr val="000000"/>
                          </a:solidFill>
                          <a:effectLst/>
                          <a:latin typeface="Times New Roman" panose="02020603050405020304" pitchFamily="18" charset="0"/>
                          <a:cs typeface="Arial" panose="020B0604020202020204" pitchFamily="34" charset="0"/>
                        </a:rPr>
                        <a:t>Abnormal Allele/ Allele of the disease:</a:t>
                      </a:r>
                      <a:endParaRPr lang="en-US" sz="1900" b="1"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algn="just" rtl="0" fontAlgn="t">
                        <a:lnSpc>
                          <a:spcPct val="150000"/>
                        </a:lnSpc>
                        <a:spcBef>
                          <a:spcPts val="0"/>
                        </a:spcBef>
                        <a:spcAft>
                          <a:spcPts val="0"/>
                        </a:spcAft>
                      </a:pPr>
                      <a:r>
                        <a:rPr lang="en-US" sz="1900" b="0" i="1"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Amino acid sequence of the </a:t>
                      </a:r>
                      <a:r>
                        <a:rPr lang="el-GR" sz="1900" b="0" i="1"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β </a:t>
                      </a:r>
                      <a:r>
                        <a:rPr lang="en-US" sz="1900" b="0" i="1"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chain of the </a:t>
                      </a:r>
                      <a:r>
                        <a:rPr lang="en-US" sz="1900" b="1" i="1"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Samir's insulin molecule.</a:t>
                      </a: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just" rtl="0" fontAlgn="t">
                        <a:lnSpc>
                          <a:spcPct val="150000"/>
                        </a:lnSpc>
                        <a:spcBef>
                          <a:spcPts val="0"/>
                        </a:spcBef>
                        <a:spcAft>
                          <a:spcPts val="0"/>
                        </a:spcAft>
                      </a:pPr>
                      <a:r>
                        <a:rPr lang="en-US" sz="24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p>
                    <a:p>
                      <a:pPr algn="just" rtl="0" fontAlgn="t">
                        <a:lnSpc>
                          <a:spcPct val="150000"/>
                        </a:lnSpc>
                        <a:spcBef>
                          <a:spcPts val="0"/>
                        </a:spcBef>
                        <a:spcAft>
                          <a:spcPts val="0"/>
                        </a:spcAft>
                      </a:pPr>
                      <a:r>
                        <a:rPr lang="en-US" sz="24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b="0" i="0" u="none" strike="noStrike"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Phe</a:t>
                      </a:r>
                      <a:r>
                        <a:rPr lang="en-US" sz="24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-Val - </a:t>
                      </a:r>
                      <a:r>
                        <a:rPr lang="en-US" sz="2400" b="0" i="0" u="none" strike="noStrike"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Asn</a:t>
                      </a:r>
                      <a:r>
                        <a:rPr lang="en-US" sz="24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 Gln - His - Leu – </a:t>
                      </a:r>
                      <a:r>
                        <a:rPr lang="en-US" sz="2400" b="0" i="0" u="none" strike="noStrike"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Cys</a:t>
                      </a:r>
                      <a:r>
                        <a:rPr lang="en-US" sz="24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 </a:t>
                      </a:r>
                      <a:r>
                        <a:rPr lang="en-US" sz="2400" b="0" i="0" u="none" strike="noStrike"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Gly</a:t>
                      </a:r>
                      <a:r>
                        <a:rPr lang="en-US" sz="2400" b="0" i="0" u="none" strike="noStrik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 Ser – Asp - Leu</a:t>
                      </a:r>
                      <a:endParaRPr lang="en-US" sz="3200" b="0" i="0" u="none" strike="noStrike" dirty="0">
                        <a:effectLst/>
                        <a:latin typeface="Arial" panose="020B0604020202020204" pitchFamily="34" charset="0"/>
                      </a:endParaRPr>
                    </a:p>
                    <a:p>
                      <a:pPr algn="just" rtl="0" fontAlgn="t">
                        <a:lnSpc>
                          <a:spcPct val="150000"/>
                        </a:lnSpc>
                        <a:spcBef>
                          <a:spcPts val="0"/>
                        </a:spcBef>
                        <a:spcAft>
                          <a:spcPts val="0"/>
                        </a:spcAft>
                      </a:pP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 </a:t>
                      </a:r>
                      <a:r>
                        <a:rPr lang="en-US" sz="3200" b="0" i="0" u="none" strike="noStrike" dirty="0">
                          <a:effectLst/>
                          <a:latin typeface="Times New Roman" panose="02020603050405020304" pitchFamily="18" charset="0"/>
                          <a:ea typeface="Calibri" panose="020F0502020204030204" pitchFamily="34" charset="0"/>
                          <a:cs typeface="Arial" panose="020B0604020202020204" pitchFamily="34" charset="0"/>
                        </a:rPr>
                        <a:t>  </a:t>
                      </a:r>
                      <a:r>
                        <a:rPr lang="en-US" sz="2400" b="0" i="0" u="none" strike="noStrike" dirty="0">
                          <a:effectLst/>
                          <a:latin typeface="Times New Roman" panose="02020603050405020304" pitchFamily="18" charset="0"/>
                          <a:ea typeface="Calibri" panose="020F0502020204030204" pitchFamily="34" charset="0"/>
                          <a:cs typeface="Arial" panose="020B0604020202020204" pitchFamily="34" charset="0"/>
                        </a:rPr>
                        <a:t>1        2      3        4        5       6      7         8        9      10     11</a:t>
                      </a:r>
                      <a:endParaRPr lang="en-US" sz="3200" b="0" i="0" u="none" strike="noStrike" dirty="0">
                        <a:effectLst/>
                        <a:latin typeface="Arial" panose="020B0604020202020204" pitchFamily="34" charset="0"/>
                      </a:endParaRPr>
                    </a:p>
                  </a:txBody>
                  <a:tcPr marL="115990" marR="115990" marT="161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xmlns="" val="1312436786"/>
                  </a:ext>
                </a:extLst>
              </a:tr>
            </a:tbl>
          </a:graphicData>
        </a:graphic>
      </p:graphicFrame>
    </p:spTree>
    <p:extLst>
      <p:ext uri="{BB962C8B-B14F-4D97-AF65-F5344CB8AC3E}">
        <p14:creationId xmlns:p14="http://schemas.microsoft.com/office/powerpoint/2010/main" val="25334025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54A6F4C9-70C0-477F-86EC-34A5B3345B5D}"/>
              </a:ext>
            </a:extLst>
          </p:cNvPr>
          <p:cNvGraphicFramePr>
            <a:graphicFrameLocks noGrp="1"/>
          </p:cNvGraphicFramePr>
          <p:nvPr>
            <p:ph idx="1"/>
          </p:nvPr>
        </p:nvGraphicFramePr>
        <p:xfrm>
          <a:off x="534838" y="1397479"/>
          <a:ext cx="11542143" cy="4922122"/>
        </p:xfrm>
        <a:graphic>
          <a:graphicData uri="http://schemas.openxmlformats.org/drawingml/2006/table">
            <a:tbl>
              <a:tblPr firstRow="1" firstCol="1" bandRow="1">
                <a:tableStyleId>{5C22544A-7EE6-4342-B048-85BDC9FD1C3A}</a:tableStyleId>
              </a:tblPr>
              <a:tblGrid>
                <a:gridCol w="4658264">
                  <a:extLst>
                    <a:ext uri="{9D8B030D-6E8A-4147-A177-3AD203B41FA5}">
                      <a16:colId xmlns:a16="http://schemas.microsoft.com/office/drawing/2014/main" xmlns="" val="2851472532"/>
                    </a:ext>
                  </a:extLst>
                </a:gridCol>
                <a:gridCol w="6883879">
                  <a:extLst>
                    <a:ext uri="{9D8B030D-6E8A-4147-A177-3AD203B41FA5}">
                      <a16:colId xmlns:a16="http://schemas.microsoft.com/office/drawing/2014/main" xmlns="" val="592291052"/>
                    </a:ext>
                  </a:extLst>
                </a:gridCol>
              </a:tblGrid>
              <a:tr h="969609">
                <a:tc>
                  <a:txBody>
                    <a:bodyPr/>
                    <a:lstStyle/>
                    <a:p>
                      <a:pPr algn="l" rtl="0">
                        <a:lnSpc>
                          <a:spcPct val="107000"/>
                        </a:lnSpc>
                        <a:spcAft>
                          <a:spcPts val="0"/>
                        </a:spcAft>
                      </a:pPr>
                      <a:r>
                        <a:rPr lang="en-US" sz="2400" dirty="0">
                          <a:effectLst/>
                          <a:cs typeface="+mj-cs"/>
                        </a:rPr>
                        <a:t>Normal sentence (Normal DNA)</a:t>
                      </a:r>
                      <a:endParaRPr lang="en-US" sz="1800" dirty="0">
                        <a:effectLst/>
                        <a:latin typeface="Calibri" panose="020F0502020204030204" pitchFamily="34" charset="0"/>
                        <a:ea typeface="Calibri" panose="020F0502020204030204" pitchFamily="34" charset="0"/>
                        <a:cs typeface="+mj-cs"/>
                      </a:endParaRPr>
                    </a:p>
                  </a:txBody>
                  <a:tcPr marL="68580" marR="68580" marT="0" marB="0"/>
                </a:tc>
                <a:tc>
                  <a:txBody>
                    <a:bodyPr/>
                    <a:lstStyle/>
                    <a:p>
                      <a:pPr algn="l" rtl="0">
                        <a:lnSpc>
                          <a:spcPct val="107000"/>
                        </a:lnSpc>
                        <a:spcAft>
                          <a:spcPts val="0"/>
                        </a:spcAft>
                      </a:pPr>
                      <a:r>
                        <a:rPr lang="en-US" sz="3200" dirty="0">
                          <a:effectLst/>
                          <a:cs typeface="+mj-cs"/>
                        </a:rPr>
                        <a:t>THE BIG CAT ATE THE FAT RAT.</a:t>
                      </a:r>
                      <a:endParaRPr lang="en-US" sz="2400" dirty="0">
                        <a:effectLst/>
                        <a:latin typeface="Calibri" panose="020F0502020204030204" pitchFamily="34" charset="0"/>
                        <a:ea typeface="Calibri" panose="020F0502020204030204" pitchFamily="34" charset="0"/>
                        <a:cs typeface="+mj-cs"/>
                      </a:endParaRPr>
                    </a:p>
                  </a:txBody>
                  <a:tcPr marL="68580" marR="68580" marT="0" marB="0"/>
                </a:tc>
                <a:extLst>
                  <a:ext uri="{0D108BD9-81ED-4DB2-BD59-A6C34878D82A}">
                    <a16:rowId xmlns:a16="http://schemas.microsoft.com/office/drawing/2014/main" xmlns="" val="2694971505"/>
                  </a:ext>
                </a:extLst>
              </a:tr>
              <a:tr h="969609">
                <a:tc>
                  <a:txBody>
                    <a:bodyPr/>
                    <a:lstStyle/>
                    <a:p>
                      <a:pPr algn="l" rtl="0">
                        <a:lnSpc>
                          <a:spcPct val="107000"/>
                        </a:lnSpc>
                        <a:spcAft>
                          <a:spcPts val="0"/>
                        </a:spcAft>
                      </a:pPr>
                      <a:r>
                        <a:rPr lang="en-US" sz="2400" dirty="0">
                          <a:effectLst/>
                          <a:cs typeface="+mj-cs"/>
                        </a:rPr>
                        <a:t>Modified sentence (Mutant DNA 1)</a:t>
                      </a:r>
                      <a:endParaRPr lang="en-US" sz="1800" dirty="0">
                        <a:effectLst/>
                        <a:latin typeface="Calibri" panose="020F0502020204030204" pitchFamily="34" charset="0"/>
                        <a:ea typeface="Calibri" panose="020F0502020204030204" pitchFamily="34" charset="0"/>
                        <a:cs typeface="+mj-cs"/>
                      </a:endParaRPr>
                    </a:p>
                  </a:txBody>
                  <a:tcPr marL="68580" marR="68580" marT="0" marB="0"/>
                </a:tc>
                <a:tc>
                  <a:txBody>
                    <a:bodyPr/>
                    <a:lstStyle/>
                    <a:p>
                      <a:pPr algn="l" rtl="0">
                        <a:lnSpc>
                          <a:spcPct val="107000"/>
                        </a:lnSpc>
                        <a:spcAft>
                          <a:spcPts val="0"/>
                        </a:spcAft>
                      </a:pPr>
                      <a:r>
                        <a:rPr lang="en-US" sz="3200" dirty="0">
                          <a:effectLst/>
                          <a:cs typeface="+mj-cs"/>
                        </a:rPr>
                        <a:t>THE BOG CAT ATE THE FAT RAT.</a:t>
                      </a:r>
                      <a:endParaRPr lang="en-US" sz="2400" dirty="0">
                        <a:effectLst/>
                        <a:latin typeface="Calibri" panose="020F0502020204030204" pitchFamily="34" charset="0"/>
                        <a:ea typeface="Calibri" panose="020F0502020204030204" pitchFamily="34" charset="0"/>
                        <a:cs typeface="+mj-cs"/>
                      </a:endParaRPr>
                    </a:p>
                  </a:txBody>
                  <a:tcPr marL="68580" marR="68580" marT="0" marB="0"/>
                </a:tc>
                <a:extLst>
                  <a:ext uri="{0D108BD9-81ED-4DB2-BD59-A6C34878D82A}">
                    <a16:rowId xmlns:a16="http://schemas.microsoft.com/office/drawing/2014/main" xmlns="" val="1525195120"/>
                  </a:ext>
                </a:extLst>
              </a:tr>
              <a:tr h="969609">
                <a:tc>
                  <a:txBody>
                    <a:bodyPr/>
                    <a:lstStyle/>
                    <a:p>
                      <a:pPr algn="l" rtl="0">
                        <a:lnSpc>
                          <a:spcPct val="107000"/>
                        </a:lnSpc>
                        <a:spcAft>
                          <a:spcPts val="0"/>
                        </a:spcAft>
                      </a:pPr>
                      <a:r>
                        <a:rPr lang="en-US" sz="2400" dirty="0">
                          <a:effectLst/>
                          <a:cs typeface="+mj-cs"/>
                        </a:rPr>
                        <a:t>Modified sentence (Mutant DNA 2)</a:t>
                      </a:r>
                      <a:endParaRPr lang="en-US" sz="1800" dirty="0">
                        <a:effectLst/>
                        <a:latin typeface="Calibri" panose="020F0502020204030204" pitchFamily="34" charset="0"/>
                        <a:ea typeface="Calibri" panose="020F0502020204030204" pitchFamily="34" charset="0"/>
                        <a:cs typeface="+mj-cs"/>
                      </a:endParaRPr>
                    </a:p>
                  </a:txBody>
                  <a:tcPr marL="68580" marR="68580" marT="0" marB="0"/>
                </a:tc>
                <a:tc>
                  <a:txBody>
                    <a:bodyPr/>
                    <a:lstStyle/>
                    <a:p>
                      <a:pPr algn="l" rtl="0">
                        <a:lnSpc>
                          <a:spcPct val="107000"/>
                        </a:lnSpc>
                        <a:spcAft>
                          <a:spcPts val="0"/>
                        </a:spcAft>
                      </a:pPr>
                      <a:r>
                        <a:rPr lang="en-US" sz="3200" dirty="0">
                          <a:effectLst/>
                          <a:cs typeface="+mj-cs"/>
                        </a:rPr>
                        <a:t>THE BIC  ATA  TET  HEF ATR AT</a:t>
                      </a:r>
                      <a:r>
                        <a:rPr lang="ar-LB" sz="3200" dirty="0">
                          <a:effectLst/>
                          <a:cs typeface="+mj-cs"/>
                        </a:rPr>
                        <a:t>.</a:t>
                      </a:r>
                      <a:r>
                        <a:rPr lang="en-US" sz="3200" dirty="0">
                          <a:effectLst/>
                          <a:cs typeface="+mj-cs"/>
                        </a:rPr>
                        <a:t>.</a:t>
                      </a:r>
                      <a:endParaRPr lang="en-US" sz="2400" dirty="0">
                        <a:effectLst/>
                        <a:latin typeface="Calibri" panose="020F0502020204030204" pitchFamily="34" charset="0"/>
                        <a:ea typeface="Calibri" panose="020F0502020204030204" pitchFamily="34" charset="0"/>
                        <a:cs typeface="+mj-cs"/>
                      </a:endParaRPr>
                    </a:p>
                  </a:txBody>
                  <a:tcPr marL="68580" marR="68580" marT="0" marB="0"/>
                </a:tc>
                <a:extLst>
                  <a:ext uri="{0D108BD9-81ED-4DB2-BD59-A6C34878D82A}">
                    <a16:rowId xmlns:a16="http://schemas.microsoft.com/office/drawing/2014/main" xmlns="" val="1153337147"/>
                  </a:ext>
                </a:extLst>
              </a:tr>
              <a:tr h="969609">
                <a:tc>
                  <a:txBody>
                    <a:bodyPr/>
                    <a:lstStyle/>
                    <a:p>
                      <a:pPr algn="l" rtl="0">
                        <a:lnSpc>
                          <a:spcPct val="107000"/>
                        </a:lnSpc>
                        <a:spcAft>
                          <a:spcPts val="0"/>
                        </a:spcAft>
                      </a:pPr>
                      <a:r>
                        <a:rPr lang="en-US" sz="2400" dirty="0">
                          <a:effectLst/>
                          <a:cs typeface="+mj-cs"/>
                        </a:rPr>
                        <a:t>Modified sentence (Mutant DNA 3)</a:t>
                      </a:r>
                      <a:endParaRPr lang="en-US" sz="1800" dirty="0">
                        <a:effectLst/>
                        <a:latin typeface="Calibri" panose="020F0502020204030204" pitchFamily="34" charset="0"/>
                        <a:ea typeface="Calibri" panose="020F0502020204030204" pitchFamily="34" charset="0"/>
                        <a:cs typeface="+mj-cs"/>
                      </a:endParaRPr>
                    </a:p>
                  </a:txBody>
                  <a:tcPr marL="68580" marR="68580" marT="0" marB="0"/>
                </a:tc>
                <a:tc>
                  <a:txBody>
                    <a:bodyPr/>
                    <a:lstStyle/>
                    <a:p>
                      <a:pPr algn="l" rtl="0">
                        <a:lnSpc>
                          <a:spcPct val="107000"/>
                        </a:lnSpc>
                        <a:spcAft>
                          <a:spcPts val="0"/>
                        </a:spcAft>
                      </a:pPr>
                      <a:r>
                        <a:rPr lang="en-US" sz="3200" dirty="0">
                          <a:effectLst/>
                          <a:cs typeface="+mj-cs"/>
                        </a:rPr>
                        <a:t>THE BIG CAR  TAT  ETH  EFA  TRA  T..</a:t>
                      </a:r>
                      <a:endParaRPr lang="en-US" sz="2400" dirty="0">
                        <a:effectLst/>
                        <a:latin typeface="Calibri" panose="020F0502020204030204" pitchFamily="34" charset="0"/>
                        <a:ea typeface="Calibri" panose="020F0502020204030204" pitchFamily="34" charset="0"/>
                        <a:cs typeface="+mj-cs"/>
                      </a:endParaRPr>
                    </a:p>
                  </a:txBody>
                  <a:tcPr marL="68580" marR="68580" marT="0" marB="0"/>
                </a:tc>
                <a:extLst>
                  <a:ext uri="{0D108BD9-81ED-4DB2-BD59-A6C34878D82A}">
                    <a16:rowId xmlns:a16="http://schemas.microsoft.com/office/drawing/2014/main" xmlns="" val="3221994376"/>
                  </a:ext>
                </a:extLst>
              </a:tr>
              <a:tr h="969609">
                <a:tc>
                  <a:txBody>
                    <a:bodyPr/>
                    <a:lstStyle/>
                    <a:p>
                      <a:pPr algn="l" rtl="0">
                        <a:lnSpc>
                          <a:spcPct val="107000"/>
                        </a:lnSpc>
                        <a:spcAft>
                          <a:spcPts val="0"/>
                        </a:spcAft>
                      </a:pPr>
                      <a:r>
                        <a:rPr lang="en-US" sz="2400" dirty="0">
                          <a:effectLst/>
                          <a:cs typeface="+mj-cs"/>
                        </a:rPr>
                        <a:t>Modified sentence (Mutant DNA 4)</a:t>
                      </a:r>
                      <a:endParaRPr lang="en-US" sz="1800" dirty="0">
                        <a:effectLst/>
                        <a:latin typeface="Calibri" panose="020F0502020204030204" pitchFamily="34" charset="0"/>
                        <a:ea typeface="Calibri" panose="020F0502020204030204" pitchFamily="34" charset="0"/>
                        <a:cs typeface="+mj-cs"/>
                      </a:endParaRPr>
                    </a:p>
                  </a:txBody>
                  <a:tcPr marL="68580" marR="68580" marT="0" marB="0"/>
                </a:tc>
                <a:tc>
                  <a:txBody>
                    <a:bodyPr/>
                    <a:lstStyle/>
                    <a:p>
                      <a:pPr algn="l" rtl="0">
                        <a:lnSpc>
                          <a:spcPct val="107000"/>
                        </a:lnSpc>
                        <a:spcAft>
                          <a:spcPts val="0"/>
                        </a:spcAft>
                      </a:pPr>
                      <a:r>
                        <a:rPr lang="en-US" sz="3200" dirty="0">
                          <a:effectLst/>
                          <a:cs typeface="+mj-cs"/>
                        </a:rPr>
                        <a:t>THE BIG  CAT  EAT  THE FAT RAT.</a:t>
                      </a:r>
                      <a:endParaRPr lang="en-US" sz="2400" dirty="0">
                        <a:effectLst/>
                        <a:latin typeface="Calibri" panose="020F0502020204030204" pitchFamily="34" charset="0"/>
                        <a:ea typeface="Calibri" panose="020F0502020204030204" pitchFamily="34" charset="0"/>
                        <a:cs typeface="+mj-cs"/>
                      </a:endParaRPr>
                    </a:p>
                  </a:txBody>
                  <a:tcPr marL="68580" marR="68580" marT="0" marB="0"/>
                </a:tc>
                <a:extLst>
                  <a:ext uri="{0D108BD9-81ED-4DB2-BD59-A6C34878D82A}">
                    <a16:rowId xmlns:a16="http://schemas.microsoft.com/office/drawing/2014/main" xmlns="" val="900902028"/>
                  </a:ext>
                </a:extLst>
              </a:tr>
            </a:tbl>
          </a:graphicData>
        </a:graphic>
      </p:graphicFrame>
      <p:sp>
        <p:nvSpPr>
          <p:cNvPr id="5" name="Rectangle 4">
            <a:extLst>
              <a:ext uri="{FF2B5EF4-FFF2-40B4-BE49-F238E27FC236}">
                <a16:creationId xmlns:a16="http://schemas.microsoft.com/office/drawing/2014/main" xmlns="" id="{74416A4E-70D6-45A3-9AA0-0CAD157D2909}"/>
              </a:ext>
            </a:extLst>
          </p:cNvPr>
          <p:cNvSpPr/>
          <p:nvPr/>
        </p:nvSpPr>
        <p:spPr>
          <a:xfrm>
            <a:off x="8246855" y="2898476"/>
            <a:ext cx="3697857" cy="38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i="1" dirty="0"/>
              <a:t>Substitution mutation</a:t>
            </a:r>
            <a:endParaRPr lang="ar-LB" sz="2400" i="1" dirty="0"/>
          </a:p>
        </p:txBody>
      </p:sp>
      <p:sp>
        <p:nvSpPr>
          <p:cNvPr id="6" name="Rectangle 5">
            <a:extLst>
              <a:ext uri="{FF2B5EF4-FFF2-40B4-BE49-F238E27FC236}">
                <a16:creationId xmlns:a16="http://schemas.microsoft.com/office/drawing/2014/main" xmlns="" id="{7B0F04BB-34FB-48E3-A998-E32707A90978}"/>
              </a:ext>
            </a:extLst>
          </p:cNvPr>
          <p:cNvSpPr/>
          <p:nvPr/>
        </p:nvSpPr>
        <p:spPr>
          <a:xfrm>
            <a:off x="8246855" y="3879012"/>
            <a:ext cx="3697857" cy="38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i="1" dirty="0"/>
              <a:t>Deletion mutation</a:t>
            </a:r>
            <a:endParaRPr lang="ar-LB" sz="2400" i="1" dirty="0"/>
          </a:p>
        </p:txBody>
      </p:sp>
      <p:sp>
        <p:nvSpPr>
          <p:cNvPr id="7" name="Rectangle 6">
            <a:extLst>
              <a:ext uri="{FF2B5EF4-FFF2-40B4-BE49-F238E27FC236}">
                <a16:creationId xmlns:a16="http://schemas.microsoft.com/office/drawing/2014/main" xmlns="" id="{37D05222-50D3-4D8E-816B-7AF68E11BB0E}"/>
              </a:ext>
            </a:extLst>
          </p:cNvPr>
          <p:cNvSpPr/>
          <p:nvPr/>
        </p:nvSpPr>
        <p:spPr>
          <a:xfrm>
            <a:off x="8246854" y="4832231"/>
            <a:ext cx="3697857" cy="38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i="1" dirty="0"/>
              <a:t>Insertion mutation</a:t>
            </a:r>
            <a:endParaRPr lang="ar-LB" sz="2400" i="1" dirty="0"/>
          </a:p>
        </p:txBody>
      </p:sp>
      <p:sp>
        <p:nvSpPr>
          <p:cNvPr id="8" name="Rectangle 7">
            <a:extLst>
              <a:ext uri="{FF2B5EF4-FFF2-40B4-BE49-F238E27FC236}">
                <a16:creationId xmlns:a16="http://schemas.microsoft.com/office/drawing/2014/main" xmlns="" id="{226E96B2-11A2-4244-9371-280BBDFBD9EE}"/>
              </a:ext>
            </a:extLst>
          </p:cNvPr>
          <p:cNvSpPr/>
          <p:nvPr/>
        </p:nvSpPr>
        <p:spPr>
          <a:xfrm>
            <a:off x="8246854" y="5785450"/>
            <a:ext cx="3697857" cy="38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i="1"/>
              <a:t>Substitution mutation</a:t>
            </a:r>
            <a:endParaRPr lang="ar-LB" sz="2400" i="1" dirty="0"/>
          </a:p>
        </p:txBody>
      </p:sp>
    </p:spTree>
    <p:extLst>
      <p:ext uri="{BB962C8B-B14F-4D97-AF65-F5344CB8AC3E}">
        <p14:creationId xmlns:p14="http://schemas.microsoft.com/office/powerpoint/2010/main" val="309702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genetic mutation</a:t>
            </a:r>
            <a:endParaRPr lang="en-US" dirty="0"/>
          </a:p>
        </p:txBody>
      </p:sp>
      <p:grpSp>
        <p:nvGrpSpPr>
          <p:cNvPr id="4" name="Group 3"/>
          <p:cNvGrpSpPr/>
          <p:nvPr/>
        </p:nvGrpSpPr>
        <p:grpSpPr>
          <a:xfrm>
            <a:off x="1184565" y="2272582"/>
            <a:ext cx="2120170" cy="1552193"/>
            <a:chOff x="955964" y="1352559"/>
            <a:chExt cx="2120170" cy="1552193"/>
          </a:xfrm>
        </p:grpSpPr>
        <p:sp>
          <p:nvSpPr>
            <p:cNvPr id="5" name="TextBox 4"/>
            <p:cNvSpPr txBox="1"/>
            <p:nvPr/>
          </p:nvSpPr>
          <p:spPr>
            <a:xfrm>
              <a:off x="955964" y="1538288"/>
              <a:ext cx="2120170" cy="461665"/>
            </a:xfrm>
            <a:prstGeom prst="rect">
              <a:avLst/>
            </a:prstGeom>
            <a:noFill/>
          </p:spPr>
          <p:txBody>
            <a:bodyPr wrap="square" rtlCol="0">
              <a:spAutoFit/>
            </a:bodyPr>
            <a:lstStyle/>
            <a:p>
              <a:r>
                <a:rPr lang="en-US" sz="2400" dirty="0" smtClean="0"/>
                <a:t>G  A  </a:t>
              </a:r>
              <a:r>
                <a:rPr lang="en-US" sz="2400" dirty="0" err="1" smtClean="0"/>
                <a:t>A</a:t>
              </a:r>
              <a:r>
                <a:rPr lang="en-US" sz="2400" dirty="0" smtClean="0"/>
                <a:t>  T  </a:t>
              </a:r>
              <a:r>
                <a:rPr lang="en-US" sz="2400" dirty="0" err="1" smtClean="0"/>
                <a:t>T</a:t>
              </a:r>
              <a:r>
                <a:rPr lang="en-US" sz="2400" dirty="0" smtClean="0"/>
                <a:t>  </a:t>
              </a:r>
              <a:r>
                <a:rPr lang="en-US" sz="2400" dirty="0"/>
                <a:t>C</a:t>
              </a:r>
            </a:p>
          </p:txBody>
        </p:sp>
        <p:sp>
          <p:nvSpPr>
            <p:cNvPr id="6" name="TextBox 5"/>
            <p:cNvSpPr txBox="1"/>
            <p:nvPr/>
          </p:nvSpPr>
          <p:spPr>
            <a:xfrm>
              <a:off x="955964" y="2189442"/>
              <a:ext cx="2120170" cy="461665"/>
            </a:xfrm>
            <a:prstGeom prst="rect">
              <a:avLst/>
            </a:prstGeom>
            <a:noFill/>
          </p:spPr>
          <p:txBody>
            <a:bodyPr wrap="square" rtlCol="0">
              <a:spAutoFit/>
            </a:bodyPr>
            <a:lstStyle/>
            <a:p>
              <a:r>
                <a:rPr lang="en-US" sz="2400" dirty="0"/>
                <a:t>C</a:t>
              </a:r>
              <a:r>
                <a:rPr lang="en-US" sz="2400" dirty="0" smtClean="0"/>
                <a:t>  T  </a:t>
              </a:r>
              <a:r>
                <a:rPr lang="en-US" sz="2400" dirty="0" err="1" smtClean="0"/>
                <a:t>T</a:t>
              </a:r>
              <a:r>
                <a:rPr lang="en-US" sz="2400" dirty="0" smtClean="0"/>
                <a:t>  A  </a:t>
              </a:r>
              <a:r>
                <a:rPr lang="en-US" sz="2400" dirty="0" err="1" smtClean="0"/>
                <a:t>A</a:t>
              </a:r>
              <a:r>
                <a:rPr lang="en-US" sz="2400" dirty="0" smtClean="0"/>
                <a:t>  G</a:t>
              </a:r>
              <a:endParaRPr lang="en-US" sz="2400" dirty="0"/>
            </a:p>
          </p:txBody>
        </p:sp>
        <p:grpSp>
          <p:nvGrpSpPr>
            <p:cNvPr id="7" name="Group 6"/>
            <p:cNvGrpSpPr/>
            <p:nvPr/>
          </p:nvGrpSpPr>
          <p:grpSpPr>
            <a:xfrm>
              <a:off x="955964" y="2740933"/>
              <a:ext cx="2009334" cy="163819"/>
              <a:chOff x="955964" y="1983637"/>
              <a:chExt cx="2009334" cy="163819"/>
            </a:xfrm>
          </p:grpSpPr>
          <p:cxnSp>
            <p:nvCxnSpPr>
              <p:cNvPr id="24" name="Straight Connector 23"/>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955964" y="2128906"/>
                <a:ext cx="2009334" cy="1855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flipV="1">
              <a:off x="955964" y="1352559"/>
              <a:ext cx="2009334" cy="163934"/>
              <a:chOff x="955964" y="1983637"/>
              <a:chExt cx="2009334" cy="163934"/>
            </a:xfrm>
          </p:grpSpPr>
          <p:cxnSp>
            <p:nvCxnSpPr>
              <p:cNvPr id="9" name="Straight Connector 8"/>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55964" y="2147455"/>
                <a:ext cx="2009334" cy="11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1184565" y="4683273"/>
            <a:ext cx="2120170" cy="1552193"/>
            <a:chOff x="955964" y="1352559"/>
            <a:chExt cx="2120170" cy="1552193"/>
          </a:xfrm>
        </p:grpSpPr>
        <p:sp>
          <p:nvSpPr>
            <p:cNvPr id="42" name="TextBox 41"/>
            <p:cNvSpPr txBox="1"/>
            <p:nvPr/>
          </p:nvSpPr>
          <p:spPr>
            <a:xfrm>
              <a:off x="955964" y="1538288"/>
              <a:ext cx="2120170" cy="461665"/>
            </a:xfrm>
            <a:prstGeom prst="rect">
              <a:avLst/>
            </a:prstGeom>
            <a:noFill/>
          </p:spPr>
          <p:txBody>
            <a:bodyPr wrap="square" rtlCol="0">
              <a:spAutoFit/>
            </a:bodyPr>
            <a:lstStyle/>
            <a:p>
              <a:r>
                <a:rPr lang="en-US" sz="2400" dirty="0" smtClean="0"/>
                <a:t>G  A  T  </a:t>
              </a:r>
              <a:r>
                <a:rPr lang="en-US" sz="2400" dirty="0" err="1" smtClean="0"/>
                <a:t>T</a:t>
              </a:r>
              <a:r>
                <a:rPr lang="en-US" sz="2400" dirty="0" smtClean="0"/>
                <a:t>  </a:t>
              </a:r>
              <a:r>
                <a:rPr lang="en-US" sz="2400" dirty="0"/>
                <a:t>C</a:t>
              </a:r>
            </a:p>
          </p:txBody>
        </p:sp>
        <p:sp>
          <p:nvSpPr>
            <p:cNvPr id="43" name="TextBox 42"/>
            <p:cNvSpPr txBox="1"/>
            <p:nvPr/>
          </p:nvSpPr>
          <p:spPr>
            <a:xfrm>
              <a:off x="955964" y="2189442"/>
              <a:ext cx="2120170" cy="461665"/>
            </a:xfrm>
            <a:prstGeom prst="rect">
              <a:avLst/>
            </a:prstGeom>
            <a:noFill/>
          </p:spPr>
          <p:txBody>
            <a:bodyPr wrap="square" rtlCol="0">
              <a:spAutoFit/>
            </a:bodyPr>
            <a:lstStyle/>
            <a:p>
              <a:r>
                <a:rPr lang="en-US" sz="2400" dirty="0"/>
                <a:t>C</a:t>
              </a:r>
              <a:r>
                <a:rPr lang="en-US" sz="2400" dirty="0" smtClean="0"/>
                <a:t>  T  A  </a:t>
              </a:r>
              <a:r>
                <a:rPr lang="en-US" sz="2400" dirty="0" err="1" smtClean="0"/>
                <a:t>A</a:t>
              </a:r>
              <a:r>
                <a:rPr lang="en-US" sz="2400" dirty="0" smtClean="0"/>
                <a:t>  G</a:t>
              </a:r>
              <a:endParaRPr lang="en-US" sz="2400" dirty="0"/>
            </a:p>
          </p:txBody>
        </p:sp>
        <p:grpSp>
          <p:nvGrpSpPr>
            <p:cNvPr id="44" name="Group 43"/>
            <p:cNvGrpSpPr/>
            <p:nvPr/>
          </p:nvGrpSpPr>
          <p:grpSpPr>
            <a:xfrm>
              <a:off x="955964" y="2740933"/>
              <a:ext cx="2009334" cy="163819"/>
              <a:chOff x="955964" y="1983637"/>
              <a:chExt cx="2009334" cy="163819"/>
            </a:xfrm>
          </p:grpSpPr>
          <p:cxnSp>
            <p:nvCxnSpPr>
              <p:cNvPr id="54" name="Straight Connector 53"/>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955964" y="2128906"/>
                <a:ext cx="2009334" cy="18550"/>
              </a:xfrm>
              <a:prstGeom prst="line">
                <a:avLst/>
              </a:prstGeom>
              <a:ln w="38100"/>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flipV="1">
              <a:off x="955964" y="1352559"/>
              <a:ext cx="2009334" cy="163934"/>
              <a:chOff x="955964" y="1983637"/>
              <a:chExt cx="2009334" cy="163934"/>
            </a:xfrm>
          </p:grpSpPr>
          <p:cxnSp>
            <p:nvCxnSpPr>
              <p:cNvPr id="46" name="Straight Connector 45"/>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55964" y="2147455"/>
                <a:ext cx="2009334" cy="116"/>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2" name="Group 61"/>
          <p:cNvGrpSpPr/>
          <p:nvPr/>
        </p:nvGrpSpPr>
        <p:grpSpPr>
          <a:xfrm>
            <a:off x="4967292" y="2259281"/>
            <a:ext cx="2120170" cy="1552193"/>
            <a:chOff x="955964" y="1352559"/>
            <a:chExt cx="2120170" cy="1552193"/>
          </a:xfrm>
        </p:grpSpPr>
        <p:sp>
          <p:nvSpPr>
            <p:cNvPr id="63" name="TextBox 62"/>
            <p:cNvSpPr txBox="1"/>
            <p:nvPr/>
          </p:nvSpPr>
          <p:spPr>
            <a:xfrm>
              <a:off x="955964" y="1538288"/>
              <a:ext cx="2120170" cy="461665"/>
            </a:xfrm>
            <a:prstGeom prst="rect">
              <a:avLst/>
            </a:prstGeom>
            <a:noFill/>
          </p:spPr>
          <p:txBody>
            <a:bodyPr wrap="square" rtlCol="0">
              <a:spAutoFit/>
            </a:bodyPr>
            <a:lstStyle/>
            <a:p>
              <a:r>
                <a:rPr lang="en-US" sz="2400" dirty="0" smtClean="0"/>
                <a:t>G  A  </a:t>
              </a:r>
              <a:r>
                <a:rPr lang="en-US" sz="2400" dirty="0" err="1" smtClean="0"/>
                <a:t>A</a:t>
              </a:r>
              <a:r>
                <a:rPr lang="en-US" sz="2400" dirty="0" smtClean="0"/>
                <a:t>  T  </a:t>
              </a:r>
              <a:r>
                <a:rPr lang="en-US" sz="2400" dirty="0" err="1" smtClean="0"/>
                <a:t>T</a:t>
              </a:r>
              <a:r>
                <a:rPr lang="en-US" sz="2400" dirty="0" smtClean="0"/>
                <a:t>  </a:t>
              </a:r>
              <a:r>
                <a:rPr lang="en-US" sz="2400" dirty="0"/>
                <a:t>C</a:t>
              </a:r>
            </a:p>
          </p:txBody>
        </p:sp>
        <p:sp>
          <p:nvSpPr>
            <p:cNvPr id="64" name="TextBox 63"/>
            <p:cNvSpPr txBox="1"/>
            <p:nvPr/>
          </p:nvSpPr>
          <p:spPr>
            <a:xfrm>
              <a:off x="955964" y="2189442"/>
              <a:ext cx="2120170" cy="461665"/>
            </a:xfrm>
            <a:prstGeom prst="rect">
              <a:avLst/>
            </a:prstGeom>
            <a:noFill/>
          </p:spPr>
          <p:txBody>
            <a:bodyPr wrap="square" rtlCol="0">
              <a:spAutoFit/>
            </a:bodyPr>
            <a:lstStyle/>
            <a:p>
              <a:r>
                <a:rPr lang="en-US" sz="2400" dirty="0"/>
                <a:t>C</a:t>
              </a:r>
              <a:r>
                <a:rPr lang="en-US" sz="2400" dirty="0" smtClean="0"/>
                <a:t>  T  </a:t>
              </a:r>
              <a:r>
                <a:rPr lang="en-US" sz="2400" dirty="0" err="1" smtClean="0"/>
                <a:t>T</a:t>
              </a:r>
              <a:r>
                <a:rPr lang="en-US" sz="2400" dirty="0" smtClean="0"/>
                <a:t>  A  </a:t>
              </a:r>
              <a:r>
                <a:rPr lang="en-US" sz="2400" dirty="0" err="1" smtClean="0"/>
                <a:t>A</a:t>
              </a:r>
              <a:r>
                <a:rPr lang="en-US" sz="2400" dirty="0" smtClean="0"/>
                <a:t>  G</a:t>
              </a:r>
              <a:endParaRPr lang="en-US" sz="2400" dirty="0"/>
            </a:p>
          </p:txBody>
        </p:sp>
        <p:grpSp>
          <p:nvGrpSpPr>
            <p:cNvPr id="65" name="Group 64"/>
            <p:cNvGrpSpPr/>
            <p:nvPr/>
          </p:nvGrpSpPr>
          <p:grpSpPr>
            <a:xfrm>
              <a:off x="955964" y="2740933"/>
              <a:ext cx="2009334" cy="163819"/>
              <a:chOff x="955964" y="1983637"/>
              <a:chExt cx="2009334" cy="163819"/>
            </a:xfrm>
          </p:grpSpPr>
          <p:cxnSp>
            <p:nvCxnSpPr>
              <p:cNvPr id="75" name="Straight Connector 74"/>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955964" y="2128906"/>
                <a:ext cx="2009334" cy="18550"/>
              </a:xfrm>
              <a:prstGeom prst="line">
                <a:avLst/>
              </a:prstGeom>
              <a:ln w="38100"/>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flipV="1">
              <a:off x="955964" y="1352559"/>
              <a:ext cx="2009334" cy="163934"/>
              <a:chOff x="955964" y="1983637"/>
              <a:chExt cx="2009334" cy="163934"/>
            </a:xfrm>
          </p:grpSpPr>
          <p:cxnSp>
            <p:nvCxnSpPr>
              <p:cNvPr id="67" name="Straight Connector 66"/>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55964" y="2147455"/>
                <a:ext cx="2009334" cy="116"/>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4967291" y="4670088"/>
            <a:ext cx="2902091" cy="1552077"/>
            <a:chOff x="955963" y="1352675"/>
            <a:chExt cx="2902091" cy="1552077"/>
          </a:xfrm>
        </p:grpSpPr>
        <p:sp>
          <p:nvSpPr>
            <p:cNvPr id="84" name="TextBox 83"/>
            <p:cNvSpPr txBox="1"/>
            <p:nvPr/>
          </p:nvSpPr>
          <p:spPr>
            <a:xfrm>
              <a:off x="955963" y="1538288"/>
              <a:ext cx="2514163" cy="461665"/>
            </a:xfrm>
            <a:prstGeom prst="rect">
              <a:avLst/>
            </a:prstGeom>
            <a:noFill/>
          </p:spPr>
          <p:txBody>
            <a:bodyPr wrap="square" rtlCol="0">
              <a:spAutoFit/>
            </a:bodyPr>
            <a:lstStyle/>
            <a:p>
              <a:r>
                <a:rPr lang="en-US" sz="2400" dirty="0" smtClean="0"/>
                <a:t>G  A  G  A  T  </a:t>
              </a:r>
              <a:r>
                <a:rPr lang="en-US" sz="2400" dirty="0" err="1" smtClean="0"/>
                <a:t>T</a:t>
              </a:r>
              <a:r>
                <a:rPr lang="en-US" sz="2400" dirty="0" smtClean="0"/>
                <a:t>  </a:t>
              </a:r>
              <a:r>
                <a:rPr lang="en-US" sz="2400" dirty="0"/>
                <a:t>C</a:t>
              </a:r>
            </a:p>
          </p:txBody>
        </p:sp>
        <p:sp>
          <p:nvSpPr>
            <p:cNvPr id="85" name="TextBox 84"/>
            <p:cNvSpPr txBox="1"/>
            <p:nvPr/>
          </p:nvSpPr>
          <p:spPr>
            <a:xfrm>
              <a:off x="955964" y="2189442"/>
              <a:ext cx="2902090" cy="461665"/>
            </a:xfrm>
            <a:prstGeom prst="rect">
              <a:avLst/>
            </a:prstGeom>
            <a:noFill/>
          </p:spPr>
          <p:txBody>
            <a:bodyPr wrap="square" rtlCol="0">
              <a:spAutoFit/>
            </a:bodyPr>
            <a:lstStyle/>
            <a:p>
              <a:r>
                <a:rPr lang="en-US" sz="2400" dirty="0"/>
                <a:t>C</a:t>
              </a:r>
              <a:r>
                <a:rPr lang="en-US" sz="2400" dirty="0" smtClean="0"/>
                <a:t>  T  C  A  </a:t>
              </a:r>
              <a:r>
                <a:rPr lang="en-US" sz="2400" dirty="0" err="1" smtClean="0"/>
                <a:t>A</a:t>
              </a:r>
              <a:r>
                <a:rPr lang="en-US" sz="2400" dirty="0" smtClean="0"/>
                <a:t>  </a:t>
              </a:r>
              <a:r>
                <a:rPr lang="en-US" sz="2400" dirty="0" err="1" smtClean="0"/>
                <a:t>A</a:t>
              </a:r>
              <a:r>
                <a:rPr lang="en-US" sz="2400" dirty="0" smtClean="0"/>
                <a:t>  G</a:t>
              </a:r>
              <a:endParaRPr lang="en-US" sz="2400" dirty="0"/>
            </a:p>
          </p:txBody>
        </p:sp>
        <p:grpSp>
          <p:nvGrpSpPr>
            <p:cNvPr id="86" name="Group 85"/>
            <p:cNvGrpSpPr/>
            <p:nvPr/>
          </p:nvGrpSpPr>
          <p:grpSpPr>
            <a:xfrm>
              <a:off x="955964" y="2740933"/>
              <a:ext cx="2403326" cy="163819"/>
              <a:chOff x="955964" y="1983637"/>
              <a:chExt cx="2403326" cy="163819"/>
            </a:xfrm>
          </p:grpSpPr>
          <p:cxnSp>
            <p:nvCxnSpPr>
              <p:cNvPr id="96" name="Straight Connector 95"/>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955964" y="2119734"/>
                <a:ext cx="2403326" cy="27722"/>
              </a:xfrm>
              <a:prstGeom prst="line">
                <a:avLst/>
              </a:prstGeom>
              <a:ln w="38100"/>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flipV="1">
              <a:off x="955964" y="1352675"/>
              <a:ext cx="2403326" cy="163818"/>
              <a:chOff x="955964" y="1983637"/>
              <a:chExt cx="2403326" cy="163818"/>
            </a:xfrm>
          </p:grpSpPr>
          <p:cxnSp>
            <p:nvCxnSpPr>
              <p:cNvPr id="88" name="Straight Connector 87"/>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955964" y="2120297"/>
                <a:ext cx="2403326" cy="27158"/>
              </a:xfrm>
              <a:prstGeom prst="line">
                <a:avLst/>
              </a:prstGeom>
              <a:ln w="38100"/>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4" name="Group 103"/>
          <p:cNvGrpSpPr/>
          <p:nvPr/>
        </p:nvGrpSpPr>
        <p:grpSpPr>
          <a:xfrm>
            <a:off x="8486370" y="2231559"/>
            <a:ext cx="2272982" cy="1552193"/>
            <a:chOff x="955964" y="1352559"/>
            <a:chExt cx="2272982" cy="1552193"/>
          </a:xfrm>
        </p:grpSpPr>
        <p:sp>
          <p:nvSpPr>
            <p:cNvPr id="105" name="TextBox 104"/>
            <p:cNvSpPr txBox="1"/>
            <p:nvPr/>
          </p:nvSpPr>
          <p:spPr>
            <a:xfrm>
              <a:off x="955964" y="1538288"/>
              <a:ext cx="2272982" cy="461665"/>
            </a:xfrm>
            <a:prstGeom prst="rect">
              <a:avLst/>
            </a:prstGeom>
            <a:noFill/>
          </p:spPr>
          <p:txBody>
            <a:bodyPr wrap="square" rtlCol="0">
              <a:spAutoFit/>
            </a:bodyPr>
            <a:lstStyle/>
            <a:p>
              <a:r>
                <a:rPr lang="en-US" sz="2400" dirty="0" smtClean="0"/>
                <a:t>G  A  </a:t>
              </a:r>
              <a:r>
                <a:rPr lang="en-US" sz="2400" b="1" dirty="0" err="1" smtClean="0"/>
                <a:t>A</a:t>
              </a:r>
              <a:r>
                <a:rPr lang="en-US" sz="2400" dirty="0" smtClean="0"/>
                <a:t>  T  </a:t>
              </a:r>
              <a:r>
                <a:rPr lang="en-US" sz="2400" dirty="0" err="1" smtClean="0"/>
                <a:t>T</a:t>
              </a:r>
              <a:r>
                <a:rPr lang="en-US" sz="2400" dirty="0" smtClean="0"/>
                <a:t>  </a:t>
              </a:r>
              <a:r>
                <a:rPr lang="en-US" sz="2400" dirty="0"/>
                <a:t>C</a:t>
              </a:r>
            </a:p>
          </p:txBody>
        </p:sp>
        <p:sp>
          <p:nvSpPr>
            <p:cNvPr id="106" name="TextBox 105"/>
            <p:cNvSpPr txBox="1"/>
            <p:nvPr/>
          </p:nvSpPr>
          <p:spPr>
            <a:xfrm>
              <a:off x="955964" y="2189442"/>
              <a:ext cx="2272982" cy="461665"/>
            </a:xfrm>
            <a:prstGeom prst="rect">
              <a:avLst/>
            </a:prstGeom>
            <a:noFill/>
          </p:spPr>
          <p:txBody>
            <a:bodyPr wrap="square" rtlCol="0">
              <a:spAutoFit/>
            </a:bodyPr>
            <a:lstStyle/>
            <a:p>
              <a:r>
                <a:rPr lang="en-US" sz="2400" dirty="0"/>
                <a:t>C</a:t>
              </a:r>
              <a:r>
                <a:rPr lang="en-US" sz="2400" dirty="0" smtClean="0"/>
                <a:t>  T  </a:t>
              </a:r>
              <a:r>
                <a:rPr lang="en-US" sz="2400" b="1" dirty="0" err="1" smtClean="0"/>
                <a:t>T</a:t>
              </a:r>
              <a:r>
                <a:rPr lang="en-US" sz="2400" dirty="0" smtClean="0"/>
                <a:t>  A  </a:t>
              </a:r>
              <a:r>
                <a:rPr lang="en-US" sz="2400" dirty="0" err="1" smtClean="0"/>
                <a:t>A</a:t>
              </a:r>
              <a:r>
                <a:rPr lang="en-US" sz="2400" dirty="0" smtClean="0"/>
                <a:t>  G</a:t>
              </a:r>
              <a:endParaRPr lang="en-US" sz="2400" dirty="0"/>
            </a:p>
          </p:txBody>
        </p:sp>
        <p:grpSp>
          <p:nvGrpSpPr>
            <p:cNvPr id="107" name="Group 106"/>
            <p:cNvGrpSpPr/>
            <p:nvPr/>
          </p:nvGrpSpPr>
          <p:grpSpPr>
            <a:xfrm>
              <a:off x="955964" y="2740933"/>
              <a:ext cx="2009334" cy="163819"/>
              <a:chOff x="955964" y="1983637"/>
              <a:chExt cx="2009334" cy="163819"/>
            </a:xfrm>
          </p:grpSpPr>
          <p:cxnSp>
            <p:nvCxnSpPr>
              <p:cNvPr id="117" name="Straight Connector 116"/>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955964" y="2128906"/>
                <a:ext cx="2009334" cy="18550"/>
              </a:xfrm>
              <a:prstGeom prst="line">
                <a:avLst/>
              </a:prstGeom>
              <a:ln w="38100"/>
            </p:spPr>
            <p:style>
              <a:lnRef idx="1">
                <a:schemeClr val="dk1"/>
              </a:lnRef>
              <a:fillRef idx="0">
                <a:schemeClr val="dk1"/>
              </a:fillRef>
              <a:effectRef idx="0">
                <a:schemeClr val="dk1"/>
              </a:effectRef>
              <a:fontRef idx="minor">
                <a:schemeClr val="tx1"/>
              </a:fontRef>
            </p:style>
          </p:cxnSp>
          <p:cxnSp>
            <p:nvCxnSpPr>
              <p:cNvPr id="119" name="Straight Connector 118"/>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flipV="1">
              <a:off x="955964" y="1352559"/>
              <a:ext cx="2009334" cy="163934"/>
              <a:chOff x="955964" y="1983637"/>
              <a:chExt cx="2009334" cy="163934"/>
            </a:xfrm>
          </p:grpSpPr>
          <p:cxnSp>
            <p:nvCxnSpPr>
              <p:cNvPr id="109" name="Straight Connector 108"/>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55964" y="2147455"/>
                <a:ext cx="2009334" cy="116"/>
              </a:xfrm>
              <a:prstGeom prst="line">
                <a:avLst/>
              </a:prstGeom>
              <a:ln w="38100"/>
            </p:spPr>
            <p:style>
              <a:lnRef idx="1">
                <a:schemeClr val="dk1"/>
              </a:lnRef>
              <a:fillRef idx="0">
                <a:schemeClr val="dk1"/>
              </a:fillRef>
              <a:effectRef idx="0">
                <a:schemeClr val="dk1"/>
              </a:effectRef>
              <a:fontRef idx="minor">
                <a:schemeClr val="tx1"/>
              </a:fontRef>
            </p:style>
          </p:cxnSp>
          <p:cxnSp>
            <p:nvCxnSpPr>
              <p:cNvPr id="111" name="Straight Connector 110"/>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Group 124"/>
          <p:cNvGrpSpPr/>
          <p:nvPr/>
        </p:nvGrpSpPr>
        <p:grpSpPr>
          <a:xfrm>
            <a:off x="8486370" y="4642250"/>
            <a:ext cx="2272982" cy="1552193"/>
            <a:chOff x="955964" y="1352559"/>
            <a:chExt cx="2272982" cy="1552193"/>
          </a:xfrm>
        </p:grpSpPr>
        <p:sp>
          <p:nvSpPr>
            <p:cNvPr id="126" name="TextBox 125"/>
            <p:cNvSpPr txBox="1"/>
            <p:nvPr/>
          </p:nvSpPr>
          <p:spPr>
            <a:xfrm>
              <a:off x="955964" y="1538288"/>
              <a:ext cx="2272982" cy="461665"/>
            </a:xfrm>
            <a:prstGeom prst="rect">
              <a:avLst/>
            </a:prstGeom>
            <a:noFill/>
          </p:spPr>
          <p:txBody>
            <a:bodyPr wrap="square" rtlCol="0">
              <a:spAutoFit/>
            </a:bodyPr>
            <a:lstStyle/>
            <a:p>
              <a:r>
                <a:rPr lang="en-US" sz="2400" dirty="0" smtClean="0"/>
                <a:t>G  A  </a:t>
              </a:r>
              <a:r>
                <a:rPr lang="en-US" sz="2400" b="1" dirty="0" smtClean="0"/>
                <a:t>C</a:t>
              </a:r>
              <a:r>
                <a:rPr lang="en-US" sz="2400" dirty="0" smtClean="0"/>
                <a:t>  T  </a:t>
              </a:r>
              <a:r>
                <a:rPr lang="en-US" sz="2400" dirty="0" err="1" smtClean="0"/>
                <a:t>T</a:t>
              </a:r>
              <a:r>
                <a:rPr lang="en-US" sz="2400" dirty="0" smtClean="0"/>
                <a:t>  </a:t>
              </a:r>
              <a:r>
                <a:rPr lang="en-US" sz="2400" dirty="0"/>
                <a:t>C</a:t>
              </a:r>
            </a:p>
          </p:txBody>
        </p:sp>
        <p:sp>
          <p:nvSpPr>
            <p:cNvPr id="127" name="TextBox 126"/>
            <p:cNvSpPr txBox="1"/>
            <p:nvPr/>
          </p:nvSpPr>
          <p:spPr>
            <a:xfrm>
              <a:off x="955964" y="2189442"/>
              <a:ext cx="2272982" cy="461665"/>
            </a:xfrm>
            <a:prstGeom prst="rect">
              <a:avLst/>
            </a:prstGeom>
            <a:noFill/>
          </p:spPr>
          <p:txBody>
            <a:bodyPr wrap="square" rtlCol="0">
              <a:spAutoFit/>
            </a:bodyPr>
            <a:lstStyle/>
            <a:p>
              <a:r>
                <a:rPr lang="en-US" sz="2400" dirty="0"/>
                <a:t>C</a:t>
              </a:r>
              <a:r>
                <a:rPr lang="en-US" sz="2400" dirty="0" smtClean="0"/>
                <a:t>  T  </a:t>
              </a:r>
              <a:r>
                <a:rPr lang="en-US" sz="2400" b="1" dirty="0" smtClean="0"/>
                <a:t>G</a:t>
              </a:r>
              <a:r>
                <a:rPr lang="en-US" sz="2400" dirty="0" smtClean="0"/>
                <a:t>  A  </a:t>
              </a:r>
              <a:r>
                <a:rPr lang="en-US" sz="2400" dirty="0" err="1" smtClean="0"/>
                <a:t>A</a:t>
              </a:r>
              <a:r>
                <a:rPr lang="en-US" sz="2400" dirty="0" smtClean="0"/>
                <a:t>  G</a:t>
              </a:r>
              <a:endParaRPr lang="en-US" sz="2400" dirty="0"/>
            </a:p>
          </p:txBody>
        </p:sp>
        <p:grpSp>
          <p:nvGrpSpPr>
            <p:cNvPr id="128" name="Group 127"/>
            <p:cNvGrpSpPr/>
            <p:nvPr/>
          </p:nvGrpSpPr>
          <p:grpSpPr>
            <a:xfrm>
              <a:off x="955964" y="2740933"/>
              <a:ext cx="2009334" cy="163819"/>
              <a:chOff x="955964" y="1983637"/>
              <a:chExt cx="2009334" cy="163819"/>
            </a:xfrm>
          </p:grpSpPr>
          <p:cxnSp>
            <p:nvCxnSpPr>
              <p:cNvPr id="138" name="Straight Connector 137"/>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955964" y="2128906"/>
                <a:ext cx="2009334" cy="18550"/>
              </a:xfrm>
              <a:prstGeom prst="line">
                <a:avLst/>
              </a:prstGeom>
              <a:ln w="38100"/>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flipV="1">
              <a:off x="955964" y="1352559"/>
              <a:ext cx="2009334" cy="163934"/>
              <a:chOff x="955964" y="1983637"/>
              <a:chExt cx="2009334" cy="163934"/>
            </a:xfrm>
          </p:grpSpPr>
          <p:cxnSp>
            <p:nvCxnSpPr>
              <p:cNvPr id="130" name="Straight Connector 129"/>
              <p:cNvCxnSpPr/>
              <p:nvPr/>
            </p:nvCxnSpPr>
            <p:spPr>
              <a:xfrm>
                <a:off x="955964" y="1999953"/>
                <a:ext cx="0" cy="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55964" y="2147455"/>
                <a:ext cx="2009334" cy="116"/>
              </a:xfrm>
              <a:prstGeom prst="line">
                <a:avLst/>
              </a:prstGeom>
              <a:ln w="38100"/>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flipV="1">
                <a:off x="1149927" y="198364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1468583" y="1997501"/>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814950" y="199749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2161316" y="1997494"/>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2479972" y="1983638"/>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2812485" y="1983637"/>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6" name="Rectangle 145"/>
          <p:cNvSpPr/>
          <p:nvPr/>
        </p:nvSpPr>
        <p:spPr>
          <a:xfrm>
            <a:off x="1911927" y="2458311"/>
            <a:ext cx="360227" cy="1189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7" name="Rectangle 146"/>
          <p:cNvSpPr/>
          <p:nvPr/>
        </p:nvSpPr>
        <p:spPr>
          <a:xfrm>
            <a:off x="9179916" y="2416728"/>
            <a:ext cx="360227" cy="1189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8" name="Rectangle 147"/>
          <p:cNvSpPr/>
          <p:nvPr/>
        </p:nvSpPr>
        <p:spPr>
          <a:xfrm>
            <a:off x="9207630" y="4771881"/>
            <a:ext cx="360227" cy="1189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0" name="Straight Connector 149"/>
          <p:cNvCxnSpPr/>
          <p:nvPr/>
        </p:nvCxnSpPr>
        <p:spPr>
          <a:xfrm>
            <a:off x="7197888" y="4711660"/>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225597" y="6044489"/>
            <a:ext cx="0" cy="136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5666509" y="2092036"/>
            <a:ext cx="0" cy="1898073"/>
          </a:xfrm>
          <a:prstGeom prst="line">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61" name="Straight Arrow Connector 160"/>
          <p:cNvCxnSpPr/>
          <p:nvPr/>
        </p:nvCxnSpPr>
        <p:spPr>
          <a:xfrm>
            <a:off x="2043551" y="3792924"/>
            <a:ext cx="0" cy="84932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p:cNvCxnSpPr/>
          <p:nvPr/>
        </p:nvCxnSpPr>
        <p:spPr>
          <a:xfrm>
            <a:off x="6168955" y="3894264"/>
            <a:ext cx="0" cy="73551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p:cNvCxnSpPr/>
          <p:nvPr/>
        </p:nvCxnSpPr>
        <p:spPr>
          <a:xfrm>
            <a:off x="9540143" y="3810910"/>
            <a:ext cx="13857" cy="76342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4" name="TextBox 163"/>
          <p:cNvSpPr txBox="1"/>
          <p:nvPr/>
        </p:nvSpPr>
        <p:spPr>
          <a:xfrm>
            <a:off x="1607130" y="4014264"/>
            <a:ext cx="1662558" cy="369332"/>
          </a:xfrm>
          <a:prstGeom prst="rect">
            <a:avLst/>
          </a:prstGeom>
          <a:solidFill>
            <a:schemeClr val="bg1"/>
          </a:solidFill>
        </p:spPr>
        <p:txBody>
          <a:bodyPr wrap="square" rtlCol="0">
            <a:spAutoFit/>
          </a:bodyPr>
          <a:lstStyle/>
          <a:p>
            <a:r>
              <a:rPr lang="en-US" dirty="0" smtClean="0"/>
              <a:t>Deletion</a:t>
            </a:r>
            <a:endParaRPr lang="en-US" dirty="0"/>
          </a:p>
        </p:txBody>
      </p:sp>
      <p:sp>
        <p:nvSpPr>
          <p:cNvPr id="165" name="TextBox 164"/>
          <p:cNvSpPr txBox="1"/>
          <p:nvPr/>
        </p:nvSpPr>
        <p:spPr>
          <a:xfrm>
            <a:off x="5729075" y="4043254"/>
            <a:ext cx="990593" cy="369332"/>
          </a:xfrm>
          <a:prstGeom prst="rect">
            <a:avLst/>
          </a:prstGeom>
          <a:solidFill>
            <a:schemeClr val="bg1"/>
          </a:solidFill>
        </p:spPr>
        <p:txBody>
          <a:bodyPr wrap="square" rtlCol="0">
            <a:spAutoFit/>
          </a:bodyPr>
          <a:lstStyle/>
          <a:p>
            <a:r>
              <a:rPr lang="en-US" dirty="0" smtClean="0"/>
              <a:t>addition</a:t>
            </a:r>
            <a:endParaRPr lang="en-US" dirty="0"/>
          </a:p>
        </p:txBody>
      </p:sp>
      <p:sp>
        <p:nvSpPr>
          <p:cNvPr id="166" name="TextBox 165"/>
          <p:cNvSpPr txBox="1"/>
          <p:nvPr/>
        </p:nvSpPr>
        <p:spPr>
          <a:xfrm>
            <a:off x="9047010" y="4001371"/>
            <a:ext cx="1294521" cy="369332"/>
          </a:xfrm>
          <a:prstGeom prst="rect">
            <a:avLst/>
          </a:prstGeom>
          <a:solidFill>
            <a:schemeClr val="bg1"/>
          </a:solidFill>
        </p:spPr>
        <p:txBody>
          <a:bodyPr wrap="square" rtlCol="0">
            <a:spAutoFit/>
          </a:bodyPr>
          <a:lstStyle/>
          <a:p>
            <a:r>
              <a:rPr lang="en-US" dirty="0" smtClean="0"/>
              <a:t>substitution</a:t>
            </a:r>
            <a:endParaRPr lang="en-US" dirty="0"/>
          </a:p>
        </p:txBody>
      </p:sp>
      <p:sp>
        <p:nvSpPr>
          <p:cNvPr id="3" name="Footer Placeholder 2"/>
          <p:cNvSpPr>
            <a:spLocks noGrp="1"/>
          </p:cNvSpPr>
          <p:nvPr>
            <p:ph type="ftr" sz="quarter" idx="11"/>
          </p:nvPr>
        </p:nvSpPr>
        <p:spPr/>
        <p:txBody>
          <a:bodyPr/>
          <a:lstStyle/>
          <a:p>
            <a:r>
              <a:rPr lang="nl-NL" smtClean="0"/>
              <a:t>T. Abed Al Kareem Noureddine</a:t>
            </a:r>
            <a:endParaRPr lang="en-US"/>
          </a:p>
        </p:txBody>
      </p:sp>
      <p:sp>
        <p:nvSpPr>
          <p:cNvPr id="17" name="Slide Number Placeholder 16"/>
          <p:cNvSpPr>
            <a:spLocks noGrp="1"/>
          </p:cNvSpPr>
          <p:nvPr>
            <p:ph type="sldNum" sz="quarter" idx="12"/>
          </p:nvPr>
        </p:nvSpPr>
        <p:spPr/>
        <p:txBody>
          <a:bodyPr/>
          <a:lstStyle/>
          <a:p>
            <a:fld id="{B6E510B6-9B2C-40DD-9034-87D98D662427}" type="slidenum">
              <a:rPr lang="en-US" smtClean="0"/>
              <a:t>22</a:t>
            </a:fld>
            <a:endParaRPr lang="en-US"/>
          </a:p>
        </p:txBody>
      </p:sp>
    </p:spTree>
    <p:extLst>
      <p:ext uri="{BB962C8B-B14F-4D97-AF65-F5344CB8AC3E}">
        <p14:creationId xmlns:p14="http://schemas.microsoft.com/office/powerpoint/2010/main" val="1131952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1104D08D-DFA5-43BE-B177-1EB157BFA3EE}"/>
              </a:ext>
            </a:extLst>
          </p:cNvPr>
          <p:cNvGraphicFramePr>
            <a:graphicFrameLocks noGrp="1"/>
          </p:cNvGraphicFramePr>
          <p:nvPr>
            <p:ph idx="1"/>
            <p:extLst/>
          </p:nvPr>
        </p:nvGraphicFramePr>
        <p:xfrm>
          <a:off x="431321" y="218536"/>
          <a:ext cx="11358113" cy="6527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9718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32" y="332137"/>
            <a:ext cx="9359346" cy="753023"/>
          </a:xfrm>
        </p:spPr>
        <p:txBody>
          <a:bodyPr>
            <a:normAutofit/>
          </a:bodyPr>
          <a:lstStyle/>
          <a:p>
            <a:r>
              <a:rPr lang="en-US" b="1" dirty="0">
                <a:latin typeface="Times New Roman" panose="02020603050405020304" pitchFamily="18" charset="0"/>
                <a:cs typeface="Times New Roman" panose="02020603050405020304" pitchFamily="18" charset="0"/>
              </a:rPr>
              <a:t>Types of Mutations</a:t>
            </a:r>
          </a:p>
        </p:txBody>
      </p:sp>
      <p:pic>
        <p:nvPicPr>
          <p:cNvPr id="4" name="Content Placeholder 3"/>
          <p:cNvPicPr>
            <a:picLocks noGrp="1" noChangeAspect="1"/>
          </p:cNvPicPr>
          <p:nvPr>
            <p:ph idx="1"/>
          </p:nvPr>
        </p:nvPicPr>
        <p:blipFill>
          <a:blip r:embed="rId2"/>
          <a:stretch>
            <a:fillRect/>
          </a:stretch>
        </p:blipFill>
        <p:spPr>
          <a:xfrm>
            <a:off x="917152" y="1305522"/>
            <a:ext cx="10210292" cy="5416826"/>
          </a:xfrm>
          <a:prstGeom prst="rect">
            <a:avLst/>
          </a:prstGeom>
        </p:spPr>
      </p:pic>
      <p:sp>
        <p:nvSpPr>
          <p:cNvPr id="3" name="Rectangle 2"/>
          <p:cNvSpPr/>
          <p:nvPr/>
        </p:nvSpPr>
        <p:spPr>
          <a:xfrm>
            <a:off x="917152" y="2011681"/>
            <a:ext cx="1319611" cy="23352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17152" y="5249466"/>
            <a:ext cx="1319611" cy="79964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17152" y="4373154"/>
            <a:ext cx="1319611" cy="85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73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 of different types of mutations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56947502"/>
              </p:ext>
            </p:extLst>
          </p:nvPr>
        </p:nvGraphicFramePr>
        <p:xfrm>
          <a:off x="838200" y="1825625"/>
          <a:ext cx="10515600" cy="4541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xmlns="" val="662241738"/>
                    </a:ext>
                  </a:extLst>
                </a:gridCol>
                <a:gridCol w="2919845">
                  <a:extLst>
                    <a:ext uri="{9D8B030D-6E8A-4147-A177-3AD203B41FA5}">
                      <a16:colId xmlns:a16="http://schemas.microsoft.com/office/drawing/2014/main" xmlns="" val="1670242751"/>
                    </a:ext>
                  </a:extLst>
                </a:gridCol>
                <a:gridCol w="2743200">
                  <a:extLst>
                    <a:ext uri="{9D8B030D-6E8A-4147-A177-3AD203B41FA5}">
                      <a16:colId xmlns:a16="http://schemas.microsoft.com/office/drawing/2014/main" xmlns="" val="972466479"/>
                    </a:ext>
                  </a:extLst>
                </a:gridCol>
                <a:gridCol w="2223655">
                  <a:extLst>
                    <a:ext uri="{9D8B030D-6E8A-4147-A177-3AD203B41FA5}">
                      <a16:colId xmlns:a16="http://schemas.microsoft.com/office/drawing/2014/main" xmlns="" val="4249988190"/>
                    </a:ext>
                  </a:extLst>
                </a:gridCol>
              </a:tblGrid>
              <a:tr h="391102">
                <a:tc rowSpan="2">
                  <a:txBody>
                    <a:bodyPr/>
                    <a:lstStyle/>
                    <a:p>
                      <a:r>
                        <a:rPr lang="en-US" dirty="0" smtClean="0"/>
                        <a:t>Type of mutation</a:t>
                      </a:r>
                      <a:endParaRPr lang="en-US" dirty="0"/>
                    </a:p>
                  </a:txBody>
                  <a:tcPr/>
                </a:tc>
                <a:tc>
                  <a:txBody>
                    <a:bodyPr/>
                    <a:lstStyle/>
                    <a:p>
                      <a:pPr algn="ctr"/>
                      <a:r>
                        <a:rPr lang="en-US" dirty="0" smtClean="0"/>
                        <a:t>Normal</a:t>
                      </a:r>
                      <a:endParaRPr lang="en-US" dirty="0"/>
                    </a:p>
                  </a:txBody>
                  <a:tcPr>
                    <a:lnB w="12700" cap="flat" cmpd="sng" algn="ctr">
                      <a:noFill/>
                      <a:prstDash val="solid"/>
                      <a:round/>
                      <a:headEnd type="none" w="med" len="med"/>
                      <a:tailEnd type="none" w="med" len="med"/>
                    </a:lnB>
                  </a:tcPr>
                </a:tc>
                <a:tc>
                  <a:txBody>
                    <a:bodyPr/>
                    <a:lstStyle/>
                    <a:p>
                      <a:r>
                        <a:rPr lang="en-US" dirty="0" smtClean="0"/>
                        <a:t>Mutant</a:t>
                      </a:r>
                      <a:endParaRPr lang="en-US" dirty="0"/>
                    </a:p>
                  </a:txBody>
                  <a:tcPr/>
                </a:tc>
                <a:tc rowSpan="2">
                  <a:txBody>
                    <a:bodyPr/>
                    <a:lstStyle/>
                    <a:p>
                      <a:r>
                        <a:rPr lang="en-US" dirty="0" smtClean="0"/>
                        <a:t>Consequence</a:t>
                      </a:r>
                      <a:endParaRPr lang="en-US" dirty="0"/>
                    </a:p>
                  </a:txBody>
                  <a:tcPr/>
                </a:tc>
                <a:extLst>
                  <a:ext uri="{0D108BD9-81ED-4DB2-BD59-A6C34878D82A}">
                    <a16:rowId xmlns:a16="http://schemas.microsoft.com/office/drawing/2014/main" xmlns="" val="3135612310"/>
                  </a:ext>
                </a:extLst>
              </a:tr>
              <a:tr h="370840">
                <a:tc vMerge="1">
                  <a:txBody>
                    <a:bodyPr/>
                    <a:lstStyle/>
                    <a:p>
                      <a:endParaRPr lang="en-US" dirty="0"/>
                    </a:p>
                  </a:txBody>
                  <a:tcPr/>
                </a:tc>
                <a:tc>
                  <a:txBody>
                    <a:bodyPr/>
                    <a:lstStyle/>
                    <a:p>
                      <a:pPr algn="ctr"/>
                      <a:r>
                        <a:rPr lang="en-US" dirty="0" smtClean="0"/>
                        <a:t>DNA producing</a:t>
                      </a:r>
                      <a:r>
                        <a:rPr lang="en-US" baseline="0" dirty="0" smtClean="0"/>
                        <a:t> </a:t>
                      </a:r>
                      <a:r>
                        <a:rPr lang="en-US" baseline="0" dirty="0" err="1" smtClean="0"/>
                        <a:t>aminoacid</a:t>
                      </a:r>
                      <a:endParaRPr lang="en-US" dirty="0"/>
                    </a:p>
                  </a:txBody>
                  <a:tcPr>
                    <a:lnT w="12700"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DNA producing</a:t>
                      </a:r>
                      <a:r>
                        <a:rPr lang="en-US" baseline="0" dirty="0" smtClean="0"/>
                        <a:t> </a:t>
                      </a:r>
                      <a:r>
                        <a:rPr lang="en-US" baseline="0" dirty="0" err="1" smtClean="0"/>
                        <a:t>aminoacid</a:t>
                      </a:r>
                      <a:endParaRPr lang="en-US" dirty="0" smtClean="0"/>
                    </a:p>
                  </a:txBody>
                  <a:tcPr/>
                </a:tc>
                <a:tc vMerge="1">
                  <a:txBody>
                    <a:bodyPr/>
                    <a:lstStyle/>
                    <a:p>
                      <a:endParaRPr lang="en-US" dirty="0"/>
                    </a:p>
                  </a:txBody>
                  <a:tcPr/>
                </a:tc>
                <a:extLst>
                  <a:ext uri="{0D108BD9-81ED-4DB2-BD59-A6C34878D82A}">
                    <a16:rowId xmlns:a16="http://schemas.microsoft.com/office/drawing/2014/main" xmlns="" val="1936536872"/>
                  </a:ext>
                </a:extLst>
              </a:tr>
              <a:tr h="370840">
                <a:tc rowSpan="6">
                  <a:txBody>
                    <a:bodyPr/>
                    <a:lstStyle/>
                    <a:p>
                      <a:r>
                        <a:rPr lang="en-US" dirty="0" smtClean="0"/>
                        <a:t>Substitution</a:t>
                      </a:r>
                      <a:endParaRPr lang="en-US" dirty="0"/>
                    </a:p>
                  </a:txBody>
                  <a:tcPr/>
                </a:tc>
                <a:tc>
                  <a:txBody>
                    <a:bodyPr/>
                    <a:lstStyle/>
                    <a:p>
                      <a:r>
                        <a:rPr lang="en-US" dirty="0" smtClean="0"/>
                        <a:t>CCA   GAG    ACT</a:t>
                      </a:r>
                      <a:endParaRPr lang="en-US" dirty="0"/>
                    </a:p>
                  </a:txBody>
                  <a:tcPr>
                    <a:lnB w="12700" cap="flat" cmpd="sng" algn="ctr">
                      <a:noFill/>
                      <a:prstDash val="solid"/>
                      <a:round/>
                      <a:headEnd type="none" w="med" len="med"/>
                      <a:tailEnd type="none" w="med" len="med"/>
                    </a:lnB>
                  </a:tcPr>
                </a:tc>
                <a:tc>
                  <a:txBody>
                    <a:bodyPr/>
                    <a:lstStyle/>
                    <a:p>
                      <a:r>
                        <a:rPr lang="en-US" dirty="0" smtClean="0"/>
                        <a:t>CCA   G</a:t>
                      </a:r>
                      <a:r>
                        <a:rPr lang="en-US" b="1" dirty="0" smtClean="0"/>
                        <a:t>T</a:t>
                      </a:r>
                      <a:r>
                        <a:rPr lang="en-US" dirty="0" smtClean="0"/>
                        <a:t>G    ACT</a:t>
                      </a:r>
                      <a:endParaRPr lang="en-US" dirty="0"/>
                    </a:p>
                  </a:txBody>
                  <a:tcPr>
                    <a:lnB w="12700" cap="flat" cmpd="sng" algn="ctr">
                      <a:noFill/>
                      <a:prstDash val="solid"/>
                      <a:round/>
                      <a:headEnd type="none" w="med" len="med"/>
                      <a:tailEnd type="none" w="med" len="med"/>
                    </a:lnB>
                  </a:tcPr>
                </a:tc>
                <a:tc rowSpan="2">
                  <a:txBody>
                    <a:bodyPr/>
                    <a:lstStyle/>
                    <a:p>
                      <a:r>
                        <a:rPr lang="en-US" dirty="0" err="1" smtClean="0"/>
                        <a:t>Missnese</a:t>
                      </a:r>
                      <a:r>
                        <a:rPr lang="en-US" dirty="0" smtClean="0"/>
                        <a:t> mutation</a:t>
                      </a:r>
                      <a:endParaRPr lang="en-US" dirty="0"/>
                    </a:p>
                  </a:txBody>
                  <a:tcPr/>
                </a:tc>
                <a:extLst>
                  <a:ext uri="{0D108BD9-81ED-4DB2-BD59-A6C34878D82A}">
                    <a16:rowId xmlns:a16="http://schemas.microsoft.com/office/drawing/2014/main" xmlns="" val="3951729160"/>
                  </a:ext>
                </a:extLst>
              </a:tr>
              <a:tr h="370840">
                <a:tc vMerge="1">
                  <a:txBody>
                    <a:bodyPr/>
                    <a:lstStyle/>
                    <a:p>
                      <a:endParaRPr lang="en-US" dirty="0"/>
                    </a:p>
                  </a:txBody>
                  <a:tcPr/>
                </a:tc>
                <a:tc>
                  <a:txBody>
                    <a:bodyPr/>
                    <a:lstStyle/>
                    <a:p>
                      <a:r>
                        <a:rPr lang="en-US" dirty="0" smtClean="0"/>
                        <a:t>Pro  __</a:t>
                      </a:r>
                      <a:r>
                        <a:rPr lang="en-US" baseline="0" dirty="0" smtClean="0"/>
                        <a:t> </a:t>
                      </a:r>
                      <a:r>
                        <a:rPr lang="en-US" baseline="0" dirty="0" err="1" smtClean="0"/>
                        <a:t>Glu</a:t>
                      </a:r>
                      <a:r>
                        <a:rPr lang="en-US" baseline="0" dirty="0" smtClean="0"/>
                        <a:t>__</a:t>
                      </a:r>
                      <a:r>
                        <a:rPr lang="en-US" baseline="0" dirty="0" err="1" smtClean="0"/>
                        <a:t>Thr</a:t>
                      </a:r>
                      <a:endParaRPr lang="en-US" dirty="0"/>
                    </a:p>
                  </a:txBody>
                  <a:tcPr>
                    <a:lnT w="12700" cap="flat" cmpd="sng" algn="ctr">
                      <a:noFill/>
                      <a:prstDash val="solid"/>
                      <a:round/>
                      <a:headEnd type="none" w="med" len="med"/>
                      <a:tailEnd type="none" w="med" len="med"/>
                    </a:lnT>
                  </a:tcPr>
                </a:tc>
                <a:tc>
                  <a:txBody>
                    <a:bodyPr/>
                    <a:lstStyle/>
                    <a:p>
                      <a:r>
                        <a:rPr lang="en-US" dirty="0" smtClean="0"/>
                        <a:t>Pro  __</a:t>
                      </a:r>
                      <a:r>
                        <a:rPr lang="en-US" b="1" baseline="0" dirty="0" err="1" smtClean="0"/>
                        <a:t>val</a:t>
                      </a:r>
                      <a:r>
                        <a:rPr lang="en-US" baseline="0" dirty="0" smtClean="0"/>
                        <a:t>__</a:t>
                      </a:r>
                      <a:r>
                        <a:rPr lang="en-US" baseline="0" dirty="0" err="1" smtClean="0"/>
                        <a:t>Thr</a:t>
                      </a:r>
                      <a:endParaRPr lang="en-US" dirty="0"/>
                    </a:p>
                  </a:txBody>
                  <a:tcPr>
                    <a:lnT w="12700" cap="flat" cmpd="sng" algn="ctr">
                      <a:noFill/>
                      <a:prstDash val="solid"/>
                      <a:round/>
                      <a:headEnd type="none" w="med" len="med"/>
                      <a:tailEnd type="none" w="med" len="med"/>
                    </a:lnT>
                  </a:tcPr>
                </a:tc>
                <a:tc vMerge="1">
                  <a:txBody>
                    <a:bodyPr/>
                    <a:lstStyle/>
                    <a:p>
                      <a:endParaRPr lang="en-US" dirty="0"/>
                    </a:p>
                  </a:txBody>
                  <a:tcPr/>
                </a:tc>
                <a:extLst>
                  <a:ext uri="{0D108BD9-81ED-4DB2-BD59-A6C34878D82A}">
                    <a16:rowId xmlns:a16="http://schemas.microsoft.com/office/drawing/2014/main" xmlns="" val="2158445672"/>
                  </a:ext>
                </a:extLst>
              </a:tr>
              <a:tr h="370840">
                <a:tc vMerge="1">
                  <a:txBody>
                    <a:bodyPr/>
                    <a:lstStyle/>
                    <a:p>
                      <a:endParaRPr lang="en-US" dirty="0"/>
                    </a:p>
                  </a:txBody>
                  <a:tcPr/>
                </a:tc>
                <a:tc>
                  <a:txBody>
                    <a:bodyPr/>
                    <a:lstStyle/>
                    <a:p>
                      <a:r>
                        <a:rPr lang="en-US" dirty="0" smtClean="0"/>
                        <a:t>CCA   GAG    ACT</a:t>
                      </a:r>
                      <a:endParaRPr lang="en-US" dirty="0"/>
                    </a:p>
                  </a:txBody>
                  <a:tcPr>
                    <a:lnB w="12700" cap="flat" cmpd="sng" algn="ctr">
                      <a:noFill/>
                      <a:prstDash val="solid"/>
                      <a:round/>
                      <a:headEnd type="none" w="med" len="med"/>
                      <a:tailEnd type="none" w="med" len="med"/>
                    </a:lnB>
                  </a:tcPr>
                </a:tc>
                <a:tc>
                  <a:txBody>
                    <a:bodyPr/>
                    <a:lstStyle/>
                    <a:p>
                      <a:r>
                        <a:rPr lang="en-US" dirty="0" smtClean="0"/>
                        <a:t>CCA   </a:t>
                      </a:r>
                      <a:r>
                        <a:rPr lang="en-US" b="0" dirty="0" smtClean="0"/>
                        <a:t>GA</a:t>
                      </a:r>
                      <a:r>
                        <a:rPr lang="en-US" b="1" dirty="0" smtClean="0"/>
                        <a:t>C </a:t>
                      </a:r>
                      <a:r>
                        <a:rPr lang="en-US" dirty="0" smtClean="0"/>
                        <a:t>   ACT</a:t>
                      </a:r>
                      <a:endParaRPr lang="en-US" dirty="0"/>
                    </a:p>
                  </a:txBody>
                  <a:tcPr>
                    <a:lnB w="12700" cap="flat" cmpd="sng" algn="ctr">
                      <a:noFill/>
                      <a:prstDash val="solid"/>
                      <a:round/>
                      <a:headEnd type="none" w="med" len="med"/>
                      <a:tailEnd type="none" w="med" len="med"/>
                    </a:lnB>
                  </a:tcPr>
                </a:tc>
                <a:tc rowSpan="2">
                  <a:txBody>
                    <a:bodyPr/>
                    <a:lstStyle/>
                    <a:p>
                      <a:r>
                        <a:rPr lang="en-US" dirty="0" smtClean="0"/>
                        <a:t>Silent</a:t>
                      </a:r>
                      <a:r>
                        <a:rPr lang="en-US" baseline="0" dirty="0" smtClean="0"/>
                        <a:t> mutation</a:t>
                      </a:r>
                      <a:endParaRPr lang="en-US" dirty="0"/>
                    </a:p>
                  </a:txBody>
                  <a:tcPr/>
                </a:tc>
                <a:extLst>
                  <a:ext uri="{0D108BD9-81ED-4DB2-BD59-A6C34878D82A}">
                    <a16:rowId xmlns:a16="http://schemas.microsoft.com/office/drawing/2014/main" xmlns="" val="2661430671"/>
                  </a:ext>
                </a:extLst>
              </a:tr>
              <a:tr h="370840">
                <a:tc vMerge="1">
                  <a:txBody>
                    <a:bodyPr/>
                    <a:lstStyle/>
                    <a:p>
                      <a:endParaRPr lang="en-US" dirty="0"/>
                    </a:p>
                  </a:txBody>
                  <a:tcPr/>
                </a:tc>
                <a:tc>
                  <a:txBody>
                    <a:bodyPr/>
                    <a:lstStyle/>
                    <a:p>
                      <a:r>
                        <a:rPr lang="en-US" dirty="0" smtClean="0"/>
                        <a:t>Pro  __</a:t>
                      </a:r>
                      <a:r>
                        <a:rPr lang="en-US" baseline="0" dirty="0" smtClean="0"/>
                        <a:t> </a:t>
                      </a:r>
                      <a:r>
                        <a:rPr lang="en-US" baseline="0" dirty="0" err="1" smtClean="0"/>
                        <a:t>Glu</a:t>
                      </a:r>
                      <a:r>
                        <a:rPr lang="en-US" baseline="0" dirty="0" smtClean="0"/>
                        <a:t>__</a:t>
                      </a:r>
                      <a:r>
                        <a:rPr lang="en-US" baseline="0" dirty="0" err="1" smtClean="0"/>
                        <a:t>Thr</a:t>
                      </a:r>
                      <a:endParaRPr lang="en-US"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Pro  __</a:t>
                      </a:r>
                      <a:r>
                        <a:rPr lang="en-US" baseline="0" dirty="0" smtClean="0"/>
                        <a:t> </a:t>
                      </a:r>
                      <a:r>
                        <a:rPr lang="en-US" baseline="0" dirty="0" err="1" smtClean="0"/>
                        <a:t>Glu</a:t>
                      </a:r>
                      <a:r>
                        <a:rPr lang="en-US" baseline="0" dirty="0" smtClean="0"/>
                        <a:t>__</a:t>
                      </a:r>
                      <a:r>
                        <a:rPr lang="en-US" baseline="0" dirty="0" err="1" smtClean="0"/>
                        <a:t>Thr</a:t>
                      </a:r>
                      <a:endParaRPr lang="en-US"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xmlns="" val="485159997"/>
                  </a:ext>
                </a:extLst>
              </a:tr>
              <a:tr h="370840">
                <a:tc vMerge="1">
                  <a:txBody>
                    <a:bodyPr/>
                    <a:lstStyle/>
                    <a:p>
                      <a:endParaRPr lang="en-US" dirty="0"/>
                    </a:p>
                  </a:txBody>
                  <a:tcPr/>
                </a:tc>
                <a:tc>
                  <a:txBody>
                    <a:bodyPr/>
                    <a:lstStyle/>
                    <a:p>
                      <a:r>
                        <a:rPr lang="en-US" dirty="0" smtClean="0"/>
                        <a:t>CCA   GAG    ACT</a:t>
                      </a:r>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dirty="0" smtClean="0"/>
                        <a:t>CCA   </a:t>
                      </a:r>
                      <a:r>
                        <a:rPr lang="en-US" b="0" dirty="0" smtClean="0"/>
                        <a:t>TAG</a:t>
                      </a:r>
                      <a:r>
                        <a:rPr lang="en-US" dirty="0" smtClean="0"/>
                        <a:t>    ACT</a:t>
                      </a:r>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r>
                        <a:rPr lang="en-US" dirty="0" smtClean="0"/>
                        <a:t>Non-sense mutation</a:t>
                      </a:r>
                      <a:endParaRPr lang="en-US" dirty="0"/>
                    </a:p>
                  </a:txBody>
                  <a:tcPr/>
                </a:tc>
                <a:extLst>
                  <a:ext uri="{0D108BD9-81ED-4DB2-BD59-A6C34878D82A}">
                    <a16:rowId xmlns:a16="http://schemas.microsoft.com/office/drawing/2014/main" xmlns="" val="4054500158"/>
                  </a:ext>
                </a:extLst>
              </a:tr>
              <a:tr h="370840">
                <a:tc vMerge="1">
                  <a:txBody>
                    <a:bodyPr/>
                    <a:lstStyle/>
                    <a:p>
                      <a:endParaRPr lang="en-US" dirty="0"/>
                    </a:p>
                  </a:txBody>
                  <a:tcPr/>
                </a:tc>
                <a:tc>
                  <a:txBody>
                    <a:bodyPr/>
                    <a:lstStyle/>
                    <a:p>
                      <a:r>
                        <a:rPr lang="en-US" dirty="0" smtClean="0"/>
                        <a:t>Pro  __</a:t>
                      </a:r>
                      <a:r>
                        <a:rPr lang="en-US" baseline="0" dirty="0" smtClean="0"/>
                        <a:t> </a:t>
                      </a:r>
                      <a:r>
                        <a:rPr lang="en-US" baseline="0" dirty="0" err="1" smtClean="0"/>
                        <a:t>Glu</a:t>
                      </a:r>
                      <a:r>
                        <a:rPr lang="en-US" baseline="0" dirty="0" smtClean="0"/>
                        <a:t>__</a:t>
                      </a:r>
                      <a:r>
                        <a:rPr lang="en-US" baseline="0" dirty="0" err="1" smtClean="0"/>
                        <a:t>Thr</a:t>
                      </a:r>
                      <a:endParaRPr lang="en-US" dirty="0"/>
                    </a:p>
                  </a:txBody>
                  <a:tcPr>
                    <a:lnT w="12700" cap="flat" cmpd="sng" algn="ctr">
                      <a:noFill/>
                      <a:prstDash val="solid"/>
                      <a:round/>
                      <a:headEnd type="none" w="med" len="med"/>
                      <a:tailEnd type="none" w="med" len="med"/>
                    </a:lnT>
                  </a:tcPr>
                </a:tc>
                <a:tc>
                  <a:txBody>
                    <a:bodyPr/>
                    <a:lstStyle/>
                    <a:p>
                      <a:r>
                        <a:rPr lang="en-US" dirty="0" smtClean="0"/>
                        <a:t>Pro  </a:t>
                      </a:r>
                      <a:r>
                        <a:rPr lang="en-US" baseline="0" dirty="0" smtClean="0"/>
                        <a:t> </a:t>
                      </a:r>
                      <a:r>
                        <a:rPr lang="en-US" b="1" baseline="0" dirty="0" smtClean="0"/>
                        <a:t>stop</a:t>
                      </a:r>
                      <a:endParaRPr lang="en-US" b="1" dirty="0"/>
                    </a:p>
                  </a:txBody>
                  <a:tcPr>
                    <a:lnT w="12700" cap="flat" cmpd="sng" algn="ctr">
                      <a:noFill/>
                      <a:prstDash val="solid"/>
                      <a:round/>
                      <a:headEnd type="none" w="med" len="med"/>
                      <a:tailEnd type="none" w="med" len="med"/>
                    </a:lnT>
                  </a:tcPr>
                </a:tc>
                <a:tc vMerge="1">
                  <a:txBody>
                    <a:bodyPr/>
                    <a:lstStyle/>
                    <a:p>
                      <a:endParaRPr lang="en-US" dirty="0"/>
                    </a:p>
                  </a:txBody>
                  <a:tcPr/>
                </a:tc>
                <a:extLst>
                  <a:ext uri="{0D108BD9-81ED-4DB2-BD59-A6C34878D82A}">
                    <a16:rowId xmlns:a16="http://schemas.microsoft.com/office/drawing/2014/main" xmlns="" val="3961187656"/>
                  </a:ext>
                </a:extLst>
              </a:tr>
              <a:tr h="370840">
                <a:tc rowSpan="2">
                  <a:txBody>
                    <a:bodyPr/>
                    <a:lstStyle/>
                    <a:p>
                      <a:r>
                        <a:rPr lang="en-US" dirty="0" smtClean="0"/>
                        <a:t>deletion</a:t>
                      </a:r>
                      <a:endParaRPr lang="en-US" dirty="0"/>
                    </a:p>
                  </a:txBody>
                  <a:tcPr/>
                </a:tc>
                <a:tc>
                  <a:txBody>
                    <a:bodyPr/>
                    <a:lstStyle/>
                    <a:p>
                      <a:r>
                        <a:rPr lang="en-US" dirty="0" smtClean="0"/>
                        <a:t>TAC </a:t>
                      </a:r>
                      <a:r>
                        <a:rPr lang="en-US" baseline="0" dirty="0" smtClean="0"/>
                        <a:t>   ACC    ACG   A..</a:t>
                      </a:r>
                      <a:endParaRPr lang="en-US" dirty="0"/>
                    </a:p>
                  </a:txBody>
                  <a:tcPr>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TAC </a:t>
                      </a:r>
                      <a:r>
                        <a:rPr lang="en-US" baseline="0" dirty="0" smtClean="0"/>
                        <a:t>   </a:t>
                      </a:r>
                      <a:r>
                        <a:rPr lang="en-US" b="1" baseline="0" dirty="0" smtClean="0"/>
                        <a:t>CCA    CGA</a:t>
                      </a:r>
                      <a:r>
                        <a:rPr lang="en-US" baseline="0" dirty="0" smtClean="0"/>
                        <a:t>..</a:t>
                      </a:r>
                      <a:endParaRPr lang="en-US" dirty="0" smtClean="0"/>
                    </a:p>
                  </a:txBody>
                  <a:tcPr>
                    <a:lnB w="12700" cap="flat" cmpd="sng" algn="ctr">
                      <a:noFill/>
                      <a:prstDash val="solid"/>
                      <a:round/>
                      <a:headEnd type="none" w="med" len="med"/>
                      <a:tailEnd type="none" w="med" len="med"/>
                    </a:lnB>
                  </a:tcPr>
                </a:tc>
                <a:tc rowSpan="2">
                  <a:txBody>
                    <a:bodyPr/>
                    <a:lstStyle/>
                    <a:p>
                      <a:r>
                        <a:rPr lang="en-US" dirty="0" smtClean="0"/>
                        <a:t>Frame</a:t>
                      </a:r>
                      <a:r>
                        <a:rPr lang="en-US" baseline="0" dirty="0" smtClean="0"/>
                        <a:t> shift mutation</a:t>
                      </a:r>
                      <a:endParaRPr lang="en-US" dirty="0"/>
                    </a:p>
                  </a:txBody>
                  <a:tcPr/>
                </a:tc>
                <a:extLst>
                  <a:ext uri="{0D108BD9-81ED-4DB2-BD59-A6C34878D82A}">
                    <a16:rowId xmlns:a16="http://schemas.microsoft.com/office/drawing/2014/main" xmlns="" val="2550893541"/>
                  </a:ext>
                </a:extLst>
              </a:tr>
              <a:tr h="441498">
                <a:tc vMerge="1">
                  <a:txBody>
                    <a:bodyPr/>
                    <a:lstStyle/>
                    <a:p>
                      <a:endParaRPr lang="en-US" dirty="0"/>
                    </a:p>
                  </a:txBody>
                  <a:tcPr/>
                </a:tc>
                <a:tc>
                  <a:txBody>
                    <a:bodyPr/>
                    <a:lstStyle/>
                    <a:p>
                      <a:r>
                        <a:rPr lang="en-US" dirty="0" smtClean="0"/>
                        <a:t>Tyr</a:t>
                      </a:r>
                      <a:r>
                        <a:rPr lang="en-US" baseline="0" dirty="0" smtClean="0"/>
                        <a:t> __ </a:t>
                      </a:r>
                      <a:r>
                        <a:rPr lang="en-US" baseline="0" dirty="0" err="1" smtClean="0"/>
                        <a:t>Glu</a:t>
                      </a:r>
                      <a:r>
                        <a:rPr lang="en-US" baseline="0" dirty="0" smtClean="0"/>
                        <a:t> __ </a:t>
                      </a:r>
                      <a:r>
                        <a:rPr lang="en-US" baseline="0" dirty="0" err="1" smtClean="0"/>
                        <a:t>Thr</a:t>
                      </a:r>
                      <a:endParaRPr lang="en-US" dirty="0"/>
                    </a:p>
                  </a:txBody>
                  <a:tcPr>
                    <a:lnT w="12700" cap="flat" cmpd="sng" algn="ctr">
                      <a:noFill/>
                      <a:prstDash val="solid"/>
                      <a:round/>
                      <a:headEnd type="none" w="med" len="med"/>
                      <a:tailEnd type="none" w="med" len="med"/>
                    </a:lnT>
                  </a:tcPr>
                </a:tc>
                <a:tc>
                  <a:txBody>
                    <a:bodyPr/>
                    <a:lstStyle/>
                    <a:p>
                      <a:r>
                        <a:rPr lang="en-US" dirty="0" smtClean="0"/>
                        <a:t>Tyr__</a:t>
                      </a:r>
                      <a:r>
                        <a:rPr lang="en-US" b="1" dirty="0" err="1" smtClean="0"/>
                        <a:t>pro_Arg</a:t>
                      </a:r>
                      <a:endParaRPr lang="en-US" b="1" dirty="0"/>
                    </a:p>
                  </a:txBody>
                  <a:tcPr>
                    <a:lnT w="12700" cap="flat" cmpd="sng" algn="ctr">
                      <a:noFill/>
                      <a:prstDash val="solid"/>
                      <a:round/>
                      <a:headEnd type="none" w="med" len="med"/>
                      <a:tailEnd type="none" w="med" len="med"/>
                    </a:lnT>
                  </a:tcPr>
                </a:tc>
                <a:tc vMerge="1">
                  <a:txBody>
                    <a:bodyPr/>
                    <a:lstStyle/>
                    <a:p>
                      <a:endParaRPr lang="en-US" dirty="0"/>
                    </a:p>
                  </a:txBody>
                  <a:tcPr/>
                </a:tc>
                <a:extLst>
                  <a:ext uri="{0D108BD9-81ED-4DB2-BD59-A6C34878D82A}">
                    <a16:rowId xmlns:a16="http://schemas.microsoft.com/office/drawing/2014/main" xmlns="" val="3873418567"/>
                  </a:ext>
                </a:extLst>
              </a:tr>
              <a:tr h="370840">
                <a:tc rowSpan="2">
                  <a:txBody>
                    <a:bodyPr/>
                    <a:lstStyle/>
                    <a:p>
                      <a:r>
                        <a:rPr lang="en-US" dirty="0" smtClean="0"/>
                        <a:t>insertion</a:t>
                      </a:r>
                      <a:endParaRPr lang="en-US" dirty="0"/>
                    </a:p>
                  </a:txBody>
                  <a:tcPr/>
                </a:tc>
                <a:tc>
                  <a:txBody>
                    <a:bodyPr/>
                    <a:lstStyle/>
                    <a:p>
                      <a:r>
                        <a:rPr lang="en-US" dirty="0" smtClean="0"/>
                        <a:t>TAC </a:t>
                      </a:r>
                      <a:r>
                        <a:rPr lang="en-US" baseline="0" dirty="0" smtClean="0"/>
                        <a:t>   ACC    ACG   A..</a:t>
                      </a:r>
                      <a:endParaRPr lang="en-US" dirty="0"/>
                    </a:p>
                  </a:txBody>
                  <a:tcPr>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TAC </a:t>
                      </a:r>
                      <a:r>
                        <a:rPr lang="en-US" baseline="0" dirty="0" smtClean="0"/>
                        <a:t>   </a:t>
                      </a:r>
                      <a:r>
                        <a:rPr lang="en-US" b="1" baseline="0" dirty="0" smtClean="0"/>
                        <a:t>GAC    CAC   GA..</a:t>
                      </a:r>
                      <a:endParaRPr lang="en-US" b="1" dirty="0" smtClean="0"/>
                    </a:p>
                  </a:txBody>
                  <a:tcPr>
                    <a:lnB w="12700" cap="flat" cmpd="sng" algn="ctr">
                      <a:no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Frame</a:t>
                      </a:r>
                      <a:r>
                        <a:rPr lang="en-US" baseline="0" dirty="0" smtClean="0"/>
                        <a:t> shift mutation</a:t>
                      </a:r>
                      <a:endParaRPr lang="en-US" dirty="0" smtClean="0"/>
                    </a:p>
                    <a:p>
                      <a:endParaRPr lang="en-US" dirty="0"/>
                    </a:p>
                  </a:txBody>
                  <a:tcPr/>
                </a:tc>
                <a:extLst>
                  <a:ext uri="{0D108BD9-81ED-4DB2-BD59-A6C34878D82A}">
                    <a16:rowId xmlns:a16="http://schemas.microsoft.com/office/drawing/2014/main" xmlns="" val="829518427"/>
                  </a:ext>
                </a:extLst>
              </a:tr>
              <a:tr h="370840">
                <a:tc vMerge="1">
                  <a:txBody>
                    <a:bodyPr/>
                    <a:lstStyle/>
                    <a:p>
                      <a:endParaRPr lang="en-US" dirty="0"/>
                    </a:p>
                  </a:txBody>
                  <a:tcPr/>
                </a:tc>
                <a:tc>
                  <a:txBody>
                    <a:bodyPr/>
                    <a:lstStyle/>
                    <a:p>
                      <a:r>
                        <a:rPr lang="en-US" dirty="0" smtClean="0"/>
                        <a:t>Tyr</a:t>
                      </a:r>
                      <a:r>
                        <a:rPr lang="en-US" baseline="0" dirty="0" smtClean="0"/>
                        <a:t> __ </a:t>
                      </a:r>
                      <a:r>
                        <a:rPr lang="en-US" baseline="0" dirty="0" err="1" smtClean="0"/>
                        <a:t>Glu</a:t>
                      </a:r>
                      <a:r>
                        <a:rPr lang="en-US" baseline="0" dirty="0" smtClean="0"/>
                        <a:t> __ </a:t>
                      </a:r>
                      <a:r>
                        <a:rPr lang="en-US" baseline="0" dirty="0" err="1" smtClean="0"/>
                        <a:t>Thr</a:t>
                      </a:r>
                      <a:endParaRPr lang="en-US" dirty="0"/>
                    </a:p>
                  </a:txBody>
                  <a:tcPr>
                    <a:lnT w="12700" cap="flat" cmpd="sng" algn="ctr">
                      <a:noFill/>
                      <a:prstDash val="solid"/>
                      <a:round/>
                      <a:headEnd type="none" w="med" len="med"/>
                      <a:tailEnd type="none" w="med" len="med"/>
                    </a:lnT>
                  </a:tcPr>
                </a:tc>
                <a:tc>
                  <a:txBody>
                    <a:bodyPr/>
                    <a:lstStyle/>
                    <a:p>
                      <a:r>
                        <a:rPr lang="en-US" dirty="0" smtClean="0"/>
                        <a:t>Tyr__</a:t>
                      </a:r>
                      <a:r>
                        <a:rPr lang="en-US" baseline="0" dirty="0" smtClean="0"/>
                        <a:t> </a:t>
                      </a:r>
                      <a:r>
                        <a:rPr lang="en-US" b="1" baseline="0" dirty="0" smtClean="0"/>
                        <a:t>Asp__ His</a:t>
                      </a:r>
                      <a:endParaRPr lang="en-US" b="1" dirty="0"/>
                    </a:p>
                  </a:txBody>
                  <a:tcPr>
                    <a:lnT w="12700" cap="flat" cmpd="sng" algn="ctr">
                      <a:noFill/>
                      <a:prstDash val="solid"/>
                      <a:round/>
                      <a:headEnd type="none" w="med" len="med"/>
                      <a:tailEnd type="none" w="med" len="med"/>
                    </a:lnT>
                  </a:tcPr>
                </a:tc>
                <a:tc vMerge="1">
                  <a:txBody>
                    <a:bodyPr/>
                    <a:lstStyle/>
                    <a:p>
                      <a:endParaRPr lang="en-US" dirty="0"/>
                    </a:p>
                  </a:txBody>
                  <a:tcPr/>
                </a:tc>
                <a:extLst>
                  <a:ext uri="{0D108BD9-81ED-4DB2-BD59-A6C34878D82A}">
                    <a16:rowId xmlns:a16="http://schemas.microsoft.com/office/drawing/2014/main" xmlns="" val="3218789270"/>
                  </a:ext>
                </a:extLst>
              </a:tr>
            </a:tbl>
          </a:graphicData>
        </a:graphic>
      </p:graphicFrame>
      <p:sp>
        <p:nvSpPr>
          <p:cNvPr id="5" name="Slide Number Placeholder 4"/>
          <p:cNvSpPr>
            <a:spLocks noGrp="1"/>
          </p:cNvSpPr>
          <p:nvPr>
            <p:ph type="sldNum" sz="quarter" idx="12"/>
          </p:nvPr>
        </p:nvSpPr>
        <p:spPr/>
        <p:txBody>
          <a:bodyPr/>
          <a:lstStyle/>
          <a:p>
            <a:fld id="{B6E510B6-9B2C-40DD-9034-87D98D662427}" type="slidenum">
              <a:rPr lang="en-US" smtClean="0"/>
              <a:t>25</a:t>
            </a:fld>
            <a:endParaRPr lang="en-US"/>
          </a:p>
        </p:txBody>
      </p:sp>
    </p:spTree>
    <p:extLst>
      <p:ext uri="{BB962C8B-B14F-4D97-AF65-F5344CB8AC3E}">
        <p14:creationId xmlns:p14="http://schemas.microsoft.com/office/powerpoint/2010/main" val="1436660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Video About Mutation</a:t>
            </a:r>
            <a:endParaRPr lang="en-US" dirty="0"/>
          </a:p>
        </p:txBody>
      </p:sp>
      <p:pic>
        <p:nvPicPr>
          <p:cNvPr id="6" name="Mutations in DN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80655" y="1567543"/>
            <a:ext cx="9714015" cy="4609420"/>
          </a:xfrm>
        </p:spPr>
      </p:pic>
      <p:sp>
        <p:nvSpPr>
          <p:cNvPr id="5" name="Slide Number Placeholder 4"/>
          <p:cNvSpPr>
            <a:spLocks noGrp="1"/>
          </p:cNvSpPr>
          <p:nvPr>
            <p:ph type="sldNum" sz="quarter" idx="12"/>
          </p:nvPr>
        </p:nvSpPr>
        <p:spPr/>
        <p:txBody>
          <a:bodyPr/>
          <a:lstStyle/>
          <a:p>
            <a:fld id="{B6E510B6-9B2C-40DD-9034-87D98D662427}" type="slidenum">
              <a:rPr lang="en-US" smtClean="0"/>
              <a:t>26</a:t>
            </a:fld>
            <a:endParaRPr lang="en-US"/>
          </a:p>
        </p:txBody>
      </p:sp>
    </p:spTree>
    <p:extLst>
      <p:ext uri="{BB962C8B-B14F-4D97-AF65-F5344CB8AC3E}">
        <p14:creationId xmlns:p14="http://schemas.microsoft.com/office/powerpoint/2010/main" val="11003128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 and multiple alleles</a:t>
            </a:r>
            <a:endParaRPr lang="en-US" dirty="0"/>
          </a:p>
        </p:txBody>
      </p:sp>
      <p:sp>
        <p:nvSpPr>
          <p:cNvPr id="3" name="Content Placeholder 2"/>
          <p:cNvSpPr>
            <a:spLocks noGrp="1"/>
          </p:cNvSpPr>
          <p:nvPr>
            <p:ph sz="half" idx="1"/>
          </p:nvPr>
        </p:nvSpPr>
        <p:spPr>
          <a:xfrm>
            <a:off x="207818" y="1825625"/>
            <a:ext cx="7148947" cy="4351338"/>
          </a:xfrm>
        </p:spPr>
        <p:txBody>
          <a:bodyPr>
            <a:normAutofit fontScale="92500" lnSpcReduction="20000"/>
          </a:bodyPr>
          <a:lstStyle/>
          <a:p>
            <a:r>
              <a:rPr lang="en-US" dirty="0" smtClean="0"/>
              <a:t>An example of multiple alleles in humans is ABO blood group.</a:t>
            </a:r>
          </a:p>
          <a:p>
            <a:r>
              <a:rPr lang="en-US" dirty="0" smtClean="0"/>
              <a:t>3 different molecules (A, B, o).</a:t>
            </a:r>
          </a:p>
          <a:p>
            <a:r>
              <a:rPr lang="en-US" dirty="0" smtClean="0"/>
              <a:t>Each molecule is made up of: substance H with presence or absence different type of sugar.</a:t>
            </a:r>
          </a:p>
          <a:p>
            <a:pPr lvl="1"/>
            <a:r>
              <a:rPr lang="en-US" dirty="0" smtClean="0"/>
              <a:t>Antigen A: substance H + N-acetyl </a:t>
            </a:r>
            <a:r>
              <a:rPr lang="en-US" dirty="0" err="1" smtClean="0"/>
              <a:t>galactosamine</a:t>
            </a:r>
            <a:endParaRPr lang="en-US" dirty="0" smtClean="0"/>
          </a:p>
          <a:p>
            <a:pPr lvl="1"/>
            <a:r>
              <a:rPr lang="en-US" dirty="0" smtClean="0"/>
              <a:t>Antigen B: substance H + galactose</a:t>
            </a:r>
          </a:p>
          <a:p>
            <a:pPr lvl="1"/>
            <a:r>
              <a:rPr lang="en-US" dirty="0" smtClean="0"/>
              <a:t>Antigen o: substance H</a:t>
            </a:r>
          </a:p>
          <a:p>
            <a:r>
              <a:rPr lang="en-US" dirty="0" smtClean="0"/>
              <a:t>The type of sugar motif added depends on the type of transferase enzyme present.</a:t>
            </a:r>
          </a:p>
          <a:p>
            <a:r>
              <a:rPr lang="en-US" dirty="0" smtClean="0"/>
              <a:t>Different enzymes are due to presence of different alleles as result of different types of mutations occurred from wild type allele</a:t>
            </a:r>
            <a:endParaRPr lang="en-US" dirty="0"/>
          </a:p>
        </p:txBody>
      </p:sp>
      <p:pic>
        <p:nvPicPr>
          <p:cNvPr id="5" name="Content Placeholder 4"/>
          <p:cNvPicPr>
            <a:picLocks noGrp="1" noChangeAspect="1"/>
          </p:cNvPicPr>
          <p:nvPr>
            <p:ph sz="half" idx="2"/>
          </p:nvPr>
        </p:nvPicPr>
        <p:blipFill>
          <a:blip r:embed="rId2"/>
          <a:stretch>
            <a:fillRect/>
          </a:stretch>
        </p:blipFill>
        <p:spPr>
          <a:xfrm>
            <a:off x="7356765" y="1385455"/>
            <a:ext cx="4273970" cy="5271429"/>
          </a:xfrm>
          <a:prstGeom prst="rect">
            <a:avLst/>
          </a:prstGeom>
        </p:spPr>
      </p:pic>
      <p:sp>
        <p:nvSpPr>
          <p:cNvPr id="6" name="Slide Number Placeholder 5"/>
          <p:cNvSpPr>
            <a:spLocks noGrp="1"/>
          </p:cNvSpPr>
          <p:nvPr>
            <p:ph type="sldNum" sz="quarter" idx="12"/>
          </p:nvPr>
        </p:nvSpPr>
        <p:spPr/>
        <p:txBody>
          <a:bodyPr/>
          <a:lstStyle/>
          <a:p>
            <a:fld id="{B6E510B6-9B2C-40DD-9034-87D98D662427}" type="slidenum">
              <a:rPr lang="en-US" smtClean="0"/>
              <a:t>27</a:t>
            </a:fld>
            <a:endParaRPr lang="en-US"/>
          </a:p>
        </p:txBody>
      </p:sp>
    </p:spTree>
    <p:extLst>
      <p:ext uri="{BB962C8B-B14F-4D97-AF65-F5344CB8AC3E}">
        <p14:creationId xmlns:p14="http://schemas.microsoft.com/office/powerpoint/2010/main" val="39044166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xmlns="" id="{9DB7CA6A-9127-4E7C-8455-CA59FB81A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838" y="426839"/>
            <a:ext cx="7715206" cy="27196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xmlns="" id="{A3144BD9-0D8E-44ED-9593-CAEDAE7AF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934" y="4013770"/>
            <a:ext cx="3741926" cy="25545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Callout: Right Arrow 5">
            <a:extLst>
              <a:ext uri="{FF2B5EF4-FFF2-40B4-BE49-F238E27FC236}">
                <a16:creationId xmlns:a16="http://schemas.microsoft.com/office/drawing/2014/main" xmlns="" id="{47766C84-3F55-4A24-B771-7EA09D571FCF}"/>
              </a:ext>
            </a:extLst>
          </p:cNvPr>
          <p:cNvSpPr/>
          <p:nvPr/>
        </p:nvSpPr>
        <p:spPr>
          <a:xfrm>
            <a:off x="375557" y="310242"/>
            <a:ext cx="3886200" cy="3068437"/>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u="sng" dirty="0"/>
              <a:t>Gene</a:t>
            </a:r>
          </a:p>
          <a:p>
            <a:pPr algn="ctr"/>
            <a:r>
              <a:rPr lang="en-US" sz="2400" dirty="0"/>
              <a:t> ABO blood group</a:t>
            </a:r>
          </a:p>
          <a:p>
            <a:pPr algn="ctr"/>
            <a:endParaRPr lang="en-US" sz="2400" dirty="0"/>
          </a:p>
          <a:p>
            <a:pPr algn="ctr"/>
            <a:r>
              <a:rPr lang="en-US" sz="2400" b="1" u="sng" dirty="0"/>
              <a:t>Alleles</a:t>
            </a:r>
          </a:p>
          <a:p>
            <a:pPr algn="ctr"/>
            <a:r>
              <a:rPr lang="en-US" sz="2400" dirty="0"/>
              <a:t> Allele A</a:t>
            </a:r>
          </a:p>
          <a:p>
            <a:pPr algn="ctr"/>
            <a:r>
              <a:rPr lang="en-US" sz="2400" dirty="0"/>
              <a:t>Allele B</a:t>
            </a:r>
          </a:p>
          <a:p>
            <a:pPr algn="ctr"/>
            <a:r>
              <a:rPr lang="en-US" sz="2400" dirty="0"/>
              <a:t>Allele o</a:t>
            </a:r>
            <a:endParaRPr lang="ar-LB" sz="2400" dirty="0"/>
          </a:p>
        </p:txBody>
      </p:sp>
      <p:sp>
        <p:nvSpPr>
          <p:cNvPr id="7" name="Callout: Right Arrow 6">
            <a:extLst>
              <a:ext uri="{FF2B5EF4-FFF2-40B4-BE49-F238E27FC236}">
                <a16:creationId xmlns:a16="http://schemas.microsoft.com/office/drawing/2014/main" xmlns="" id="{92F09833-018E-471D-9FA5-04CE2220D7F3}"/>
              </a:ext>
            </a:extLst>
          </p:cNvPr>
          <p:cNvSpPr/>
          <p:nvPr/>
        </p:nvSpPr>
        <p:spPr>
          <a:xfrm>
            <a:off x="375557" y="3897086"/>
            <a:ext cx="3886200" cy="2890157"/>
          </a:xfrm>
          <a:prstGeom prst="rightArrowCallo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u="sng" dirty="0"/>
              <a:t>Gene</a:t>
            </a:r>
            <a:r>
              <a:rPr lang="en-US" sz="2400" dirty="0"/>
              <a:t> </a:t>
            </a:r>
          </a:p>
          <a:p>
            <a:pPr algn="ctr"/>
            <a:r>
              <a:rPr lang="en-US" sz="2400" dirty="0"/>
              <a:t>Rhesus Group</a:t>
            </a:r>
          </a:p>
          <a:p>
            <a:pPr algn="ctr"/>
            <a:endParaRPr lang="en-US" sz="2400" dirty="0"/>
          </a:p>
          <a:p>
            <a:pPr algn="ctr"/>
            <a:r>
              <a:rPr lang="en-US" sz="2400" b="1" u="sng" dirty="0"/>
              <a:t>Alleles</a:t>
            </a:r>
          </a:p>
          <a:p>
            <a:pPr algn="ctr"/>
            <a:r>
              <a:rPr lang="en-US" sz="2400" dirty="0"/>
              <a:t>Allele RH+</a:t>
            </a:r>
          </a:p>
          <a:p>
            <a:pPr algn="ctr"/>
            <a:r>
              <a:rPr lang="en-US" sz="2400" dirty="0"/>
              <a:t>Allele rh-</a:t>
            </a:r>
            <a:endParaRPr lang="ar-LB" sz="2400" dirty="0"/>
          </a:p>
        </p:txBody>
      </p:sp>
      <p:sp>
        <p:nvSpPr>
          <p:cNvPr id="2" name="TextBox 1">
            <a:extLst>
              <a:ext uri="{FF2B5EF4-FFF2-40B4-BE49-F238E27FC236}">
                <a16:creationId xmlns:a16="http://schemas.microsoft.com/office/drawing/2014/main" xmlns="" id="{D7AF71B7-29EA-41DE-B7BE-715F65711430}"/>
              </a:ext>
            </a:extLst>
          </p:cNvPr>
          <p:cNvSpPr txBox="1"/>
          <p:nvPr/>
        </p:nvSpPr>
        <p:spPr>
          <a:xfrm>
            <a:off x="7938941" y="4013770"/>
            <a:ext cx="4106104" cy="2554545"/>
          </a:xfrm>
          <a:prstGeom prst="rect">
            <a:avLst/>
          </a:prstGeom>
          <a:noFill/>
          <a:ln>
            <a:solidFill>
              <a:schemeClr val="tx1"/>
            </a:solidFill>
          </a:ln>
        </p:spPr>
        <p:txBody>
          <a:bodyPr wrap="square" rtlCol="1">
            <a:spAutoFit/>
          </a:bodyPr>
          <a:lstStyle/>
          <a:p>
            <a:pPr algn="ctr"/>
            <a:r>
              <a:rPr lang="en-US" sz="3200" i="1" dirty="0"/>
              <a:t>An allele is one of several alternative forms of a gene occupying a given locus on a chromosome. </a:t>
            </a:r>
            <a:endParaRPr lang="ar-LB" sz="3200" i="1" dirty="0"/>
          </a:p>
        </p:txBody>
      </p:sp>
    </p:spTree>
    <p:extLst>
      <p:ext uri="{BB962C8B-B14F-4D97-AF65-F5344CB8AC3E}">
        <p14:creationId xmlns:p14="http://schemas.microsoft.com/office/powerpoint/2010/main" val="9994296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xmlns="" id="{73047ECA-65D1-48D8-AC73-A07BE34E90F2}"/>
              </a:ext>
            </a:extLst>
          </p:cNvPr>
          <p:cNvPicPr/>
          <p:nvPr/>
        </p:nvPicPr>
        <p:blipFill rotWithShape="1">
          <a:blip r:embed="rId2" cstate="print">
            <a:extLst>
              <a:ext uri="{28A0092B-C50C-407E-A947-70E740481C1C}">
                <a14:useLocalDpi xmlns:a14="http://schemas.microsoft.com/office/drawing/2010/main" val="0"/>
              </a:ext>
            </a:extLst>
          </a:blip>
          <a:srcRect t="64471" r="11434" b="14520"/>
          <a:stretch/>
        </p:blipFill>
        <p:spPr bwMode="auto">
          <a:xfrm>
            <a:off x="9070" y="2133602"/>
            <a:ext cx="4201886" cy="1665514"/>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xmlns="" id="{0372DC7F-E72F-4718-9448-7BFCC0F95901}"/>
              </a:ext>
            </a:extLst>
          </p:cNvPr>
          <p:cNvSpPr>
            <a:spLocks noGrp="1"/>
          </p:cNvSpPr>
          <p:nvPr>
            <p:ph type="title"/>
          </p:nvPr>
        </p:nvSpPr>
        <p:spPr>
          <a:xfrm>
            <a:off x="133602" y="81966"/>
            <a:ext cx="10515600" cy="822326"/>
          </a:xfrm>
        </p:spPr>
        <p:txBody>
          <a:bodyPr vert="horz" lIns="91440" tIns="45720" rIns="91440" bIns="45720" rtlCol="0" anchor="ctr">
            <a:normAutofit/>
          </a:bodyPr>
          <a:lstStyle/>
          <a:p>
            <a:r>
              <a:rPr lang="en-US" b="1" dirty="0">
                <a:latin typeface="Times New Roman" panose="02020603050405020304" pitchFamily="18" charset="0"/>
                <a:cs typeface="Times New Roman" panose="02020603050405020304" pitchFamily="18" charset="0"/>
              </a:rPr>
              <a:t>Let us consider the ABO system</a:t>
            </a:r>
          </a:p>
        </p:txBody>
      </p:sp>
      <p:graphicFrame>
        <p:nvGraphicFramePr>
          <p:cNvPr id="9" name="Table 9">
            <a:extLst>
              <a:ext uri="{FF2B5EF4-FFF2-40B4-BE49-F238E27FC236}">
                <a16:creationId xmlns:a16="http://schemas.microsoft.com/office/drawing/2014/main" xmlns="" id="{CE5BDD58-82CB-4638-94F0-A4E2697FCFAB}"/>
              </a:ext>
            </a:extLst>
          </p:cNvPr>
          <p:cNvGraphicFramePr>
            <a:graphicFrameLocks noGrp="1"/>
          </p:cNvGraphicFramePr>
          <p:nvPr>
            <p:extLst/>
          </p:nvPr>
        </p:nvGraphicFramePr>
        <p:xfrm>
          <a:off x="4564742" y="1184446"/>
          <a:ext cx="7431313" cy="4114800"/>
        </p:xfrm>
        <a:graphic>
          <a:graphicData uri="http://schemas.openxmlformats.org/drawingml/2006/table">
            <a:tbl>
              <a:tblPr rtl="1" firstRow="1" bandRow="1">
                <a:tableStyleId>{BC89EF96-8CEA-46FF-86C4-4CE0E7609802}</a:tableStyleId>
              </a:tblPr>
              <a:tblGrid>
                <a:gridCol w="6107021">
                  <a:extLst>
                    <a:ext uri="{9D8B030D-6E8A-4147-A177-3AD203B41FA5}">
                      <a16:colId xmlns:a16="http://schemas.microsoft.com/office/drawing/2014/main" xmlns="" val="2785446210"/>
                    </a:ext>
                  </a:extLst>
                </a:gridCol>
                <a:gridCol w="1324292">
                  <a:extLst>
                    <a:ext uri="{9D8B030D-6E8A-4147-A177-3AD203B41FA5}">
                      <a16:colId xmlns:a16="http://schemas.microsoft.com/office/drawing/2014/main" xmlns="" val="3829909291"/>
                    </a:ext>
                  </a:extLst>
                </a:gridCol>
              </a:tblGrid>
              <a:tr h="370840">
                <a:tc>
                  <a:txBody>
                    <a:bodyPr/>
                    <a:lstStyle/>
                    <a:p>
                      <a:pPr algn="ctr" rtl="1"/>
                      <a:r>
                        <a:rPr lang="en-US" sz="2800" dirty="0"/>
                        <a:t>Non-transcribed DNA sequence</a:t>
                      </a:r>
                      <a:endParaRPr lang="ar-LB" sz="2800" dirty="0"/>
                    </a:p>
                  </a:txBody>
                  <a:tcPr/>
                </a:tc>
                <a:tc>
                  <a:txBody>
                    <a:bodyPr/>
                    <a:lstStyle/>
                    <a:p>
                      <a:pPr rtl="1"/>
                      <a:r>
                        <a:rPr lang="en-US" sz="2800" dirty="0"/>
                        <a:t>Allele</a:t>
                      </a:r>
                      <a:endParaRPr lang="ar-LB" sz="2800" dirty="0"/>
                    </a:p>
                  </a:txBody>
                  <a:tcPr/>
                </a:tc>
                <a:extLst>
                  <a:ext uri="{0D108BD9-81ED-4DB2-BD59-A6C34878D82A}">
                    <a16:rowId xmlns:a16="http://schemas.microsoft.com/office/drawing/2014/main" xmlns="" val="994238909"/>
                  </a:ext>
                </a:extLst>
              </a:tr>
              <a:tr h="370840">
                <a:tc>
                  <a:txBody>
                    <a:bodyPr/>
                    <a:lstStyle/>
                    <a:p>
                      <a:pPr rtl="1"/>
                      <a:r>
                        <a:rPr lang="en-US" sz="2800" dirty="0"/>
                        <a:t>                                                                        GAG – GTG – </a:t>
                      </a:r>
                      <a:r>
                        <a:rPr lang="en-US" sz="2800" dirty="0">
                          <a:highlight>
                            <a:srgbClr val="FFFF00"/>
                          </a:highlight>
                        </a:rPr>
                        <a:t>C</a:t>
                      </a:r>
                      <a:r>
                        <a:rPr lang="en-US" sz="2800" dirty="0"/>
                        <a:t>GC/…./ CCC – </a:t>
                      </a:r>
                      <a:r>
                        <a:rPr lang="en-US" sz="2800" dirty="0">
                          <a:highlight>
                            <a:srgbClr val="FFFF00"/>
                          </a:highlight>
                        </a:rPr>
                        <a:t>G</a:t>
                      </a:r>
                      <a:r>
                        <a:rPr lang="en-US" sz="2800" dirty="0"/>
                        <a:t>GC – TTC </a:t>
                      </a:r>
                    </a:p>
                    <a:p>
                      <a:pPr rtl="1"/>
                      <a:r>
                        <a:rPr lang="en-US" sz="2800" dirty="0"/>
                        <a:t>                                                    235</a:t>
                      </a:r>
                      <a:endParaRPr lang="ar-LB" sz="2800" dirty="0"/>
                    </a:p>
                  </a:txBody>
                  <a:tcPr/>
                </a:tc>
                <a:tc>
                  <a:txBody>
                    <a:bodyPr/>
                    <a:lstStyle/>
                    <a:p>
                      <a:pPr rtl="1"/>
                      <a:endParaRPr lang="en-US" sz="2800" dirty="0"/>
                    </a:p>
                    <a:p>
                      <a:pPr rtl="1"/>
                      <a:r>
                        <a:rPr lang="en-US" sz="2800" dirty="0"/>
                        <a:t>Allele A</a:t>
                      </a:r>
                      <a:endParaRPr lang="ar-LB" sz="2800" dirty="0"/>
                    </a:p>
                  </a:txBody>
                  <a:tcPr/>
                </a:tc>
                <a:extLst>
                  <a:ext uri="{0D108BD9-81ED-4DB2-BD59-A6C34878D82A}">
                    <a16:rowId xmlns:a16="http://schemas.microsoft.com/office/drawing/2014/main" xmlns="" val="614084906"/>
                  </a:ext>
                </a:extLst>
              </a:tr>
              <a:tr h="370840">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1" eaLnBrk="1" fontAlgn="auto" latinLnBrk="0" hangingPunct="1">
                        <a:lnSpc>
                          <a:spcPct val="100000"/>
                        </a:lnSpc>
                        <a:spcBef>
                          <a:spcPts val="0"/>
                        </a:spcBef>
                        <a:spcAft>
                          <a:spcPts val="0"/>
                        </a:spcAft>
                        <a:buClrTx/>
                        <a:buSzTx/>
                        <a:buFontTx/>
                        <a:buNone/>
                        <a:tabLst/>
                        <a:defRPr/>
                      </a:pPr>
                      <a:r>
                        <a:rPr lang="en-US" sz="2800" dirty="0"/>
                        <a:t>GAG – GTG – </a:t>
                      </a:r>
                      <a:r>
                        <a:rPr lang="en-US" sz="2800" dirty="0">
                          <a:highlight>
                            <a:srgbClr val="FFFF00"/>
                          </a:highlight>
                        </a:rPr>
                        <a:t>G</a:t>
                      </a:r>
                      <a:r>
                        <a:rPr lang="en-US" sz="2800" dirty="0"/>
                        <a:t>GC/…./CCC – </a:t>
                      </a:r>
                      <a:r>
                        <a:rPr lang="en-US" sz="2800" dirty="0">
                          <a:highlight>
                            <a:srgbClr val="FFFF00"/>
                          </a:highlight>
                        </a:rPr>
                        <a:t>A</a:t>
                      </a:r>
                      <a:r>
                        <a:rPr lang="en-US" sz="2800" dirty="0"/>
                        <a:t>GC – TTC</a:t>
                      </a:r>
                    </a:p>
                    <a:p>
                      <a:pPr marL="0" marR="0" lvl="0" indent="0" algn="l" defTabSz="914400" rtl="1" eaLnBrk="1" fontAlgn="auto" latinLnBrk="0" hangingPunct="1">
                        <a:lnSpc>
                          <a:spcPct val="100000"/>
                        </a:lnSpc>
                        <a:spcBef>
                          <a:spcPts val="0"/>
                        </a:spcBef>
                        <a:spcAft>
                          <a:spcPts val="0"/>
                        </a:spcAft>
                        <a:buClrTx/>
                        <a:buSzTx/>
                        <a:buFontTx/>
                        <a:buNone/>
                        <a:tabLst/>
                        <a:defRPr/>
                      </a:pPr>
                      <a:r>
                        <a:rPr lang="en-US" sz="2800" dirty="0"/>
                        <a:t>                                                    235</a:t>
                      </a:r>
                      <a:endParaRPr lang="ar-LB" sz="2800" dirty="0"/>
                    </a:p>
                  </a:txBody>
                  <a:tcPr/>
                </a:tc>
                <a:tc>
                  <a:txBody>
                    <a:bodyPr/>
                    <a:lstStyle/>
                    <a:p>
                      <a:pPr rtl="1"/>
                      <a:endParaRPr lang="en-US" sz="2800" dirty="0"/>
                    </a:p>
                    <a:p>
                      <a:pPr rtl="1"/>
                      <a:r>
                        <a:rPr lang="en-US" sz="2800" dirty="0"/>
                        <a:t>Allele B</a:t>
                      </a:r>
                      <a:endParaRPr lang="ar-LB" sz="2800" dirty="0"/>
                    </a:p>
                  </a:txBody>
                  <a:tcPr/>
                </a:tc>
                <a:extLst>
                  <a:ext uri="{0D108BD9-81ED-4DB2-BD59-A6C34878D82A}">
                    <a16:rowId xmlns:a16="http://schemas.microsoft.com/office/drawing/2014/main" xmlns="" val="2881272219"/>
                  </a:ext>
                </a:extLst>
              </a:tr>
            </a:tbl>
          </a:graphicData>
        </a:graphic>
      </p:graphicFrame>
      <p:graphicFrame>
        <p:nvGraphicFramePr>
          <p:cNvPr id="12" name="Table 9">
            <a:extLst>
              <a:ext uri="{FF2B5EF4-FFF2-40B4-BE49-F238E27FC236}">
                <a16:creationId xmlns:a16="http://schemas.microsoft.com/office/drawing/2014/main" xmlns="" id="{AA7799A5-9F0F-4E7B-9306-8ACBB8C26D0D}"/>
              </a:ext>
            </a:extLst>
          </p:cNvPr>
          <p:cNvGraphicFramePr>
            <a:graphicFrameLocks noGrp="1"/>
          </p:cNvGraphicFramePr>
          <p:nvPr>
            <p:extLst/>
          </p:nvPr>
        </p:nvGraphicFramePr>
        <p:xfrm>
          <a:off x="4564742" y="4593167"/>
          <a:ext cx="7431313" cy="2072640"/>
        </p:xfrm>
        <a:graphic>
          <a:graphicData uri="http://schemas.openxmlformats.org/drawingml/2006/table">
            <a:tbl>
              <a:tblPr rtl="1" firstRow="1" bandRow="1">
                <a:tableStyleId>{BC89EF96-8CEA-46FF-86C4-4CE0E7609802}</a:tableStyleId>
              </a:tblPr>
              <a:tblGrid>
                <a:gridCol w="5974396">
                  <a:extLst>
                    <a:ext uri="{9D8B030D-6E8A-4147-A177-3AD203B41FA5}">
                      <a16:colId xmlns:a16="http://schemas.microsoft.com/office/drawing/2014/main" xmlns="" val="2785446210"/>
                    </a:ext>
                  </a:extLst>
                </a:gridCol>
                <a:gridCol w="1456917">
                  <a:extLst>
                    <a:ext uri="{9D8B030D-6E8A-4147-A177-3AD203B41FA5}">
                      <a16:colId xmlns:a16="http://schemas.microsoft.com/office/drawing/2014/main" xmlns="" val="3829909291"/>
                    </a:ext>
                  </a:extLst>
                </a:gridCol>
              </a:tblGrid>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800" dirty="0"/>
                        <a:t>Non-transcribed DNA sequence</a:t>
                      </a:r>
                      <a:endParaRPr lang="ar-LB" sz="2800" dirty="0"/>
                    </a:p>
                  </a:txBody>
                  <a:tcPr/>
                </a:tc>
                <a:tc>
                  <a:txBody>
                    <a:bodyPr/>
                    <a:lstStyle/>
                    <a:p>
                      <a:pPr rtl="1"/>
                      <a:r>
                        <a:rPr lang="en-US" sz="2800" dirty="0"/>
                        <a:t>Allele</a:t>
                      </a:r>
                      <a:endParaRPr lang="ar-LB" sz="2800" dirty="0"/>
                    </a:p>
                  </a:txBody>
                  <a:tcPr/>
                </a:tc>
                <a:extLst>
                  <a:ext uri="{0D108BD9-81ED-4DB2-BD59-A6C34878D82A}">
                    <a16:rowId xmlns:a16="http://schemas.microsoft.com/office/drawing/2014/main" xmlns="" val="994238909"/>
                  </a:ext>
                </a:extLst>
              </a:tr>
              <a:tr h="370840">
                <a:tc>
                  <a:txBody>
                    <a:bodyPr/>
                    <a:lstStyle/>
                    <a:p>
                      <a:pPr algn="ctr" rtl="1"/>
                      <a:r>
                        <a:rPr lang="en-US" sz="2800" dirty="0"/>
                        <a:t>GTG – GTG – ACC – CCT - T</a:t>
                      </a:r>
                      <a:endParaRPr lang="ar-LB" sz="2800" dirty="0"/>
                    </a:p>
                  </a:txBody>
                  <a:tcPr/>
                </a:tc>
                <a:tc>
                  <a:txBody>
                    <a:bodyPr/>
                    <a:lstStyle/>
                    <a:p>
                      <a:pPr rtl="1"/>
                      <a:r>
                        <a:rPr lang="en-US" sz="2800" dirty="0"/>
                        <a:t>Allele A </a:t>
                      </a:r>
                      <a:endParaRPr lang="ar-LB" sz="2800" dirty="0"/>
                    </a:p>
                  </a:txBody>
                  <a:tcPr/>
                </a:tc>
                <a:extLst>
                  <a:ext uri="{0D108BD9-81ED-4DB2-BD59-A6C34878D82A}">
                    <a16:rowId xmlns:a16="http://schemas.microsoft.com/office/drawing/2014/main" xmlns="" val="614084906"/>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800" dirty="0"/>
                        <a:t>GTG – GTG – ACC – CCT - T</a:t>
                      </a:r>
                      <a:endParaRPr lang="ar-LB" sz="2800" dirty="0"/>
                    </a:p>
                  </a:txBody>
                  <a:tcPr/>
                </a:tc>
                <a:tc>
                  <a:txBody>
                    <a:bodyPr/>
                    <a:lstStyle/>
                    <a:p>
                      <a:pPr rtl="1"/>
                      <a:r>
                        <a:rPr lang="en-US" sz="2800" dirty="0"/>
                        <a:t>Allele B</a:t>
                      </a:r>
                      <a:endParaRPr lang="ar-LB" sz="2800" dirty="0"/>
                    </a:p>
                  </a:txBody>
                  <a:tcPr/>
                </a:tc>
                <a:extLst>
                  <a:ext uri="{0D108BD9-81ED-4DB2-BD59-A6C34878D82A}">
                    <a16:rowId xmlns:a16="http://schemas.microsoft.com/office/drawing/2014/main" xmlns="" val="2881272219"/>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800" dirty="0"/>
                        <a:t>GTG – GT</a:t>
                      </a:r>
                      <a:r>
                        <a:rPr lang="en-US" sz="2800" dirty="0">
                          <a:highlight>
                            <a:srgbClr val="FFFF00"/>
                          </a:highlight>
                        </a:rPr>
                        <a:t>   </a:t>
                      </a:r>
                      <a:r>
                        <a:rPr lang="en-US" sz="2800" dirty="0"/>
                        <a:t> – ACC – CCT - T</a:t>
                      </a:r>
                      <a:endParaRPr lang="ar-LB" sz="2800" dirty="0"/>
                    </a:p>
                  </a:txBody>
                  <a:tcPr/>
                </a:tc>
                <a:tc>
                  <a:txBody>
                    <a:bodyPr/>
                    <a:lstStyle/>
                    <a:p>
                      <a:pPr rtl="1"/>
                      <a:r>
                        <a:rPr lang="en-US" sz="2800" dirty="0"/>
                        <a:t>Allele O</a:t>
                      </a:r>
                      <a:endParaRPr lang="ar-LB" sz="2800" dirty="0"/>
                    </a:p>
                  </a:txBody>
                  <a:tcPr/>
                </a:tc>
                <a:extLst>
                  <a:ext uri="{0D108BD9-81ED-4DB2-BD59-A6C34878D82A}">
                    <a16:rowId xmlns:a16="http://schemas.microsoft.com/office/drawing/2014/main" xmlns="" val="4150198762"/>
                  </a:ext>
                </a:extLst>
              </a:tr>
            </a:tbl>
          </a:graphicData>
        </a:graphic>
      </p:graphicFrame>
      <p:sp>
        <p:nvSpPr>
          <p:cNvPr id="13" name="Callout: Down Arrow 12">
            <a:extLst>
              <a:ext uri="{FF2B5EF4-FFF2-40B4-BE49-F238E27FC236}">
                <a16:creationId xmlns:a16="http://schemas.microsoft.com/office/drawing/2014/main" xmlns="" id="{2DE42A24-A7D7-4066-8E6E-3E4A73F75FD1}"/>
              </a:ext>
            </a:extLst>
          </p:cNvPr>
          <p:cNvSpPr/>
          <p:nvPr/>
        </p:nvSpPr>
        <p:spPr>
          <a:xfrm>
            <a:off x="878113" y="1425567"/>
            <a:ext cx="2857500" cy="122464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t>Gene of blood group</a:t>
            </a:r>
            <a:endParaRPr lang="ar-LB" sz="2400" b="1" dirty="0"/>
          </a:p>
        </p:txBody>
      </p:sp>
      <p:sp>
        <p:nvSpPr>
          <p:cNvPr id="3" name="TextBox 2">
            <a:extLst>
              <a:ext uri="{FF2B5EF4-FFF2-40B4-BE49-F238E27FC236}">
                <a16:creationId xmlns:a16="http://schemas.microsoft.com/office/drawing/2014/main" xmlns="" id="{E52F860B-ADE6-416C-9FA8-C2D8C391BE0D}"/>
              </a:ext>
            </a:extLst>
          </p:cNvPr>
          <p:cNvSpPr txBox="1"/>
          <p:nvPr/>
        </p:nvSpPr>
        <p:spPr>
          <a:xfrm>
            <a:off x="54110" y="4199130"/>
            <a:ext cx="4264502" cy="2062103"/>
          </a:xfrm>
          <a:prstGeom prst="rect">
            <a:avLst/>
          </a:prstGeom>
          <a:noFill/>
        </p:spPr>
        <p:txBody>
          <a:bodyPr wrap="square" rtlCol="1">
            <a:spAutoFit/>
          </a:bodyPr>
          <a:lstStyle/>
          <a:p>
            <a:pPr marL="457200" indent="-457200">
              <a:buFont typeface="Arial" panose="020B0604020202020204" pitchFamily="34" charset="0"/>
              <a:buChar char="•"/>
            </a:pPr>
            <a:r>
              <a:rPr lang="en-US" sz="3200" i="1" dirty="0"/>
              <a:t>How are these alleles different in structure?</a:t>
            </a:r>
          </a:p>
          <a:p>
            <a:pPr marL="457200" indent="-457200">
              <a:buFont typeface="Arial" panose="020B0604020202020204" pitchFamily="34" charset="0"/>
              <a:buChar char="•"/>
            </a:pPr>
            <a:r>
              <a:rPr lang="en-US" sz="3200" i="1" dirty="0"/>
              <a:t>How are they different in function?</a:t>
            </a:r>
            <a:endParaRPr lang="ar-LB" sz="3200" i="1" dirty="0"/>
          </a:p>
        </p:txBody>
      </p:sp>
    </p:spTree>
    <p:extLst>
      <p:ext uri="{BB962C8B-B14F-4D97-AF65-F5344CB8AC3E}">
        <p14:creationId xmlns:p14="http://schemas.microsoft.com/office/powerpoint/2010/main" val="184781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Gene mutation</a:t>
            </a:r>
            <a:r>
              <a:rPr lang="en-US" b="1" dirty="0" smtClean="0"/>
              <a:t>: </a:t>
            </a:r>
            <a:br>
              <a:rPr lang="en-US" b="1" dirty="0" smtClean="0"/>
            </a:br>
            <a:endParaRPr lang="en-US" dirty="0"/>
          </a:p>
        </p:txBody>
      </p:sp>
      <p:sp>
        <p:nvSpPr>
          <p:cNvPr id="3" name="Content Placeholder 2"/>
          <p:cNvSpPr>
            <a:spLocks noGrp="1"/>
          </p:cNvSpPr>
          <p:nvPr>
            <p:ph idx="1"/>
          </p:nvPr>
        </p:nvSpPr>
        <p:spPr>
          <a:xfrm>
            <a:off x="838200" y="1797915"/>
            <a:ext cx="11007437" cy="4616739"/>
          </a:xfrm>
        </p:spPr>
        <p:txBody>
          <a:bodyPr>
            <a:normAutofit/>
          </a:bodyPr>
          <a:lstStyle/>
          <a:p>
            <a:r>
              <a:rPr lang="en-US" b="1" dirty="0" smtClean="0"/>
              <a:t>Definition: </a:t>
            </a:r>
            <a:r>
              <a:rPr lang="en-US" dirty="0" smtClean="0"/>
              <a:t>is </a:t>
            </a:r>
            <a:r>
              <a:rPr lang="en-US" smtClean="0"/>
              <a:t>the accidental changes of DNA </a:t>
            </a:r>
            <a:r>
              <a:rPr lang="en-US" dirty="0" smtClean="0"/>
              <a:t>(nucleotide sequence</a:t>
            </a:r>
            <a:r>
              <a:rPr lang="en-US" smtClean="0"/>
              <a:t>) that may lead </a:t>
            </a:r>
            <a:r>
              <a:rPr lang="en-US" b="1" dirty="0" smtClean="0"/>
              <a:t>or not </a:t>
            </a:r>
            <a:r>
              <a:rPr lang="en-US" dirty="0" smtClean="0"/>
              <a:t> </a:t>
            </a:r>
            <a:r>
              <a:rPr lang="en-US" smtClean="0"/>
              <a:t>to change </a:t>
            </a:r>
            <a:r>
              <a:rPr lang="en-US" dirty="0" smtClean="0"/>
              <a:t>in phenotype. </a:t>
            </a:r>
            <a:br>
              <a:rPr lang="en-US" dirty="0" smtClean="0"/>
            </a:br>
            <a:r>
              <a:rPr lang="en-US" b="1" dirty="0" smtClean="0"/>
              <a:t>Note: </a:t>
            </a:r>
            <a:r>
              <a:rPr lang="en-US" smtClean="0"/>
              <a:t>new allele is called mutant allele</a:t>
            </a:r>
            <a:r>
              <a:rPr lang="en-US" dirty="0" smtClean="0"/>
              <a:t>.</a:t>
            </a:r>
            <a:br>
              <a:rPr lang="en-US" dirty="0" smtClean="0"/>
            </a:br>
            <a:endParaRPr lang="en-US" dirty="0" smtClean="0"/>
          </a:p>
          <a:p>
            <a:r>
              <a:rPr lang="en-US" b="1" smtClean="0"/>
              <a:t>Causes</a:t>
            </a:r>
            <a:r>
              <a:rPr lang="en-US" b="1" dirty="0" smtClean="0"/>
              <a:t>:</a:t>
            </a:r>
          </a:p>
          <a:p>
            <a:pPr marL="914400" lvl="1" indent="-457200">
              <a:buFont typeface="+mj-lt"/>
              <a:buAutoNum type="arabicPeriod"/>
            </a:pPr>
            <a:r>
              <a:rPr lang="en-US" b="1" smtClean="0"/>
              <a:t>Spontaneous mutation</a:t>
            </a:r>
            <a:r>
              <a:rPr lang="en-US" b="1" dirty="0" smtClean="0"/>
              <a:t>: </a:t>
            </a:r>
            <a:r>
              <a:rPr lang="en-US" dirty="0" smtClean="0"/>
              <a:t>due to error </a:t>
            </a:r>
            <a:r>
              <a:rPr lang="en-US" smtClean="0"/>
              <a:t>in natural biological </a:t>
            </a:r>
            <a:r>
              <a:rPr lang="en-US" dirty="0" smtClean="0"/>
              <a:t>process </a:t>
            </a:r>
            <a:r>
              <a:rPr lang="en-US" smtClean="0"/>
              <a:t>such as DNA replication</a:t>
            </a:r>
            <a:endParaRPr lang="en-US" dirty="0" smtClean="0"/>
          </a:p>
          <a:p>
            <a:pPr marL="914400" lvl="1" indent="-457200">
              <a:buFont typeface="+mj-lt"/>
              <a:buAutoNum type="arabicPeriod"/>
            </a:pPr>
            <a:r>
              <a:rPr lang="en-US" b="1" smtClean="0"/>
              <a:t>Induced mutation</a:t>
            </a:r>
            <a:r>
              <a:rPr lang="en-US" b="1" dirty="0" smtClean="0"/>
              <a:t>: </a:t>
            </a:r>
            <a:r>
              <a:rPr lang="en-US" dirty="0" smtClean="0"/>
              <a:t>due </a:t>
            </a:r>
            <a:r>
              <a:rPr lang="en-US" smtClean="0"/>
              <a:t>to environmental factors that causes mutations (called </a:t>
            </a:r>
            <a:r>
              <a:rPr lang="en-US" b="1" smtClean="0"/>
              <a:t>mutagens</a:t>
            </a:r>
            <a:r>
              <a:rPr lang="en-US" b="1" dirty="0" smtClean="0"/>
              <a:t>)</a:t>
            </a:r>
          </a:p>
          <a:p>
            <a:pPr marL="457200" lvl="1" indent="0">
              <a:buNone/>
            </a:pPr>
            <a:r>
              <a:rPr lang="en-US" b="1" dirty="0" smtClean="0"/>
              <a:t>	</a:t>
            </a:r>
            <a:r>
              <a:rPr lang="en-US" smtClean="0"/>
              <a:t>UV radiation- polycyclic aromatic hydrocarbons (PAH</a:t>
            </a:r>
            <a:r>
              <a:rPr lang="en-US" dirty="0" smtClean="0"/>
              <a:t>)- </a:t>
            </a:r>
            <a:r>
              <a:rPr lang="en-US" smtClean="0"/>
              <a:t>free radicals- smoking..</a:t>
            </a:r>
            <a:endParaRPr lang="en-US" dirty="0" smtClean="0"/>
          </a:p>
          <a:p>
            <a:endParaRPr lang="en-US" dirty="0"/>
          </a:p>
        </p:txBody>
      </p:sp>
      <p:sp>
        <p:nvSpPr>
          <p:cNvPr id="5" name="Slide Number Placeholder 4"/>
          <p:cNvSpPr>
            <a:spLocks noGrp="1"/>
          </p:cNvSpPr>
          <p:nvPr>
            <p:ph type="sldNum" sz="quarter" idx="12"/>
          </p:nvPr>
        </p:nvSpPr>
        <p:spPr/>
        <p:txBody>
          <a:bodyPr/>
          <a:lstStyle/>
          <a:p>
            <a:fld id="{B6E510B6-9B2C-40DD-9034-87D98D662427}" type="slidenum">
              <a:rPr lang="en-US" smtClean="0"/>
              <a:t>3</a:t>
            </a:fld>
            <a:endParaRPr lang="en-US"/>
          </a:p>
        </p:txBody>
      </p:sp>
    </p:spTree>
    <p:extLst>
      <p:ext uri="{BB962C8B-B14F-4D97-AF65-F5344CB8AC3E}">
        <p14:creationId xmlns:p14="http://schemas.microsoft.com/office/powerpoint/2010/main" val="99815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665018"/>
            <a:ext cx="10515600" cy="5511945"/>
          </a:xfrm>
        </p:spPr>
        <p:txBody>
          <a:bodyPr/>
          <a:lstStyle/>
          <a:p>
            <a:r>
              <a:rPr lang="en-US" b="1" dirty="0" smtClean="0"/>
              <a:t>Draw out the definition of genetic polymorphism and its possible causes.</a:t>
            </a:r>
          </a:p>
          <a:p>
            <a:endParaRPr lang="en-US" dirty="0"/>
          </a:p>
          <a:p>
            <a:r>
              <a:rPr lang="en-US" dirty="0" smtClean="0"/>
              <a:t>Gene is polymorphic when it has more than 2 alleles. The diversity of alleles are due to mutations.</a:t>
            </a:r>
          </a:p>
        </p:txBody>
      </p:sp>
      <p:sp>
        <p:nvSpPr>
          <p:cNvPr id="3" name="Slide Number Placeholder 2"/>
          <p:cNvSpPr>
            <a:spLocks noGrp="1"/>
          </p:cNvSpPr>
          <p:nvPr>
            <p:ph type="sldNum" sz="quarter" idx="12"/>
          </p:nvPr>
        </p:nvSpPr>
        <p:spPr/>
        <p:txBody>
          <a:bodyPr/>
          <a:lstStyle/>
          <a:p>
            <a:fld id="{B6E510B6-9B2C-40DD-9034-87D98D662427}" type="slidenum">
              <a:rPr lang="en-US" smtClean="0"/>
              <a:t>30</a:t>
            </a:fld>
            <a:endParaRPr lang="en-US"/>
          </a:p>
        </p:txBody>
      </p:sp>
    </p:spTree>
    <p:extLst>
      <p:ext uri="{BB962C8B-B14F-4D97-AF65-F5344CB8AC3E}">
        <p14:creationId xmlns:p14="http://schemas.microsoft.com/office/powerpoint/2010/main" val="15631759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Document 4: Detection of Genetic Polymorphism</a:t>
            </a:r>
            <a:endParaRPr lang="en-US" dirty="0"/>
          </a:p>
        </p:txBody>
      </p:sp>
      <p:sp>
        <p:nvSpPr>
          <p:cNvPr id="3" name="Content Placeholder 2"/>
          <p:cNvSpPr>
            <a:spLocks noGrp="1"/>
          </p:cNvSpPr>
          <p:nvPr>
            <p:ph idx="1"/>
          </p:nvPr>
        </p:nvSpPr>
        <p:spPr/>
        <p:txBody>
          <a:bodyPr/>
          <a:lstStyle/>
          <a:p>
            <a:r>
              <a:rPr lang="en-US" b="1" dirty="0" smtClean="0"/>
              <a:t>Introduction:</a:t>
            </a:r>
          </a:p>
          <a:p>
            <a:pPr lvl="1"/>
            <a:r>
              <a:rPr lang="en-US" dirty="0" smtClean="0"/>
              <a:t>As defined in previous document, genetic polymorphism is the presence of 2 or more alleles of the same gene.</a:t>
            </a:r>
          </a:p>
          <a:p>
            <a:pPr lvl="1"/>
            <a:r>
              <a:rPr lang="en-US" dirty="0" smtClean="0"/>
              <a:t>And we’ve seen that the origin of different alleles is mutation and thus having different sequences of nucleotides in a given locus</a:t>
            </a:r>
          </a:p>
          <a:p>
            <a:pPr lvl="1"/>
            <a:r>
              <a:rPr lang="en-US" dirty="0" smtClean="0"/>
              <a:t>So how can we detect the existence of change in nucleotide sequence?</a:t>
            </a:r>
          </a:p>
          <a:p>
            <a:pPr lvl="1"/>
            <a:r>
              <a:rPr lang="en-US" dirty="0" smtClean="0"/>
              <a:t>This can be achieved by the “biological scissors” that are the </a:t>
            </a:r>
            <a:r>
              <a:rPr lang="en-US" b="1" dirty="0" smtClean="0"/>
              <a:t>restriction enzymes</a:t>
            </a:r>
            <a:endParaRPr lang="en-US" dirty="0"/>
          </a:p>
        </p:txBody>
      </p:sp>
      <p:sp>
        <p:nvSpPr>
          <p:cNvPr id="5" name="Slide Number Placeholder 4"/>
          <p:cNvSpPr>
            <a:spLocks noGrp="1"/>
          </p:cNvSpPr>
          <p:nvPr>
            <p:ph type="sldNum" sz="quarter" idx="12"/>
          </p:nvPr>
        </p:nvSpPr>
        <p:spPr/>
        <p:txBody>
          <a:bodyPr/>
          <a:lstStyle/>
          <a:p>
            <a:fld id="{B6E510B6-9B2C-40DD-9034-87D98D662427}" type="slidenum">
              <a:rPr lang="en-US" smtClean="0"/>
              <a:t>31</a:t>
            </a:fld>
            <a:endParaRPr lang="en-US"/>
          </a:p>
        </p:txBody>
      </p:sp>
    </p:spTree>
    <p:extLst>
      <p:ext uri="{BB962C8B-B14F-4D97-AF65-F5344CB8AC3E}">
        <p14:creationId xmlns:p14="http://schemas.microsoft.com/office/powerpoint/2010/main" val="1990453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14400" y="301625"/>
            <a:ext cx="10515600" cy="1325563"/>
          </a:xfrm>
        </p:spPr>
        <p:txBody>
          <a:bodyPr/>
          <a:lstStyle/>
          <a:p>
            <a:r>
              <a:rPr lang="en-US" dirty="0" smtClean="0"/>
              <a:t>Restriction Enzymes</a:t>
            </a:r>
            <a:endParaRPr lang="en-US" dirty="0"/>
          </a:p>
        </p:txBody>
      </p:sp>
      <p:sp>
        <p:nvSpPr>
          <p:cNvPr id="7" name="Content Placeholder 6"/>
          <p:cNvSpPr>
            <a:spLocks noGrp="1"/>
          </p:cNvSpPr>
          <p:nvPr>
            <p:ph sz="half" idx="1"/>
          </p:nvPr>
        </p:nvSpPr>
        <p:spPr/>
        <p:txBody>
          <a:bodyPr/>
          <a:lstStyle/>
          <a:p>
            <a:r>
              <a:rPr lang="en-US" dirty="0" smtClean="0"/>
              <a:t>Restriction enzymes:</a:t>
            </a:r>
          </a:p>
          <a:p>
            <a:pPr lvl="1"/>
            <a:r>
              <a:rPr lang="en-US" dirty="0" smtClean="0"/>
              <a:t>Bacterial enzymes</a:t>
            </a:r>
          </a:p>
          <a:p>
            <a:pPr lvl="1"/>
            <a:r>
              <a:rPr lang="en-US" dirty="0" smtClean="0"/>
              <a:t>Recognize specific nucleotide sequence </a:t>
            </a:r>
            <a:r>
              <a:rPr lang="en-US" b="1" dirty="0" smtClean="0"/>
              <a:t>(recognition site)</a:t>
            </a:r>
          </a:p>
          <a:p>
            <a:pPr lvl="1"/>
            <a:r>
              <a:rPr lang="en-US" dirty="0" smtClean="0"/>
              <a:t>Cuts a specific location in it </a:t>
            </a:r>
            <a:r>
              <a:rPr lang="en-US" b="1" dirty="0" smtClean="0"/>
              <a:t>(cleavage site)</a:t>
            </a:r>
          </a:p>
          <a:p>
            <a:pPr lvl="1"/>
            <a:r>
              <a:rPr lang="en-US" dirty="0" smtClean="0"/>
              <a:t>Different enzymes may have different recognition and cleavage sites.</a:t>
            </a:r>
            <a:endParaRPr lang="en-US" dirty="0"/>
          </a:p>
        </p:txBody>
      </p:sp>
      <p:pic>
        <p:nvPicPr>
          <p:cNvPr id="10" name="Picture 2" descr="Image result for table of recognition sites of restriction enzymes"/>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7957" t="19184" r="9188"/>
          <a:stretch/>
        </p:blipFill>
        <p:spPr bwMode="auto">
          <a:xfrm>
            <a:off x="6172200" y="2025487"/>
            <a:ext cx="5181600" cy="395161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E510B6-9B2C-40DD-9034-87D98D662427}" type="slidenum">
              <a:rPr lang="en-US" smtClean="0"/>
              <a:t>32</a:t>
            </a:fld>
            <a:endParaRPr lang="en-US"/>
          </a:p>
        </p:txBody>
      </p:sp>
    </p:spTree>
    <p:extLst>
      <p:ext uri="{BB962C8B-B14F-4D97-AF65-F5344CB8AC3E}">
        <p14:creationId xmlns:p14="http://schemas.microsoft.com/office/powerpoint/2010/main" val="13343048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87400" y="1228912"/>
            <a:ext cx="10515600" cy="5544951"/>
          </a:xfrm>
        </p:spPr>
        <p:txBody>
          <a:bodyPr/>
          <a:lstStyle/>
          <a:p>
            <a:r>
              <a:rPr lang="en-US" dirty="0" smtClean="0"/>
              <a:t>Example: Given the following sequences of 2 different alleles of same gene</a:t>
            </a:r>
            <a:br>
              <a:rPr lang="en-US" dirty="0" smtClean="0"/>
            </a:br>
            <a:endParaRPr lang="en-US" dirty="0" smtClean="0"/>
          </a:p>
          <a:p>
            <a:pPr marL="0" indent="0">
              <a:buNone/>
            </a:pPr>
            <a:r>
              <a:rPr lang="en-US" sz="2400" dirty="0" smtClean="0"/>
              <a:t>Allele 1</a:t>
            </a:r>
            <a:r>
              <a:rPr lang="en-US" sz="2000" dirty="0" smtClean="0"/>
              <a:t>:……</a:t>
            </a:r>
            <a:r>
              <a:rPr lang="en-US" sz="2000" dirty="0"/>
              <a:t>GGCCTGTGACAGT…..</a:t>
            </a:r>
            <a:r>
              <a:rPr lang="en-US" sz="2000" dirty="0" smtClean="0"/>
              <a:t>TGACGGCCTGAG</a:t>
            </a:r>
            <a:r>
              <a:rPr lang="en-US" sz="2000" dirty="0"/>
              <a:t>….</a:t>
            </a:r>
            <a:r>
              <a:rPr lang="en-US" sz="2000" dirty="0" smtClean="0"/>
              <a:t>GGCCTG…G</a:t>
            </a:r>
          </a:p>
          <a:p>
            <a:pPr marL="0" indent="0">
              <a:buNone/>
            </a:pPr>
            <a:r>
              <a:rPr lang="en-US" dirty="0" smtClean="0"/>
              <a:t/>
            </a:r>
            <a:br>
              <a:rPr lang="en-US" dirty="0" smtClean="0"/>
            </a:br>
            <a:r>
              <a:rPr lang="en-US" sz="2400" dirty="0" smtClean="0"/>
              <a:t>Allele 2</a:t>
            </a:r>
            <a:r>
              <a:rPr lang="en-US" sz="2000" dirty="0" smtClean="0"/>
              <a:t>:……GGCCTGTGACAGT…..TGACGGCCTGAG….GGCCTG…G</a:t>
            </a:r>
            <a:endParaRPr lang="en-US" dirty="0"/>
          </a:p>
          <a:p>
            <a:pPr marL="0" indent="0">
              <a:buNone/>
            </a:pPr>
            <a:r>
              <a:rPr lang="en-US" dirty="0"/>
              <a:t/>
            </a:r>
            <a:br>
              <a:rPr lang="en-US" dirty="0"/>
            </a:br>
            <a:r>
              <a:rPr lang="en-US" dirty="0" smtClean="0"/>
              <a:t>By referring to the previous table, calculate the number of fragments and their length produced by cutting these alleles using </a:t>
            </a:r>
            <a:r>
              <a:rPr lang="en-US" dirty="0" err="1" smtClean="0"/>
              <a:t>Hae</a:t>
            </a:r>
            <a:r>
              <a:rPr lang="en-US" dirty="0" smtClean="0"/>
              <a:t> III.</a:t>
            </a:r>
          </a:p>
          <a:p>
            <a:pPr marL="0" indent="0">
              <a:buNone/>
            </a:pPr>
            <a:endParaRPr lang="en-US" dirty="0"/>
          </a:p>
        </p:txBody>
      </p:sp>
      <p:cxnSp>
        <p:nvCxnSpPr>
          <p:cNvPr id="8" name="Straight Arrow Connector 7"/>
          <p:cNvCxnSpPr/>
          <p:nvPr/>
        </p:nvCxnSpPr>
        <p:spPr>
          <a:xfrm>
            <a:off x="2012579" y="2305425"/>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2581547" y="2283012"/>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5220106" y="2274971"/>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7683853" y="2303646"/>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8946767" y="2289276"/>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864661" y="1936093"/>
            <a:ext cx="295835" cy="369332"/>
          </a:xfrm>
          <a:prstGeom prst="rect">
            <a:avLst/>
          </a:prstGeom>
          <a:noFill/>
        </p:spPr>
        <p:txBody>
          <a:bodyPr wrap="square" rtlCol="0">
            <a:spAutoFit/>
          </a:bodyPr>
          <a:lstStyle/>
          <a:p>
            <a:r>
              <a:rPr lang="en-US" dirty="0" smtClean="0"/>
              <a:t>1</a:t>
            </a:r>
            <a:endParaRPr lang="en-US" dirty="0"/>
          </a:p>
        </p:txBody>
      </p:sp>
      <p:sp>
        <p:nvSpPr>
          <p:cNvPr id="14" name="TextBox 13"/>
          <p:cNvSpPr txBox="1"/>
          <p:nvPr/>
        </p:nvSpPr>
        <p:spPr>
          <a:xfrm>
            <a:off x="2286830" y="1907418"/>
            <a:ext cx="589433" cy="369332"/>
          </a:xfrm>
          <a:prstGeom prst="rect">
            <a:avLst/>
          </a:prstGeom>
          <a:noFill/>
        </p:spPr>
        <p:txBody>
          <a:bodyPr wrap="square" rtlCol="0">
            <a:spAutoFit/>
          </a:bodyPr>
          <a:lstStyle/>
          <a:p>
            <a:r>
              <a:rPr lang="en-US" dirty="0" smtClean="0"/>
              <a:t>147</a:t>
            </a:r>
            <a:endParaRPr lang="en-US" dirty="0"/>
          </a:p>
        </p:txBody>
      </p:sp>
      <p:sp>
        <p:nvSpPr>
          <p:cNvPr id="15" name="TextBox 14"/>
          <p:cNvSpPr txBox="1"/>
          <p:nvPr/>
        </p:nvSpPr>
        <p:spPr>
          <a:xfrm>
            <a:off x="4984218" y="1905639"/>
            <a:ext cx="589433" cy="369332"/>
          </a:xfrm>
          <a:prstGeom prst="rect">
            <a:avLst/>
          </a:prstGeom>
          <a:noFill/>
        </p:spPr>
        <p:txBody>
          <a:bodyPr wrap="square" rtlCol="0">
            <a:spAutoFit/>
          </a:bodyPr>
          <a:lstStyle/>
          <a:p>
            <a:r>
              <a:rPr lang="en-US" dirty="0" smtClean="0"/>
              <a:t>513</a:t>
            </a:r>
            <a:endParaRPr lang="en-US" dirty="0"/>
          </a:p>
        </p:txBody>
      </p:sp>
      <p:sp>
        <p:nvSpPr>
          <p:cNvPr id="16" name="TextBox 15"/>
          <p:cNvSpPr txBox="1"/>
          <p:nvPr/>
        </p:nvSpPr>
        <p:spPr>
          <a:xfrm>
            <a:off x="7386889" y="1905639"/>
            <a:ext cx="589433" cy="369332"/>
          </a:xfrm>
          <a:prstGeom prst="rect">
            <a:avLst/>
          </a:prstGeom>
          <a:noFill/>
        </p:spPr>
        <p:txBody>
          <a:bodyPr wrap="square" rtlCol="0">
            <a:spAutoFit/>
          </a:bodyPr>
          <a:lstStyle/>
          <a:p>
            <a:r>
              <a:rPr lang="en-US" dirty="0" smtClean="0"/>
              <a:t>750</a:t>
            </a:r>
            <a:endParaRPr lang="en-US" dirty="0"/>
          </a:p>
        </p:txBody>
      </p:sp>
      <p:sp>
        <p:nvSpPr>
          <p:cNvPr id="17" name="TextBox 16"/>
          <p:cNvSpPr txBox="1"/>
          <p:nvPr/>
        </p:nvSpPr>
        <p:spPr>
          <a:xfrm>
            <a:off x="8652050" y="1913680"/>
            <a:ext cx="589433" cy="369332"/>
          </a:xfrm>
          <a:prstGeom prst="rect">
            <a:avLst/>
          </a:prstGeom>
          <a:noFill/>
        </p:spPr>
        <p:txBody>
          <a:bodyPr wrap="square" rtlCol="0">
            <a:spAutoFit/>
          </a:bodyPr>
          <a:lstStyle/>
          <a:p>
            <a:r>
              <a:rPr lang="en-US" dirty="0" smtClean="0"/>
              <a:t>870</a:t>
            </a:r>
            <a:endParaRPr lang="en-US" dirty="0"/>
          </a:p>
        </p:txBody>
      </p:sp>
      <p:cxnSp>
        <p:nvCxnSpPr>
          <p:cNvPr id="28" name="Straight Arrow Connector 27"/>
          <p:cNvCxnSpPr/>
          <p:nvPr/>
        </p:nvCxnSpPr>
        <p:spPr>
          <a:xfrm>
            <a:off x="2012579" y="3187559"/>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2581547" y="3165146"/>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5220106" y="3157105"/>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7683853" y="3185780"/>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8946767" y="3171410"/>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1864661" y="2818227"/>
            <a:ext cx="295835" cy="369332"/>
          </a:xfrm>
          <a:prstGeom prst="rect">
            <a:avLst/>
          </a:prstGeom>
          <a:noFill/>
        </p:spPr>
        <p:txBody>
          <a:bodyPr wrap="square" rtlCol="0">
            <a:spAutoFit/>
          </a:bodyPr>
          <a:lstStyle/>
          <a:p>
            <a:r>
              <a:rPr lang="en-US" dirty="0" smtClean="0"/>
              <a:t>1</a:t>
            </a:r>
            <a:endParaRPr lang="en-US" dirty="0"/>
          </a:p>
        </p:txBody>
      </p:sp>
      <p:sp>
        <p:nvSpPr>
          <p:cNvPr id="34" name="TextBox 33"/>
          <p:cNvSpPr txBox="1"/>
          <p:nvPr/>
        </p:nvSpPr>
        <p:spPr>
          <a:xfrm>
            <a:off x="2286830" y="2789552"/>
            <a:ext cx="589433" cy="369332"/>
          </a:xfrm>
          <a:prstGeom prst="rect">
            <a:avLst/>
          </a:prstGeom>
          <a:noFill/>
        </p:spPr>
        <p:txBody>
          <a:bodyPr wrap="square" rtlCol="0">
            <a:spAutoFit/>
          </a:bodyPr>
          <a:lstStyle/>
          <a:p>
            <a:r>
              <a:rPr lang="en-US" dirty="0" smtClean="0"/>
              <a:t>147</a:t>
            </a:r>
            <a:endParaRPr lang="en-US" dirty="0"/>
          </a:p>
        </p:txBody>
      </p:sp>
      <p:sp>
        <p:nvSpPr>
          <p:cNvPr id="35" name="TextBox 34"/>
          <p:cNvSpPr txBox="1"/>
          <p:nvPr/>
        </p:nvSpPr>
        <p:spPr>
          <a:xfrm>
            <a:off x="4984218" y="2787773"/>
            <a:ext cx="589433" cy="369332"/>
          </a:xfrm>
          <a:prstGeom prst="rect">
            <a:avLst/>
          </a:prstGeom>
          <a:noFill/>
        </p:spPr>
        <p:txBody>
          <a:bodyPr wrap="square" rtlCol="0">
            <a:spAutoFit/>
          </a:bodyPr>
          <a:lstStyle/>
          <a:p>
            <a:r>
              <a:rPr lang="en-US" dirty="0" smtClean="0"/>
              <a:t>513</a:t>
            </a:r>
            <a:endParaRPr lang="en-US" dirty="0"/>
          </a:p>
        </p:txBody>
      </p:sp>
      <p:sp>
        <p:nvSpPr>
          <p:cNvPr id="36" name="TextBox 35"/>
          <p:cNvSpPr txBox="1"/>
          <p:nvPr/>
        </p:nvSpPr>
        <p:spPr>
          <a:xfrm>
            <a:off x="7386889" y="2787773"/>
            <a:ext cx="589433" cy="369332"/>
          </a:xfrm>
          <a:prstGeom prst="rect">
            <a:avLst/>
          </a:prstGeom>
          <a:noFill/>
        </p:spPr>
        <p:txBody>
          <a:bodyPr wrap="square" rtlCol="0">
            <a:spAutoFit/>
          </a:bodyPr>
          <a:lstStyle/>
          <a:p>
            <a:r>
              <a:rPr lang="en-US" dirty="0" smtClean="0"/>
              <a:t>750</a:t>
            </a:r>
            <a:endParaRPr lang="en-US" dirty="0"/>
          </a:p>
        </p:txBody>
      </p:sp>
      <p:sp>
        <p:nvSpPr>
          <p:cNvPr id="37" name="TextBox 36"/>
          <p:cNvSpPr txBox="1"/>
          <p:nvPr/>
        </p:nvSpPr>
        <p:spPr>
          <a:xfrm>
            <a:off x="8652050" y="2795814"/>
            <a:ext cx="589433" cy="369332"/>
          </a:xfrm>
          <a:prstGeom prst="rect">
            <a:avLst/>
          </a:prstGeom>
          <a:noFill/>
        </p:spPr>
        <p:txBody>
          <a:bodyPr wrap="square" rtlCol="0">
            <a:spAutoFit/>
          </a:bodyPr>
          <a:lstStyle/>
          <a:p>
            <a:r>
              <a:rPr lang="en-US" dirty="0" smtClean="0"/>
              <a:t>870</a:t>
            </a:r>
            <a:endParaRPr lang="en-US" dirty="0"/>
          </a:p>
        </p:txBody>
      </p:sp>
      <p:sp>
        <p:nvSpPr>
          <p:cNvPr id="27" name="Title 5"/>
          <p:cNvSpPr>
            <a:spLocks noGrp="1"/>
          </p:cNvSpPr>
          <p:nvPr>
            <p:ph type="title"/>
          </p:nvPr>
        </p:nvSpPr>
        <p:spPr>
          <a:xfrm>
            <a:off x="914400" y="301625"/>
            <a:ext cx="10515600" cy="1325563"/>
          </a:xfrm>
        </p:spPr>
        <p:txBody>
          <a:bodyPr/>
          <a:lstStyle/>
          <a:p>
            <a:r>
              <a:rPr lang="en-US" dirty="0" smtClean="0"/>
              <a:t>Restriction Enzymes</a:t>
            </a:r>
            <a:endParaRPr lang="en-US" dirty="0"/>
          </a:p>
        </p:txBody>
      </p:sp>
      <p:sp>
        <p:nvSpPr>
          <p:cNvPr id="3" name="Slide Number Placeholder 2"/>
          <p:cNvSpPr>
            <a:spLocks noGrp="1"/>
          </p:cNvSpPr>
          <p:nvPr>
            <p:ph type="sldNum" sz="quarter" idx="12"/>
          </p:nvPr>
        </p:nvSpPr>
        <p:spPr/>
        <p:txBody>
          <a:bodyPr/>
          <a:lstStyle/>
          <a:p>
            <a:fld id="{B6E510B6-9B2C-40DD-9034-87D98D662427}" type="slidenum">
              <a:rPr lang="en-US" smtClean="0"/>
              <a:t>33</a:t>
            </a:fld>
            <a:endParaRPr lang="en-US"/>
          </a:p>
        </p:txBody>
      </p:sp>
    </p:spTree>
    <p:extLst>
      <p:ext uri="{BB962C8B-B14F-4D97-AF65-F5344CB8AC3E}">
        <p14:creationId xmlns:p14="http://schemas.microsoft.com/office/powerpoint/2010/main" val="30943933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restriction enzyme and microtub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771" t="12245" r="23090" b="26088"/>
          <a:stretch/>
        </p:blipFill>
        <p:spPr bwMode="auto">
          <a:xfrm>
            <a:off x="990688" y="1231900"/>
            <a:ext cx="2842504" cy="29124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dding restriction enzyme to DNA in an eppendo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869" y="1038512"/>
            <a:ext cx="5185131" cy="29196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01700" y="4648200"/>
            <a:ext cx="9556300" cy="954107"/>
          </a:xfrm>
          <a:prstGeom prst="rect">
            <a:avLst/>
          </a:prstGeom>
          <a:noFill/>
        </p:spPr>
        <p:txBody>
          <a:bodyPr wrap="square" rtlCol="0">
            <a:spAutoFit/>
          </a:bodyPr>
          <a:lstStyle/>
          <a:p>
            <a:r>
              <a:rPr lang="en-US" sz="2800" dirty="0" smtClean="0"/>
              <a:t>The restriction process, and the obtained fragments are obtained in a test tube, so how can we detect these fragments?</a:t>
            </a:r>
            <a:endParaRPr lang="en-US" sz="2800" dirty="0"/>
          </a:p>
        </p:txBody>
      </p:sp>
      <p:sp>
        <p:nvSpPr>
          <p:cNvPr id="7" name="Title 5"/>
          <p:cNvSpPr>
            <a:spLocks noGrp="1"/>
          </p:cNvSpPr>
          <p:nvPr>
            <p:ph type="title"/>
          </p:nvPr>
        </p:nvSpPr>
        <p:spPr>
          <a:xfrm>
            <a:off x="673100" y="224089"/>
            <a:ext cx="10515600" cy="1325563"/>
          </a:xfrm>
        </p:spPr>
        <p:txBody>
          <a:bodyPr/>
          <a:lstStyle/>
          <a:p>
            <a:r>
              <a:rPr lang="en-US" dirty="0" smtClean="0"/>
              <a:t>Restriction Enzymes</a:t>
            </a:r>
            <a:endParaRPr lang="en-US" dirty="0"/>
          </a:p>
        </p:txBody>
      </p:sp>
      <p:sp>
        <p:nvSpPr>
          <p:cNvPr id="3" name="Slide Number Placeholder 2"/>
          <p:cNvSpPr>
            <a:spLocks noGrp="1"/>
          </p:cNvSpPr>
          <p:nvPr>
            <p:ph type="sldNum" sz="quarter" idx="12"/>
          </p:nvPr>
        </p:nvSpPr>
        <p:spPr/>
        <p:txBody>
          <a:bodyPr/>
          <a:lstStyle/>
          <a:p>
            <a:fld id="{B6E510B6-9B2C-40DD-9034-87D98D662427}" type="slidenum">
              <a:rPr lang="en-US" smtClean="0"/>
              <a:t>34</a:t>
            </a:fld>
            <a:endParaRPr lang="en-US"/>
          </a:p>
        </p:txBody>
      </p:sp>
    </p:spTree>
    <p:extLst>
      <p:ext uri="{BB962C8B-B14F-4D97-AF65-F5344CB8AC3E}">
        <p14:creationId xmlns:p14="http://schemas.microsoft.com/office/powerpoint/2010/main" val="18645712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Gel Electrophoresis</a:t>
            </a:r>
            <a:endParaRPr lang="en-US" dirty="0"/>
          </a:p>
        </p:txBody>
      </p:sp>
      <p:sp>
        <p:nvSpPr>
          <p:cNvPr id="3" name="Content Placeholder 2"/>
          <p:cNvSpPr>
            <a:spLocks noGrp="1"/>
          </p:cNvSpPr>
          <p:nvPr>
            <p:ph sz="half" idx="1"/>
          </p:nvPr>
        </p:nvSpPr>
        <p:spPr>
          <a:xfrm>
            <a:off x="618565" y="1825625"/>
            <a:ext cx="5401235" cy="4351338"/>
          </a:xfrm>
        </p:spPr>
        <p:txBody>
          <a:bodyPr>
            <a:normAutofit fontScale="85000" lnSpcReduction="20000"/>
          </a:bodyPr>
          <a:lstStyle/>
          <a:p>
            <a:r>
              <a:rPr lang="en-US" b="1" dirty="0" smtClean="0"/>
              <a:t>How can we detect these fragments?</a:t>
            </a:r>
          </a:p>
          <a:p>
            <a:pPr>
              <a:buFont typeface="Wingdings" panose="05000000000000000000" pitchFamily="2" charset="2"/>
              <a:buChar char="Ø"/>
            </a:pPr>
            <a:r>
              <a:rPr lang="en-US" dirty="0" smtClean="0"/>
              <a:t>By </a:t>
            </a:r>
            <a:r>
              <a:rPr lang="en-US" b="1" dirty="0" smtClean="0"/>
              <a:t>Gel Electrophoresis</a:t>
            </a:r>
          </a:p>
          <a:p>
            <a:r>
              <a:rPr lang="en-US" b="1" dirty="0" smtClean="0"/>
              <a:t>Principle:</a:t>
            </a:r>
          </a:p>
          <a:p>
            <a:pPr lvl="1"/>
            <a:r>
              <a:rPr lang="en-US" dirty="0" smtClean="0"/>
              <a:t>DNA is –</a:t>
            </a:r>
            <a:r>
              <a:rPr lang="en-US" dirty="0" err="1" smtClean="0"/>
              <a:t>ve</a:t>
            </a:r>
            <a:r>
              <a:rPr lang="en-US" dirty="0" smtClean="0"/>
              <a:t> charged due to phosphate group</a:t>
            </a:r>
          </a:p>
          <a:p>
            <a:pPr lvl="1"/>
            <a:r>
              <a:rPr lang="en-US" dirty="0" smtClean="0"/>
              <a:t>During electrophoresis bands migrate from –</a:t>
            </a:r>
            <a:r>
              <a:rPr lang="en-US" dirty="0" err="1" smtClean="0"/>
              <a:t>ve</a:t>
            </a:r>
            <a:r>
              <a:rPr lang="en-US" dirty="0" smtClean="0"/>
              <a:t> pole to +</a:t>
            </a:r>
            <a:r>
              <a:rPr lang="en-US" dirty="0" err="1" smtClean="0"/>
              <a:t>ve</a:t>
            </a:r>
            <a:r>
              <a:rPr lang="en-US" dirty="0" smtClean="0"/>
              <a:t> pole</a:t>
            </a:r>
          </a:p>
          <a:p>
            <a:pPr lvl="1"/>
            <a:r>
              <a:rPr lang="en-US" dirty="0" smtClean="0"/>
              <a:t>Migration depends on size: smaller fragments migrates further</a:t>
            </a:r>
          </a:p>
          <a:p>
            <a:r>
              <a:rPr lang="en-US" b="1" dirty="0" smtClean="0"/>
              <a:t>Role of Ethidium Bromide (Et-Br)</a:t>
            </a:r>
          </a:p>
          <a:p>
            <a:pPr>
              <a:buFont typeface="Wingdings" panose="05000000000000000000" pitchFamily="2" charset="2"/>
              <a:buChar char="Ø"/>
            </a:pPr>
            <a:r>
              <a:rPr lang="en-US" dirty="0" smtClean="0"/>
              <a:t>Dye that binds to DNA and fluoresces under UV light.</a:t>
            </a:r>
          </a:p>
          <a:p>
            <a:r>
              <a:rPr lang="en-US" b="1" dirty="0" smtClean="0"/>
              <a:t>Restriction map: </a:t>
            </a:r>
            <a:r>
              <a:rPr lang="en-US" dirty="0" smtClean="0"/>
              <a:t>is the generated pattern of bands </a:t>
            </a:r>
            <a:endParaRPr lang="en-US" b="1" dirty="0" smtClean="0"/>
          </a:p>
          <a:p>
            <a:endParaRPr lang="en-US" b="1" dirty="0"/>
          </a:p>
        </p:txBody>
      </p:sp>
      <p:grpSp>
        <p:nvGrpSpPr>
          <p:cNvPr id="7" name="Group 130"/>
          <p:cNvGrpSpPr>
            <a:grpSpLocks/>
          </p:cNvGrpSpPr>
          <p:nvPr/>
        </p:nvGrpSpPr>
        <p:grpSpPr bwMode="auto">
          <a:xfrm>
            <a:off x="6229163" y="1168260"/>
            <a:ext cx="4384675" cy="4933950"/>
            <a:chOff x="1346" y="766"/>
            <a:chExt cx="2762" cy="3108"/>
          </a:xfrm>
        </p:grpSpPr>
        <p:sp>
          <p:nvSpPr>
            <p:cNvPr id="8" name="Freeform 131"/>
            <p:cNvSpPr>
              <a:spLocks noEditPoints="1"/>
            </p:cNvSpPr>
            <p:nvPr/>
          </p:nvSpPr>
          <p:spPr bwMode="auto">
            <a:xfrm>
              <a:off x="1644" y="3196"/>
              <a:ext cx="182" cy="94"/>
            </a:xfrm>
            <a:custGeom>
              <a:avLst/>
              <a:gdLst>
                <a:gd name="T0" fmla="*/ 81 w 182"/>
                <a:gd name="T1" fmla="*/ 46 h 94"/>
                <a:gd name="T2" fmla="*/ 0 w 182"/>
                <a:gd name="T3" fmla="*/ 86 h 94"/>
                <a:gd name="T4" fmla="*/ 81 w 182"/>
                <a:gd name="T5" fmla="*/ 88 h 94"/>
                <a:gd name="T6" fmla="*/ 81 w 182"/>
                <a:gd name="T7" fmla="*/ 46 h 94"/>
                <a:gd name="T8" fmla="*/ 182 w 182"/>
                <a:gd name="T9" fmla="*/ 0 h 94"/>
                <a:gd name="T10" fmla="*/ 85 w 182"/>
                <a:gd name="T11" fmla="*/ 44 h 94"/>
                <a:gd name="T12" fmla="*/ 85 w 182"/>
                <a:gd name="T13" fmla="*/ 90 h 94"/>
                <a:gd name="T14" fmla="*/ 182 w 182"/>
                <a:gd name="T15" fmla="*/ 94 h 94"/>
                <a:gd name="T16" fmla="*/ 182 w 182"/>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2" h="94">
                  <a:moveTo>
                    <a:pt x="81" y="46"/>
                  </a:moveTo>
                  <a:lnTo>
                    <a:pt x="0" y="86"/>
                  </a:lnTo>
                  <a:lnTo>
                    <a:pt x="81" y="88"/>
                  </a:lnTo>
                  <a:lnTo>
                    <a:pt x="81" y="46"/>
                  </a:lnTo>
                  <a:close/>
                  <a:moveTo>
                    <a:pt x="182" y="0"/>
                  </a:moveTo>
                  <a:lnTo>
                    <a:pt x="85" y="44"/>
                  </a:lnTo>
                  <a:lnTo>
                    <a:pt x="85" y="90"/>
                  </a:lnTo>
                  <a:lnTo>
                    <a:pt x="182" y="94"/>
                  </a:lnTo>
                  <a:lnTo>
                    <a:pt x="182" y="0"/>
                  </a:lnTo>
                  <a:close/>
                </a:path>
              </a:pathLst>
            </a:custGeom>
            <a:solidFill>
              <a:srgbClr val="BBC1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132"/>
            <p:cNvSpPr>
              <a:spLocks noEditPoints="1"/>
            </p:cNvSpPr>
            <p:nvPr/>
          </p:nvSpPr>
          <p:spPr bwMode="auto">
            <a:xfrm>
              <a:off x="1644" y="3196"/>
              <a:ext cx="182" cy="94"/>
            </a:xfrm>
            <a:custGeom>
              <a:avLst/>
              <a:gdLst>
                <a:gd name="T0" fmla="*/ 81 w 182"/>
                <a:gd name="T1" fmla="*/ 46 h 94"/>
                <a:gd name="T2" fmla="*/ 0 w 182"/>
                <a:gd name="T3" fmla="*/ 86 h 94"/>
                <a:gd name="T4" fmla="*/ 81 w 182"/>
                <a:gd name="T5" fmla="*/ 88 h 94"/>
                <a:gd name="T6" fmla="*/ 81 w 182"/>
                <a:gd name="T7" fmla="*/ 46 h 94"/>
                <a:gd name="T8" fmla="*/ 182 w 182"/>
                <a:gd name="T9" fmla="*/ 0 h 94"/>
                <a:gd name="T10" fmla="*/ 85 w 182"/>
                <a:gd name="T11" fmla="*/ 44 h 94"/>
                <a:gd name="T12" fmla="*/ 85 w 182"/>
                <a:gd name="T13" fmla="*/ 90 h 94"/>
                <a:gd name="T14" fmla="*/ 182 w 182"/>
                <a:gd name="T15" fmla="*/ 94 h 94"/>
                <a:gd name="T16" fmla="*/ 182 w 182"/>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2" h="94">
                  <a:moveTo>
                    <a:pt x="81" y="46"/>
                  </a:moveTo>
                  <a:lnTo>
                    <a:pt x="0" y="86"/>
                  </a:lnTo>
                  <a:lnTo>
                    <a:pt x="81" y="88"/>
                  </a:lnTo>
                  <a:lnTo>
                    <a:pt x="81" y="46"/>
                  </a:lnTo>
                  <a:moveTo>
                    <a:pt x="182" y="0"/>
                  </a:moveTo>
                  <a:lnTo>
                    <a:pt x="85" y="44"/>
                  </a:lnTo>
                  <a:lnTo>
                    <a:pt x="85" y="90"/>
                  </a:lnTo>
                  <a:lnTo>
                    <a:pt x="182" y="94"/>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Freeform 133"/>
            <p:cNvSpPr>
              <a:spLocks/>
            </p:cNvSpPr>
            <p:nvPr/>
          </p:nvSpPr>
          <p:spPr bwMode="auto">
            <a:xfrm>
              <a:off x="1613" y="3057"/>
              <a:ext cx="502" cy="722"/>
            </a:xfrm>
            <a:custGeom>
              <a:avLst/>
              <a:gdLst>
                <a:gd name="T0" fmla="*/ 2413 w 228"/>
                <a:gd name="T1" fmla="*/ 2388 h 328"/>
                <a:gd name="T2" fmla="*/ 2400 w 228"/>
                <a:gd name="T3" fmla="*/ 2369 h 328"/>
                <a:gd name="T4" fmla="*/ 44 w 228"/>
                <a:gd name="T5" fmla="*/ 3445 h 328"/>
                <a:gd name="T6" fmla="*/ 44 w 228"/>
                <a:gd name="T7" fmla="*/ 1129 h 328"/>
                <a:gd name="T8" fmla="*/ 2336 w 228"/>
                <a:gd name="T9" fmla="*/ 53 h 328"/>
                <a:gd name="T10" fmla="*/ 2389 w 228"/>
                <a:gd name="T11" fmla="*/ 2388 h 328"/>
                <a:gd name="T12" fmla="*/ 2413 w 228"/>
                <a:gd name="T13" fmla="*/ 2388 h 328"/>
                <a:gd name="T14" fmla="*/ 2400 w 228"/>
                <a:gd name="T15" fmla="*/ 2369 h 328"/>
                <a:gd name="T16" fmla="*/ 2413 w 228"/>
                <a:gd name="T17" fmla="*/ 2388 h 328"/>
                <a:gd name="T18" fmla="*/ 2433 w 228"/>
                <a:gd name="T19" fmla="*/ 2380 h 328"/>
                <a:gd name="T20" fmla="*/ 2380 w 228"/>
                <a:gd name="T21" fmla="*/ 20 h 328"/>
                <a:gd name="T22" fmla="*/ 2371 w 228"/>
                <a:gd name="T23" fmla="*/ 9 h 328"/>
                <a:gd name="T24" fmla="*/ 2347 w 228"/>
                <a:gd name="T25" fmla="*/ 0 h 328"/>
                <a:gd name="T26" fmla="*/ 9 w 228"/>
                <a:gd name="T27" fmla="*/ 1101 h 328"/>
                <a:gd name="T28" fmla="*/ 0 w 228"/>
                <a:gd name="T29" fmla="*/ 1118 h 328"/>
                <a:gd name="T30" fmla="*/ 0 w 228"/>
                <a:gd name="T31" fmla="*/ 3478 h 328"/>
                <a:gd name="T32" fmla="*/ 9 w 228"/>
                <a:gd name="T33" fmla="*/ 3498 h 328"/>
                <a:gd name="T34" fmla="*/ 33 w 228"/>
                <a:gd name="T35" fmla="*/ 3498 h 328"/>
                <a:gd name="T36" fmla="*/ 2424 w 228"/>
                <a:gd name="T37" fmla="*/ 2399 h 328"/>
                <a:gd name="T38" fmla="*/ 2433 w 228"/>
                <a:gd name="T39" fmla="*/ 2380 h 328"/>
                <a:gd name="T40" fmla="*/ 2413 w 228"/>
                <a:gd name="T41" fmla="*/ 2388 h 3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28">
                  <a:moveTo>
                    <a:pt x="226" y="224"/>
                  </a:moveTo>
                  <a:cubicBezTo>
                    <a:pt x="225" y="222"/>
                    <a:pt x="225" y="222"/>
                    <a:pt x="225" y="222"/>
                  </a:cubicBezTo>
                  <a:cubicBezTo>
                    <a:pt x="4" y="323"/>
                    <a:pt x="4" y="323"/>
                    <a:pt x="4" y="323"/>
                  </a:cubicBezTo>
                  <a:cubicBezTo>
                    <a:pt x="4" y="106"/>
                    <a:pt x="4" y="106"/>
                    <a:pt x="4" y="106"/>
                  </a:cubicBezTo>
                  <a:cubicBezTo>
                    <a:pt x="219" y="5"/>
                    <a:pt x="219" y="5"/>
                    <a:pt x="219" y="5"/>
                  </a:cubicBezTo>
                  <a:cubicBezTo>
                    <a:pt x="224" y="224"/>
                    <a:pt x="224" y="224"/>
                    <a:pt x="224" y="224"/>
                  </a:cubicBezTo>
                  <a:cubicBezTo>
                    <a:pt x="226" y="224"/>
                    <a:pt x="226" y="224"/>
                    <a:pt x="226" y="224"/>
                  </a:cubicBezTo>
                  <a:cubicBezTo>
                    <a:pt x="225" y="222"/>
                    <a:pt x="225" y="222"/>
                    <a:pt x="225" y="222"/>
                  </a:cubicBezTo>
                  <a:cubicBezTo>
                    <a:pt x="226" y="224"/>
                    <a:pt x="226" y="224"/>
                    <a:pt x="226" y="224"/>
                  </a:cubicBezTo>
                  <a:cubicBezTo>
                    <a:pt x="228" y="223"/>
                    <a:pt x="228" y="223"/>
                    <a:pt x="228" y="223"/>
                  </a:cubicBezTo>
                  <a:cubicBezTo>
                    <a:pt x="223" y="2"/>
                    <a:pt x="223" y="2"/>
                    <a:pt x="223" y="2"/>
                  </a:cubicBezTo>
                  <a:cubicBezTo>
                    <a:pt x="223" y="2"/>
                    <a:pt x="223" y="1"/>
                    <a:pt x="222" y="1"/>
                  </a:cubicBezTo>
                  <a:cubicBezTo>
                    <a:pt x="222" y="0"/>
                    <a:pt x="221" y="0"/>
                    <a:pt x="220" y="0"/>
                  </a:cubicBezTo>
                  <a:cubicBezTo>
                    <a:pt x="1" y="103"/>
                    <a:pt x="1" y="103"/>
                    <a:pt x="1" y="103"/>
                  </a:cubicBezTo>
                  <a:cubicBezTo>
                    <a:pt x="0" y="104"/>
                    <a:pt x="0" y="104"/>
                    <a:pt x="0" y="105"/>
                  </a:cubicBezTo>
                  <a:cubicBezTo>
                    <a:pt x="0" y="326"/>
                    <a:pt x="0" y="326"/>
                    <a:pt x="0" y="326"/>
                  </a:cubicBezTo>
                  <a:cubicBezTo>
                    <a:pt x="0" y="327"/>
                    <a:pt x="0" y="328"/>
                    <a:pt x="1" y="328"/>
                  </a:cubicBezTo>
                  <a:cubicBezTo>
                    <a:pt x="2" y="328"/>
                    <a:pt x="2" y="328"/>
                    <a:pt x="3" y="328"/>
                  </a:cubicBezTo>
                  <a:cubicBezTo>
                    <a:pt x="227" y="225"/>
                    <a:pt x="227" y="225"/>
                    <a:pt x="227" y="225"/>
                  </a:cubicBezTo>
                  <a:cubicBezTo>
                    <a:pt x="228" y="225"/>
                    <a:pt x="228" y="224"/>
                    <a:pt x="228" y="223"/>
                  </a:cubicBezTo>
                  <a:cubicBezTo>
                    <a:pt x="226" y="224"/>
                    <a:pt x="226" y="224"/>
                    <a:pt x="226" y="2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134"/>
            <p:cNvSpPr>
              <a:spLocks/>
            </p:cNvSpPr>
            <p:nvPr/>
          </p:nvSpPr>
          <p:spPr bwMode="auto">
            <a:xfrm>
              <a:off x="1699" y="3491"/>
              <a:ext cx="61" cy="141"/>
            </a:xfrm>
            <a:custGeom>
              <a:avLst/>
              <a:gdLst>
                <a:gd name="T0" fmla="*/ 0 w 61"/>
                <a:gd name="T1" fmla="*/ 28 h 141"/>
                <a:gd name="T2" fmla="*/ 59 w 61"/>
                <a:gd name="T3" fmla="*/ 0 h 141"/>
                <a:gd name="T4" fmla="*/ 61 w 61"/>
                <a:gd name="T5" fmla="*/ 110 h 141"/>
                <a:gd name="T6" fmla="*/ 2 w 61"/>
                <a:gd name="T7" fmla="*/ 141 h 141"/>
                <a:gd name="T8" fmla="*/ 0 w 61"/>
                <a:gd name="T9" fmla="*/ 28 h 1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141">
                  <a:moveTo>
                    <a:pt x="0" y="28"/>
                  </a:moveTo>
                  <a:lnTo>
                    <a:pt x="59" y="0"/>
                  </a:lnTo>
                  <a:lnTo>
                    <a:pt x="61" y="110"/>
                  </a:lnTo>
                  <a:lnTo>
                    <a:pt x="2" y="141"/>
                  </a:lnTo>
                  <a:lnTo>
                    <a:pt x="0" y="28"/>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35"/>
            <p:cNvSpPr>
              <a:spLocks/>
            </p:cNvSpPr>
            <p:nvPr/>
          </p:nvSpPr>
          <p:spPr bwMode="auto">
            <a:xfrm>
              <a:off x="1699" y="3491"/>
              <a:ext cx="61" cy="141"/>
            </a:xfrm>
            <a:custGeom>
              <a:avLst/>
              <a:gdLst>
                <a:gd name="T0" fmla="*/ 0 w 61"/>
                <a:gd name="T1" fmla="*/ 28 h 141"/>
                <a:gd name="T2" fmla="*/ 59 w 61"/>
                <a:gd name="T3" fmla="*/ 0 h 141"/>
                <a:gd name="T4" fmla="*/ 61 w 61"/>
                <a:gd name="T5" fmla="*/ 110 h 141"/>
                <a:gd name="T6" fmla="*/ 2 w 61"/>
                <a:gd name="T7" fmla="*/ 141 h 141"/>
                <a:gd name="T8" fmla="*/ 0 w 61"/>
                <a:gd name="T9" fmla="*/ 28 h 1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141">
                  <a:moveTo>
                    <a:pt x="0" y="28"/>
                  </a:moveTo>
                  <a:lnTo>
                    <a:pt x="59" y="0"/>
                  </a:lnTo>
                  <a:lnTo>
                    <a:pt x="61" y="110"/>
                  </a:lnTo>
                  <a:lnTo>
                    <a:pt x="2" y="141"/>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136"/>
            <p:cNvSpPr>
              <a:spLocks/>
            </p:cNvSpPr>
            <p:nvPr/>
          </p:nvSpPr>
          <p:spPr bwMode="auto">
            <a:xfrm>
              <a:off x="1696" y="3486"/>
              <a:ext cx="66" cy="150"/>
            </a:xfrm>
            <a:custGeom>
              <a:avLst/>
              <a:gdLst>
                <a:gd name="T0" fmla="*/ 3 w 66"/>
                <a:gd name="T1" fmla="*/ 33 h 150"/>
                <a:gd name="T2" fmla="*/ 3 w 66"/>
                <a:gd name="T3" fmla="*/ 36 h 150"/>
                <a:gd name="T4" fmla="*/ 60 w 66"/>
                <a:gd name="T5" fmla="*/ 7 h 150"/>
                <a:gd name="T6" fmla="*/ 62 w 66"/>
                <a:gd name="T7" fmla="*/ 113 h 150"/>
                <a:gd name="T8" fmla="*/ 7 w 66"/>
                <a:gd name="T9" fmla="*/ 144 h 150"/>
                <a:gd name="T10" fmla="*/ 5 w 66"/>
                <a:gd name="T11" fmla="*/ 33 h 150"/>
                <a:gd name="T12" fmla="*/ 3 w 66"/>
                <a:gd name="T13" fmla="*/ 33 h 150"/>
                <a:gd name="T14" fmla="*/ 3 w 66"/>
                <a:gd name="T15" fmla="*/ 36 h 150"/>
                <a:gd name="T16" fmla="*/ 3 w 66"/>
                <a:gd name="T17" fmla="*/ 33 h 150"/>
                <a:gd name="T18" fmla="*/ 0 w 66"/>
                <a:gd name="T19" fmla="*/ 33 h 150"/>
                <a:gd name="T20" fmla="*/ 3 w 66"/>
                <a:gd name="T21" fmla="*/ 150 h 150"/>
                <a:gd name="T22" fmla="*/ 66 w 66"/>
                <a:gd name="T23" fmla="*/ 115 h 150"/>
                <a:gd name="T24" fmla="*/ 64 w 66"/>
                <a:gd name="T25" fmla="*/ 0 h 150"/>
                <a:gd name="T26" fmla="*/ 0 w 66"/>
                <a:gd name="T27" fmla="*/ 31 h 150"/>
                <a:gd name="T28" fmla="*/ 0 w 66"/>
                <a:gd name="T29" fmla="*/ 33 h 150"/>
                <a:gd name="T30" fmla="*/ 3 w 66"/>
                <a:gd name="T31" fmla="*/ 33 h 1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6" h="150">
                  <a:moveTo>
                    <a:pt x="3" y="33"/>
                  </a:moveTo>
                  <a:lnTo>
                    <a:pt x="3" y="36"/>
                  </a:lnTo>
                  <a:lnTo>
                    <a:pt x="60" y="7"/>
                  </a:lnTo>
                  <a:lnTo>
                    <a:pt x="62" y="113"/>
                  </a:lnTo>
                  <a:lnTo>
                    <a:pt x="7" y="144"/>
                  </a:lnTo>
                  <a:lnTo>
                    <a:pt x="5" y="33"/>
                  </a:lnTo>
                  <a:lnTo>
                    <a:pt x="3" y="33"/>
                  </a:lnTo>
                  <a:lnTo>
                    <a:pt x="3" y="36"/>
                  </a:lnTo>
                  <a:lnTo>
                    <a:pt x="3" y="33"/>
                  </a:lnTo>
                  <a:lnTo>
                    <a:pt x="0" y="33"/>
                  </a:lnTo>
                  <a:lnTo>
                    <a:pt x="3" y="150"/>
                  </a:lnTo>
                  <a:lnTo>
                    <a:pt x="66" y="115"/>
                  </a:lnTo>
                  <a:lnTo>
                    <a:pt x="64" y="0"/>
                  </a:lnTo>
                  <a:lnTo>
                    <a:pt x="0" y="31"/>
                  </a:lnTo>
                  <a:lnTo>
                    <a:pt x="0" y="33"/>
                  </a:lnTo>
                  <a:lnTo>
                    <a:pt x="3" y="33"/>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37"/>
            <p:cNvSpPr>
              <a:spLocks/>
            </p:cNvSpPr>
            <p:nvPr/>
          </p:nvSpPr>
          <p:spPr bwMode="auto">
            <a:xfrm>
              <a:off x="1696" y="3486"/>
              <a:ext cx="66" cy="150"/>
            </a:xfrm>
            <a:custGeom>
              <a:avLst/>
              <a:gdLst>
                <a:gd name="T0" fmla="*/ 3 w 66"/>
                <a:gd name="T1" fmla="*/ 33 h 150"/>
                <a:gd name="T2" fmla="*/ 3 w 66"/>
                <a:gd name="T3" fmla="*/ 36 h 150"/>
                <a:gd name="T4" fmla="*/ 60 w 66"/>
                <a:gd name="T5" fmla="*/ 7 h 150"/>
                <a:gd name="T6" fmla="*/ 62 w 66"/>
                <a:gd name="T7" fmla="*/ 113 h 150"/>
                <a:gd name="T8" fmla="*/ 7 w 66"/>
                <a:gd name="T9" fmla="*/ 144 h 150"/>
                <a:gd name="T10" fmla="*/ 5 w 66"/>
                <a:gd name="T11" fmla="*/ 33 h 150"/>
                <a:gd name="T12" fmla="*/ 3 w 66"/>
                <a:gd name="T13" fmla="*/ 33 h 150"/>
                <a:gd name="T14" fmla="*/ 3 w 66"/>
                <a:gd name="T15" fmla="*/ 36 h 150"/>
                <a:gd name="T16" fmla="*/ 3 w 66"/>
                <a:gd name="T17" fmla="*/ 33 h 150"/>
                <a:gd name="T18" fmla="*/ 0 w 66"/>
                <a:gd name="T19" fmla="*/ 33 h 150"/>
                <a:gd name="T20" fmla="*/ 3 w 66"/>
                <a:gd name="T21" fmla="*/ 150 h 150"/>
                <a:gd name="T22" fmla="*/ 66 w 66"/>
                <a:gd name="T23" fmla="*/ 115 h 150"/>
                <a:gd name="T24" fmla="*/ 64 w 66"/>
                <a:gd name="T25" fmla="*/ 0 h 150"/>
                <a:gd name="T26" fmla="*/ 0 w 66"/>
                <a:gd name="T27" fmla="*/ 31 h 150"/>
                <a:gd name="T28" fmla="*/ 0 w 66"/>
                <a:gd name="T29" fmla="*/ 33 h 150"/>
                <a:gd name="T30" fmla="*/ 3 w 66"/>
                <a:gd name="T31" fmla="*/ 33 h 1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6" h="150">
                  <a:moveTo>
                    <a:pt x="3" y="33"/>
                  </a:moveTo>
                  <a:lnTo>
                    <a:pt x="3" y="36"/>
                  </a:lnTo>
                  <a:lnTo>
                    <a:pt x="60" y="7"/>
                  </a:lnTo>
                  <a:lnTo>
                    <a:pt x="62" y="113"/>
                  </a:lnTo>
                  <a:lnTo>
                    <a:pt x="7" y="144"/>
                  </a:lnTo>
                  <a:lnTo>
                    <a:pt x="5" y="33"/>
                  </a:lnTo>
                  <a:lnTo>
                    <a:pt x="3" y="33"/>
                  </a:lnTo>
                  <a:lnTo>
                    <a:pt x="3" y="36"/>
                  </a:lnTo>
                  <a:lnTo>
                    <a:pt x="3" y="33"/>
                  </a:lnTo>
                  <a:lnTo>
                    <a:pt x="0" y="33"/>
                  </a:lnTo>
                  <a:lnTo>
                    <a:pt x="3" y="150"/>
                  </a:lnTo>
                  <a:lnTo>
                    <a:pt x="66" y="115"/>
                  </a:lnTo>
                  <a:lnTo>
                    <a:pt x="64" y="0"/>
                  </a:lnTo>
                  <a:lnTo>
                    <a:pt x="0" y="31"/>
                  </a:lnTo>
                  <a:lnTo>
                    <a:pt x="0" y="33"/>
                  </a:lnTo>
                  <a:lnTo>
                    <a:pt x="3"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38"/>
            <p:cNvSpPr>
              <a:spLocks/>
            </p:cNvSpPr>
            <p:nvPr/>
          </p:nvSpPr>
          <p:spPr bwMode="auto">
            <a:xfrm>
              <a:off x="1485" y="3200"/>
              <a:ext cx="244" cy="306"/>
            </a:xfrm>
            <a:custGeom>
              <a:avLst/>
              <a:gdLst>
                <a:gd name="T0" fmla="*/ 244 w 244"/>
                <a:gd name="T1" fmla="*/ 306 h 306"/>
                <a:gd name="T2" fmla="*/ 244 w 244"/>
                <a:gd name="T3" fmla="*/ 0 h 306"/>
                <a:gd name="T4" fmla="*/ 0 w 244"/>
                <a:gd name="T5" fmla="*/ 0 h 306"/>
                <a:gd name="T6" fmla="*/ 0 w 244"/>
                <a:gd name="T7" fmla="*/ 4 h 306"/>
                <a:gd name="T8" fmla="*/ 240 w 244"/>
                <a:gd name="T9" fmla="*/ 4 h 306"/>
                <a:gd name="T10" fmla="*/ 240 w 244"/>
                <a:gd name="T11" fmla="*/ 306 h 306"/>
                <a:gd name="T12" fmla="*/ 244 w 244"/>
                <a:gd name="T13" fmla="*/ 306 h 3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 h="306">
                  <a:moveTo>
                    <a:pt x="244" y="306"/>
                  </a:moveTo>
                  <a:lnTo>
                    <a:pt x="244" y="0"/>
                  </a:lnTo>
                  <a:lnTo>
                    <a:pt x="0" y="0"/>
                  </a:lnTo>
                  <a:lnTo>
                    <a:pt x="0" y="4"/>
                  </a:lnTo>
                  <a:lnTo>
                    <a:pt x="240" y="4"/>
                  </a:lnTo>
                  <a:lnTo>
                    <a:pt x="240" y="306"/>
                  </a:lnTo>
                  <a:lnTo>
                    <a:pt x="244" y="30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39"/>
            <p:cNvSpPr>
              <a:spLocks/>
            </p:cNvSpPr>
            <p:nvPr/>
          </p:nvSpPr>
          <p:spPr bwMode="auto">
            <a:xfrm>
              <a:off x="1485" y="3200"/>
              <a:ext cx="244" cy="306"/>
            </a:xfrm>
            <a:custGeom>
              <a:avLst/>
              <a:gdLst>
                <a:gd name="T0" fmla="*/ 244 w 244"/>
                <a:gd name="T1" fmla="*/ 306 h 306"/>
                <a:gd name="T2" fmla="*/ 244 w 244"/>
                <a:gd name="T3" fmla="*/ 0 h 306"/>
                <a:gd name="T4" fmla="*/ 0 w 244"/>
                <a:gd name="T5" fmla="*/ 0 h 306"/>
                <a:gd name="T6" fmla="*/ 0 w 244"/>
                <a:gd name="T7" fmla="*/ 4 h 306"/>
                <a:gd name="T8" fmla="*/ 240 w 244"/>
                <a:gd name="T9" fmla="*/ 4 h 306"/>
                <a:gd name="T10" fmla="*/ 240 w 244"/>
                <a:gd name="T11" fmla="*/ 306 h 306"/>
                <a:gd name="T12" fmla="*/ 244 w 244"/>
                <a:gd name="T13" fmla="*/ 306 h 3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 h="306">
                  <a:moveTo>
                    <a:pt x="244" y="306"/>
                  </a:moveTo>
                  <a:lnTo>
                    <a:pt x="244" y="0"/>
                  </a:lnTo>
                  <a:lnTo>
                    <a:pt x="0" y="0"/>
                  </a:lnTo>
                  <a:lnTo>
                    <a:pt x="0" y="4"/>
                  </a:lnTo>
                  <a:lnTo>
                    <a:pt x="240" y="4"/>
                  </a:lnTo>
                  <a:lnTo>
                    <a:pt x="240" y="306"/>
                  </a:lnTo>
                  <a:lnTo>
                    <a:pt x="244" y="306"/>
                  </a:ln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Freeform 140"/>
            <p:cNvSpPr>
              <a:spLocks noEditPoints="1"/>
            </p:cNvSpPr>
            <p:nvPr/>
          </p:nvSpPr>
          <p:spPr bwMode="auto">
            <a:xfrm>
              <a:off x="1881" y="1585"/>
              <a:ext cx="84" cy="42"/>
            </a:xfrm>
            <a:custGeom>
              <a:avLst/>
              <a:gdLst>
                <a:gd name="T0" fmla="*/ 84 w 84"/>
                <a:gd name="T1" fmla="*/ 31 h 42"/>
                <a:gd name="T2" fmla="*/ 64 w 84"/>
                <a:gd name="T3" fmla="*/ 42 h 42"/>
                <a:gd name="T4" fmla="*/ 84 w 84"/>
                <a:gd name="T5" fmla="*/ 31 h 42"/>
                <a:gd name="T6" fmla="*/ 84 w 84"/>
                <a:gd name="T7" fmla="*/ 31 h 42"/>
                <a:gd name="T8" fmla="*/ 38 w 84"/>
                <a:gd name="T9" fmla="*/ 22 h 42"/>
                <a:gd name="T10" fmla="*/ 0 w 84"/>
                <a:gd name="T11" fmla="*/ 40 h 42"/>
                <a:gd name="T12" fmla="*/ 38 w 84"/>
                <a:gd name="T13" fmla="*/ 42 h 42"/>
                <a:gd name="T14" fmla="*/ 38 w 84"/>
                <a:gd name="T15" fmla="*/ 22 h 42"/>
                <a:gd name="T16" fmla="*/ 84 w 84"/>
                <a:gd name="T17" fmla="*/ 0 h 42"/>
                <a:gd name="T18" fmla="*/ 42 w 84"/>
                <a:gd name="T19" fmla="*/ 20 h 42"/>
                <a:gd name="T20" fmla="*/ 42 w 84"/>
                <a:gd name="T21" fmla="*/ 42 h 42"/>
                <a:gd name="T22" fmla="*/ 55 w 84"/>
                <a:gd name="T23" fmla="*/ 42 h 42"/>
                <a:gd name="T24" fmla="*/ 84 w 84"/>
                <a:gd name="T25" fmla="*/ 29 h 42"/>
                <a:gd name="T26" fmla="*/ 84 w 84"/>
                <a:gd name="T27" fmla="*/ 27 h 42"/>
                <a:gd name="T28" fmla="*/ 84 w 84"/>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42">
                  <a:moveTo>
                    <a:pt x="84" y="31"/>
                  </a:moveTo>
                  <a:lnTo>
                    <a:pt x="64" y="42"/>
                  </a:lnTo>
                  <a:lnTo>
                    <a:pt x="84" y="31"/>
                  </a:lnTo>
                  <a:close/>
                  <a:moveTo>
                    <a:pt x="38" y="22"/>
                  </a:moveTo>
                  <a:lnTo>
                    <a:pt x="0" y="40"/>
                  </a:lnTo>
                  <a:lnTo>
                    <a:pt x="38" y="42"/>
                  </a:lnTo>
                  <a:lnTo>
                    <a:pt x="38" y="22"/>
                  </a:lnTo>
                  <a:close/>
                  <a:moveTo>
                    <a:pt x="84" y="0"/>
                  </a:moveTo>
                  <a:lnTo>
                    <a:pt x="42" y="20"/>
                  </a:lnTo>
                  <a:lnTo>
                    <a:pt x="42" y="42"/>
                  </a:lnTo>
                  <a:lnTo>
                    <a:pt x="55" y="42"/>
                  </a:lnTo>
                  <a:lnTo>
                    <a:pt x="84" y="29"/>
                  </a:lnTo>
                  <a:lnTo>
                    <a:pt x="84" y="27"/>
                  </a:lnTo>
                  <a:lnTo>
                    <a:pt x="84" y="0"/>
                  </a:lnTo>
                  <a:close/>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41"/>
            <p:cNvSpPr>
              <a:spLocks noEditPoints="1"/>
            </p:cNvSpPr>
            <p:nvPr/>
          </p:nvSpPr>
          <p:spPr bwMode="auto">
            <a:xfrm>
              <a:off x="1881" y="1585"/>
              <a:ext cx="84" cy="42"/>
            </a:xfrm>
            <a:custGeom>
              <a:avLst/>
              <a:gdLst>
                <a:gd name="T0" fmla="*/ 84 w 84"/>
                <a:gd name="T1" fmla="*/ 31 h 42"/>
                <a:gd name="T2" fmla="*/ 64 w 84"/>
                <a:gd name="T3" fmla="*/ 42 h 42"/>
                <a:gd name="T4" fmla="*/ 84 w 84"/>
                <a:gd name="T5" fmla="*/ 31 h 42"/>
                <a:gd name="T6" fmla="*/ 84 w 84"/>
                <a:gd name="T7" fmla="*/ 31 h 42"/>
                <a:gd name="T8" fmla="*/ 38 w 84"/>
                <a:gd name="T9" fmla="*/ 22 h 42"/>
                <a:gd name="T10" fmla="*/ 0 w 84"/>
                <a:gd name="T11" fmla="*/ 40 h 42"/>
                <a:gd name="T12" fmla="*/ 38 w 84"/>
                <a:gd name="T13" fmla="*/ 42 h 42"/>
                <a:gd name="T14" fmla="*/ 38 w 84"/>
                <a:gd name="T15" fmla="*/ 22 h 42"/>
                <a:gd name="T16" fmla="*/ 84 w 84"/>
                <a:gd name="T17" fmla="*/ 0 h 42"/>
                <a:gd name="T18" fmla="*/ 42 w 84"/>
                <a:gd name="T19" fmla="*/ 20 h 42"/>
                <a:gd name="T20" fmla="*/ 42 w 84"/>
                <a:gd name="T21" fmla="*/ 42 h 42"/>
                <a:gd name="T22" fmla="*/ 55 w 84"/>
                <a:gd name="T23" fmla="*/ 42 h 42"/>
                <a:gd name="T24" fmla="*/ 84 w 84"/>
                <a:gd name="T25" fmla="*/ 29 h 42"/>
                <a:gd name="T26" fmla="*/ 84 w 84"/>
                <a:gd name="T27" fmla="*/ 27 h 42"/>
                <a:gd name="T28" fmla="*/ 84 w 84"/>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42">
                  <a:moveTo>
                    <a:pt x="84" y="31"/>
                  </a:moveTo>
                  <a:lnTo>
                    <a:pt x="64" y="42"/>
                  </a:lnTo>
                  <a:lnTo>
                    <a:pt x="84" y="31"/>
                  </a:lnTo>
                  <a:moveTo>
                    <a:pt x="38" y="22"/>
                  </a:moveTo>
                  <a:lnTo>
                    <a:pt x="0" y="40"/>
                  </a:lnTo>
                  <a:lnTo>
                    <a:pt x="38" y="42"/>
                  </a:lnTo>
                  <a:lnTo>
                    <a:pt x="38" y="22"/>
                  </a:lnTo>
                  <a:moveTo>
                    <a:pt x="84" y="0"/>
                  </a:moveTo>
                  <a:lnTo>
                    <a:pt x="42" y="20"/>
                  </a:lnTo>
                  <a:lnTo>
                    <a:pt x="42" y="42"/>
                  </a:lnTo>
                  <a:lnTo>
                    <a:pt x="55" y="42"/>
                  </a:lnTo>
                  <a:lnTo>
                    <a:pt x="84" y="29"/>
                  </a:lnTo>
                  <a:lnTo>
                    <a:pt x="84" y="27"/>
                  </a:lnTo>
                  <a:lnTo>
                    <a:pt x="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142"/>
            <p:cNvSpPr>
              <a:spLocks/>
            </p:cNvSpPr>
            <p:nvPr/>
          </p:nvSpPr>
          <p:spPr bwMode="auto">
            <a:xfrm>
              <a:off x="1870" y="1576"/>
              <a:ext cx="102" cy="53"/>
            </a:xfrm>
            <a:custGeom>
              <a:avLst/>
              <a:gdLst>
                <a:gd name="T0" fmla="*/ 3 w 102"/>
                <a:gd name="T1" fmla="*/ 53 h 53"/>
                <a:gd name="T2" fmla="*/ 102 w 102"/>
                <a:gd name="T3" fmla="*/ 5 h 53"/>
                <a:gd name="T4" fmla="*/ 99 w 102"/>
                <a:gd name="T5" fmla="*/ 0 h 53"/>
                <a:gd name="T6" fmla="*/ 0 w 102"/>
                <a:gd name="T7" fmla="*/ 49 h 53"/>
                <a:gd name="T8" fmla="*/ 3 w 102"/>
                <a:gd name="T9" fmla="*/ 53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53">
                  <a:moveTo>
                    <a:pt x="3" y="53"/>
                  </a:moveTo>
                  <a:lnTo>
                    <a:pt x="102" y="5"/>
                  </a:lnTo>
                  <a:lnTo>
                    <a:pt x="99" y="0"/>
                  </a:lnTo>
                  <a:lnTo>
                    <a:pt x="0" y="49"/>
                  </a:lnTo>
                  <a:lnTo>
                    <a:pt x="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143"/>
            <p:cNvSpPr>
              <a:spLocks/>
            </p:cNvSpPr>
            <p:nvPr/>
          </p:nvSpPr>
          <p:spPr bwMode="auto">
            <a:xfrm>
              <a:off x="1870" y="1576"/>
              <a:ext cx="102" cy="53"/>
            </a:xfrm>
            <a:custGeom>
              <a:avLst/>
              <a:gdLst>
                <a:gd name="T0" fmla="*/ 3 w 102"/>
                <a:gd name="T1" fmla="*/ 53 h 53"/>
                <a:gd name="T2" fmla="*/ 102 w 102"/>
                <a:gd name="T3" fmla="*/ 5 h 53"/>
                <a:gd name="T4" fmla="*/ 99 w 102"/>
                <a:gd name="T5" fmla="*/ 0 h 53"/>
                <a:gd name="T6" fmla="*/ 0 w 102"/>
                <a:gd name="T7" fmla="*/ 49 h 53"/>
                <a:gd name="T8" fmla="*/ 3 w 102"/>
                <a:gd name="T9" fmla="*/ 53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53">
                  <a:moveTo>
                    <a:pt x="3" y="53"/>
                  </a:moveTo>
                  <a:lnTo>
                    <a:pt x="102" y="5"/>
                  </a:lnTo>
                  <a:lnTo>
                    <a:pt x="99" y="0"/>
                  </a:lnTo>
                  <a:lnTo>
                    <a:pt x="0" y="49"/>
                  </a:lnTo>
                  <a:lnTo>
                    <a:pt x="3"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144"/>
            <p:cNvSpPr>
              <a:spLocks/>
            </p:cNvSpPr>
            <p:nvPr/>
          </p:nvSpPr>
          <p:spPr bwMode="auto">
            <a:xfrm>
              <a:off x="1892" y="1651"/>
              <a:ext cx="62" cy="144"/>
            </a:xfrm>
            <a:custGeom>
              <a:avLst/>
              <a:gdLst>
                <a:gd name="T0" fmla="*/ 0 w 62"/>
                <a:gd name="T1" fmla="*/ 29 h 144"/>
                <a:gd name="T2" fmla="*/ 60 w 62"/>
                <a:gd name="T3" fmla="*/ 0 h 144"/>
                <a:gd name="T4" fmla="*/ 62 w 62"/>
                <a:gd name="T5" fmla="*/ 111 h 144"/>
                <a:gd name="T6" fmla="*/ 3 w 62"/>
                <a:gd name="T7" fmla="*/ 144 h 144"/>
                <a:gd name="T8" fmla="*/ 0 w 62"/>
                <a:gd name="T9" fmla="*/ 29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144">
                  <a:moveTo>
                    <a:pt x="0" y="29"/>
                  </a:moveTo>
                  <a:lnTo>
                    <a:pt x="60" y="0"/>
                  </a:lnTo>
                  <a:lnTo>
                    <a:pt x="62" y="111"/>
                  </a:lnTo>
                  <a:lnTo>
                    <a:pt x="3" y="144"/>
                  </a:lnTo>
                  <a:lnTo>
                    <a:pt x="0" y="29"/>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145"/>
            <p:cNvSpPr>
              <a:spLocks/>
            </p:cNvSpPr>
            <p:nvPr/>
          </p:nvSpPr>
          <p:spPr bwMode="auto">
            <a:xfrm>
              <a:off x="1892" y="1651"/>
              <a:ext cx="62" cy="144"/>
            </a:xfrm>
            <a:custGeom>
              <a:avLst/>
              <a:gdLst>
                <a:gd name="T0" fmla="*/ 0 w 62"/>
                <a:gd name="T1" fmla="*/ 29 h 144"/>
                <a:gd name="T2" fmla="*/ 60 w 62"/>
                <a:gd name="T3" fmla="*/ 0 h 144"/>
                <a:gd name="T4" fmla="*/ 62 w 62"/>
                <a:gd name="T5" fmla="*/ 111 h 144"/>
                <a:gd name="T6" fmla="*/ 3 w 62"/>
                <a:gd name="T7" fmla="*/ 144 h 144"/>
                <a:gd name="T8" fmla="*/ 0 w 62"/>
                <a:gd name="T9" fmla="*/ 29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144">
                  <a:moveTo>
                    <a:pt x="0" y="29"/>
                  </a:moveTo>
                  <a:lnTo>
                    <a:pt x="60" y="0"/>
                  </a:lnTo>
                  <a:lnTo>
                    <a:pt x="62" y="111"/>
                  </a:lnTo>
                  <a:lnTo>
                    <a:pt x="3" y="144"/>
                  </a:lnTo>
                  <a:lnTo>
                    <a:pt x="0"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146"/>
            <p:cNvSpPr>
              <a:spLocks/>
            </p:cNvSpPr>
            <p:nvPr/>
          </p:nvSpPr>
          <p:spPr bwMode="auto">
            <a:xfrm>
              <a:off x="1890" y="1647"/>
              <a:ext cx="66" cy="150"/>
            </a:xfrm>
            <a:custGeom>
              <a:avLst/>
              <a:gdLst>
                <a:gd name="T0" fmla="*/ 2 w 66"/>
                <a:gd name="T1" fmla="*/ 33 h 150"/>
                <a:gd name="T2" fmla="*/ 2 w 66"/>
                <a:gd name="T3" fmla="*/ 35 h 150"/>
                <a:gd name="T4" fmla="*/ 60 w 66"/>
                <a:gd name="T5" fmla="*/ 9 h 150"/>
                <a:gd name="T6" fmla="*/ 62 w 66"/>
                <a:gd name="T7" fmla="*/ 112 h 150"/>
                <a:gd name="T8" fmla="*/ 7 w 66"/>
                <a:gd name="T9" fmla="*/ 143 h 150"/>
                <a:gd name="T10" fmla="*/ 5 w 66"/>
                <a:gd name="T11" fmla="*/ 33 h 150"/>
                <a:gd name="T12" fmla="*/ 2 w 66"/>
                <a:gd name="T13" fmla="*/ 33 h 150"/>
                <a:gd name="T14" fmla="*/ 2 w 66"/>
                <a:gd name="T15" fmla="*/ 35 h 150"/>
                <a:gd name="T16" fmla="*/ 2 w 66"/>
                <a:gd name="T17" fmla="*/ 33 h 150"/>
                <a:gd name="T18" fmla="*/ 0 w 66"/>
                <a:gd name="T19" fmla="*/ 33 h 150"/>
                <a:gd name="T20" fmla="*/ 2 w 66"/>
                <a:gd name="T21" fmla="*/ 150 h 150"/>
                <a:gd name="T22" fmla="*/ 66 w 66"/>
                <a:gd name="T23" fmla="*/ 117 h 150"/>
                <a:gd name="T24" fmla="*/ 64 w 66"/>
                <a:gd name="T25" fmla="*/ 0 h 150"/>
                <a:gd name="T26" fmla="*/ 0 w 66"/>
                <a:gd name="T27" fmla="*/ 33 h 150"/>
                <a:gd name="T28" fmla="*/ 0 w 66"/>
                <a:gd name="T29" fmla="*/ 33 h 150"/>
                <a:gd name="T30" fmla="*/ 2 w 66"/>
                <a:gd name="T31" fmla="*/ 33 h 1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6" h="150">
                  <a:moveTo>
                    <a:pt x="2" y="33"/>
                  </a:moveTo>
                  <a:lnTo>
                    <a:pt x="2" y="35"/>
                  </a:lnTo>
                  <a:lnTo>
                    <a:pt x="60" y="9"/>
                  </a:lnTo>
                  <a:lnTo>
                    <a:pt x="62" y="112"/>
                  </a:lnTo>
                  <a:lnTo>
                    <a:pt x="7" y="143"/>
                  </a:lnTo>
                  <a:lnTo>
                    <a:pt x="5" y="33"/>
                  </a:lnTo>
                  <a:lnTo>
                    <a:pt x="2" y="33"/>
                  </a:lnTo>
                  <a:lnTo>
                    <a:pt x="2" y="35"/>
                  </a:lnTo>
                  <a:lnTo>
                    <a:pt x="2" y="33"/>
                  </a:lnTo>
                  <a:lnTo>
                    <a:pt x="0" y="33"/>
                  </a:lnTo>
                  <a:lnTo>
                    <a:pt x="2" y="150"/>
                  </a:lnTo>
                  <a:lnTo>
                    <a:pt x="66" y="117"/>
                  </a:lnTo>
                  <a:lnTo>
                    <a:pt x="64" y="0"/>
                  </a:lnTo>
                  <a:lnTo>
                    <a:pt x="0" y="33"/>
                  </a:lnTo>
                  <a:lnTo>
                    <a:pt x="2" y="33"/>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147"/>
            <p:cNvSpPr>
              <a:spLocks/>
            </p:cNvSpPr>
            <p:nvPr/>
          </p:nvSpPr>
          <p:spPr bwMode="auto">
            <a:xfrm>
              <a:off x="1890" y="1647"/>
              <a:ext cx="66" cy="150"/>
            </a:xfrm>
            <a:custGeom>
              <a:avLst/>
              <a:gdLst>
                <a:gd name="T0" fmla="*/ 2 w 66"/>
                <a:gd name="T1" fmla="*/ 33 h 150"/>
                <a:gd name="T2" fmla="*/ 2 w 66"/>
                <a:gd name="T3" fmla="*/ 35 h 150"/>
                <a:gd name="T4" fmla="*/ 60 w 66"/>
                <a:gd name="T5" fmla="*/ 9 h 150"/>
                <a:gd name="T6" fmla="*/ 62 w 66"/>
                <a:gd name="T7" fmla="*/ 112 h 150"/>
                <a:gd name="T8" fmla="*/ 7 w 66"/>
                <a:gd name="T9" fmla="*/ 143 h 150"/>
                <a:gd name="T10" fmla="*/ 5 w 66"/>
                <a:gd name="T11" fmla="*/ 33 h 150"/>
                <a:gd name="T12" fmla="*/ 2 w 66"/>
                <a:gd name="T13" fmla="*/ 33 h 150"/>
                <a:gd name="T14" fmla="*/ 2 w 66"/>
                <a:gd name="T15" fmla="*/ 35 h 150"/>
                <a:gd name="T16" fmla="*/ 2 w 66"/>
                <a:gd name="T17" fmla="*/ 33 h 150"/>
                <a:gd name="T18" fmla="*/ 0 w 66"/>
                <a:gd name="T19" fmla="*/ 33 h 150"/>
                <a:gd name="T20" fmla="*/ 2 w 66"/>
                <a:gd name="T21" fmla="*/ 150 h 150"/>
                <a:gd name="T22" fmla="*/ 66 w 66"/>
                <a:gd name="T23" fmla="*/ 117 h 150"/>
                <a:gd name="T24" fmla="*/ 64 w 66"/>
                <a:gd name="T25" fmla="*/ 0 h 150"/>
                <a:gd name="T26" fmla="*/ 0 w 66"/>
                <a:gd name="T27" fmla="*/ 33 h 150"/>
                <a:gd name="T28" fmla="*/ 0 w 66"/>
                <a:gd name="T29" fmla="*/ 33 h 150"/>
                <a:gd name="T30" fmla="*/ 2 w 66"/>
                <a:gd name="T31" fmla="*/ 33 h 1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6" h="150">
                  <a:moveTo>
                    <a:pt x="2" y="33"/>
                  </a:moveTo>
                  <a:lnTo>
                    <a:pt x="2" y="35"/>
                  </a:lnTo>
                  <a:lnTo>
                    <a:pt x="60" y="9"/>
                  </a:lnTo>
                  <a:lnTo>
                    <a:pt x="62" y="112"/>
                  </a:lnTo>
                  <a:lnTo>
                    <a:pt x="7" y="143"/>
                  </a:lnTo>
                  <a:lnTo>
                    <a:pt x="5" y="33"/>
                  </a:lnTo>
                  <a:lnTo>
                    <a:pt x="2" y="33"/>
                  </a:lnTo>
                  <a:lnTo>
                    <a:pt x="2" y="35"/>
                  </a:lnTo>
                  <a:lnTo>
                    <a:pt x="2" y="33"/>
                  </a:lnTo>
                  <a:lnTo>
                    <a:pt x="0" y="33"/>
                  </a:lnTo>
                  <a:lnTo>
                    <a:pt x="2" y="150"/>
                  </a:lnTo>
                  <a:lnTo>
                    <a:pt x="66" y="117"/>
                  </a:lnTo>
                  <a:lnTo>
                    <a:pt x="64" y="0"/>
                  </a:lnTo>
                  <a:lnTo>
                    <a:pt x="0" y="33"/>
                  </a:lnTo>
                  <a:lnTo>
                    <a:pt x="2"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Oval 148"/>
            <p:cNvSpPr>
              <a:spLocks noChangeArrowheads="1"/>
            </p:cNvSpPr>
            <p:nvPr/>
          </p:nvSpPr>
          <p:spPr bwMode="auto">
            <a:xfrm>
              <a:off x="1540" y="1502"/>
              <a:ext cx="139" cy="141"/>
            </a:xfrm>
            <a:prstGeom prst="ellipse">
              <a:avLst/>
            </a:prstGeom>
            <a:noFill/>
            <a:ln w="63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 name="Rectangle 149"/>
            <p:cNvSpPr>
              <a:spLocks noChangeArrowheads="1"/>
            </p:cNvSpPr>
            <p:nvPr/>
          </p:nvSpPr>
          <p:spPr bwMode="auto">
            <a:xfrm>
              <a:off x="1560" y="1559"/>
              <a:ext cx="97" cy="29"/>
            </a:xfrm>
            <a:prstGeom prst="rect">
              <a:avLst/>
            </a:prstGeom>
            <a:solidFill>
              <a:schemeClr val="bg1"/>
            </a:solidFill>
            <a:ln>
              <a:noFill/>
            </a:ln>
            <a:extLst>
              <a:ext uri="{91240B29-F687-4F45-9708-019B960494DF}">
                <a14:hiddenLine xmlns:a14="http://schemas.microsoft.com/office/drawing/2010/main" w="9525">
                  <a:solidFill>
                    <a:schemeClr val="bg1"/>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chemeClr val="bg1"/>
                </a:solidFill>
              </a:endParaRPr>
            </a:p>
          </p:txBody>
        </p:sp>
        <p:sp>
          <p:nvSpPr>
            <p:cNvPr id="27" name="Freeform 150"/>
            <p:cNvSpPr>
              <a:spLocks/>
            </p:cNvSpPr>
            <p:nvPr/>
          </p:nvSpPr>
          <p:spPr bwMode="auto">
            <a:xfrm>
              <a:off x="1941" y="1616"/>
              <a:ext cx="24" cy="13"/>
            </a:xfrm>
            <a:custGeom>
              <a:avLst/>
              <a:gdLst>
                <a:gd name="T0" fmla="*/ 24 w 24"/>
                <a:gd name="T1" fmla="*/ 0 h 13"/>
                <a:gd name="T2" fmla="*/ 4 w 24"/>
                <a:gd name="T3" fmla="*/ 11 h 13"/>
                <a:gd name="T4" fmla="*/ 0 w 24"/>
                <a:gd name="T5" fmla="*/ 11 h 13"/>
                <a:gd name="T6" fmla="*/ 24 w 24"/>
                <a:gd name="T7" fmla="*/ 13 h 13"/>
                <a:gd name="T8" fmla="*/ 24 w 24"/>
                <a:gd name="T9" fmla="*/ 2 h 13"/>
                <a:gd name="T10" fmla="*/ 24 w 24"/>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3">
                  <a:moveTo>
                    <a:pt x="24" y="0"/>
                  </a:moveTo>
                  <a:lnTo>
                    <a:pt x="4" y="11"/>
                  </a:lnTo>
                  <a:lnTo>
                    <a:pt x="0" y="11"/>
                  </a:lnTo>
                  <a:lnTo>
                    <a:pt x="24" y="13"/>
                  </a:lnTo>
                  <a:lnTo>
                    <a:pt x="24" y="2"/>
                  </a:lnTo>
                  <a:lnTo>
                    <a:pt x="24" y="0"/>
                  </a:lnTo>
                  <a:close/>
                </a:path>
              </a:pathLst>
            </a:custGeom>
            <a:solidFill>
              <a:srgbClr val="A8B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151"/>
            <p:cNvSpPr>
              <a:spLocks/>
            </p:cNvSpPr>
            <p:nvPr/>
          </p:nvSpPr>
          <p:spPr bwMode="auto">
            <a:xfrm>
              <a:off x="1941" y="1616"/>
              <a:ext cx="24" cy="13"/>
            </a:xfrm>
            <a:custGeom>
              <a:avLst/>
              <a:gdLst>
                <a:gd name="T0" fmla="*/ 24 w 24"/>
                <a:gd name="T1" fmla="*/ 0 h 13"/>
                <a:gd name="T2" fmla="*/ 4 w 24"/>
                <a:gd name="T3" fmla="*/ 11 h 13"/>
                <a:gd name="T4" fmla="*/ 0 w 24"/>
                <a:gd name="T5" fmla="*/ 11 h 13"/>
                <a:gd name="T6" fmla="*/ 24 w 24"/>
                <a:gd name="T7" fmla="*/ 13 h 13"/>
                <a:gd name="T8" fmla="*/ 24 w 24"/>
                <a:gd name="T9" fmla="*/ 2 h 13"/>
                <a:gd name="T10" fmla="*/ 24 w 24"/>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3">
                  <a:moveTo>
                    <a:pt x="24" y="0"/>
                  </a:moveTo>
                  <a:lnTo>
                    <a:pt x="4" y="11"/>
                  </a:lnTo>
                  <a:lnTo>
                    <a:pt x="0" y="11"/>
                  </a:lnTo>
                  <a:lnTo>
                    <a:pt x="24" y="13"/>
                  </a:lnTo>
                  <a:lnTo>
                    <a:pt x="24" y="2"/>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Freeform 152"/>
            <p:cNvSpPr>
              <a:spLocks/>
            </p:cNvSpPr>
            <p:nvPr/>
          </p:nvSpPr>
          <p:spPr bwMode="auto">
            <a:xfrm>
              <a:off x="1679" y="1570"/>
              <a:ext cx="244" cy="95"/>
            </a:xfrm>
            <a:custGeom>
              <a:avLst/>
              <a:gdLst>
                <a:gd name="T0" fmla="*/ 244 w 244"/>
                <a:gd name="T1" fmla="*/ 95 h 95"/>
                <a:gd name="T2" fmla="*/ 244 w 244"/>
                <a:gd name="T3" fmla="*/ 0 h 95"/>
                <a:gd name="T4" fmla="*/ 0 w 244"/>
                <a:gd name="T5" fmla="*/ 0 h 95"/>
                <a:gd name="T6" fmla="*/ 0 w 244"/>
                <a:gd name="T7" fmla="*/ 4 h 95"/>
                <a:gd name="T8" fmla="*/ 240 w 244"/>
                <a:gd name="T9" fmla="*/ 4 h 95"/>
                <a:gd name="T10" fmla="*/ 240 w 244"/>
                <a:gd name="T11" fmla="*/ 95 h 95"/>
                <a:gd name="T12" fmla="*/ 244 w 244"/>
                <a:gd name="T13" fmla="*/ 95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 h="95">
                  <a:moveTo>
                    <a:pt x="244" y="95"/>
                  </a:moveTo>
                  <a:lnTo>
                    <a:pt x="244" y="0"/>
                  </a:lnTo>
                  <a:lnTo>
                    <a:pt x="0" y="0"/>
                  </a:lnTo>
                  <a:lnTo>
                    <a:pt x="0" y="4"/>
                  </a:lnTo>
                  <a:lnTo>
                    <a:pt x="240" y="4"/>
                  </a:lnTo>
                  <a:lnTo>
                    <a:pt x="240" y="95"/>
                  </a:lnTo>
                  <a:lnTo>
                    <a:pt x="244" y="9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153"/>
            <p:cNvSpPr>
              <a:spLocks/>
            </p:cNvSpPr>
            <p:nvPr/>
          </p:nvSpPr>
          <p:spPr bwMode="auto">
            <a:xfrm>
              <a:off x="1679" y="1570"/>
              <a:ext cx="244" cy="95"/>
            </a:xfrm>
            <a:custGeom>
              <a:avLst/>
              <a:gdLst>
                <a:gd name="T0" fmla="*/ 244 w 244"/>
                <a:gd name="T1" fmla="*/ 95 h 95"/>
                <a:gd name="T2" fmla="*/ 244 w 244"/>
                <a:gd name="T3" fmla="*/ 0 h 95"/>
                <a:gd name="T4" fmla="*/ 0 w 244"/>
                <a:gd name="T5" fmla="*/ 0 h 95"/>
                <a:gd name="T6" fmla="*/ 0 w 244"/>
                <a:gd name="T7" fmla="*/ 4 h 95"/>
                <a:gd name="T8" fmla="*/ 240 w 244"/>
                <a:gd name="T9" fmla="*/ 4 h 95"/>
                <a:gd name="T10" fmla="*/ 240 w 244"/>
                <a:gd name="T11" fmla="*/ 95 h 95"/>
                <a:gd name="T12" fmla="*/ 244 w 244"/>
                <a:gd name="T13" fmla="*/ 95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 h="95">
                  <a:moveTo>
                    <a:pt x="244" y="95"/>
                  </a:moveTo>
                  <a:lnTo>
                    <a:pt x="244" y="0"/>
                  </a:lnTo>
                  <a:lnTo>
                    <a:pt x="0" y="0"/>
                  </a:lnTo>
                  <a:lnTo>
                    <a:pt x="0" y="4"/>
                  </a:lnTo>
                  <a:lnTo>
                    <a:pt x="240" y="4"/>
                  </a:lnTo>
                  <a:lnTo>
                    <a:pt x="240" y="95"/>
                  </a:lnTo>
                  <a:lnTo>
                    <a:pt x="244" y="95"/>
                  </a:ln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Freeform 154"/>
            <p:cNvSpPr>
              <a:spLocks/>
            </p:cNvSpPr>
            <p:nvPr/>
          </p:nvSpPr>
          <p:spPr bwMode="auto">
            <a:xfrm>
              <a:off x="3934" y="3074"/>
              <a:ext cx="159" cy="102"/>
            </a:xfrm>
            <a:custGeom>
              <a:avLst/>
              <a:gdLst>
                <a:gd name="T0" fmla="*/ 0 w 159"/>
                <a:gd name="T1" fmla="*/ 0 h 102"/>
                <a:gd name="T2" fmla="*/ 0 w 159"/>
                <a:gd name="T3" fmla="*/ 102 h 102"/>
                <a:gd name="T4" fmla="*/ 159 w 159"/>
                <a:gd name="T5" fmla="*/ 7 h 102"/>
                <a:gd name="T6" fmla="*/ 0 w 159"/>
                <a:gd name="T7" fmla="*/ 0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9" h="102">
                  <a:moveTo>
                    <a:pt x="0" y="0"/>
                  </a:moveTo>
                  <a:lnTo>
                    <a:pt x="0" y="102"/>
                  </a:lnTo>
                  <a:lnTo>
                    <a:pt x="159" y="7"/>
                  </a:lnTo>
                  <a:lnTo>
                    <a:pt x="0" y="0"/>
                  </a:lnTo>
                  <a:close/>
                </a:path>
              </a:pathLst>
            </a:custGeom>
            <a:solidFill>
              <a:srgbClr val="B6B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155"/>
            <p:cNvSpPr>
              <a:spLocks/>
            </p:cNvSpPr>
            <p:nvPr/>
          </p:nvSpPr>
          <p:spPr bwMode="auto">
            <a:xfrm>
              <a:off x="3934" y="3074"/>
              <a:ext cx="159" cy="102"/>
            </a:xfrm>
            <a:custGeom>
              <a:avLst/>
              <a:gdLst>
                <a:gd name="T0" fmla="*/ 0 w 159"/>
                <a:gd name="T1" fmla="*/ 0 h 102"/>
                <a:gd name="T2" fmla="*/ 0 w 159"/>
                <a:gd name="T3" fmla="*/ 102 h 102"/>
                <a:gd name="T4" fmla="*/ 159 w 159"/>
                <a:gd name="T5" fmla="*/ 7 h 102"/>
                <a:gd name="T6" fmla="*/ 0 w 159"/>
                <a:gd name="T7" fmla="*/ 0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9" h="102">
                  <a:moveTo>
                    <a:pt x="0" y="0"/>
                  </a:moveTo>
                  <a:lnTo>
                    <a:pt x="0" y="102"/>
                  </a:lnTo>
                  <a:lnTo>
                    <a:pt x="159"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156"/>
            <p:cNvSpPr>
              <a:spLocks noEditPoints="1"/>
            </p:cNvSpPr>
            <p:nvPr/>
          </p:nvSpPr>
          <p:spPr bwMode="auto">
            <a:xfrm>
              <a:off x="1976" y="1563"/>
              <a:ext cx="1954" cy="1503"/>
            </a:xfrm>
            <a:custGeom>
              <a:avLst/>
              <a:gdLst>
                <a:gd name="T0" fmla="*/ 6007 w 887"/>
                <a:gd name="T1" fmla="*/ 267 h 682"/>
                <a:gd name="T2" fmla="*/ 5955 w 887"/>
                <a:gd name="T3" fmla="*/ 344 h 682"/>
                <a:gd name="T4" fmla="*/ 9332 w 887"/>
                <a:gd name="T5" fmla="*/ 505 h 682"/>
                <a:gd name="T6" fmla="*/ 9332 w 887"/>
                <a:gd name="T7" fmla="*/ 1477 h 682"/>
                <a:gd name="T8" fmla="*/ 9323 w 887"/>
                <a:gd name="T9" fmla="*/ 1477 h 682"/>
                <a:gd name="T10" fmla="*/ 9323 w 887"/>
                <a:gd name="T11" fmla="*/ 1485 h 682"/>
                <a:gd name="T12" fmla="*/ 9356 w 887"/>
                <a:gd name="T13" fmla="*/ 1468 h 682"/>
                <a:gd name="T14" fmla="*/ 9356 w 887"/>
                <a:gd name="T15" fmla="*/ 2473 h 682"/>
                <a:gd name="T16" fmla="*/ 9332 w 887"/>
                <a:gd name="T17" fmla="*/ 2473 h 682"/>
                <a:gd name="T18" fmla="*/ 9332 w 887"/>
                <a:gd name="T19" fmla="*/ 1501 h 682"/>
                <a:gd name="T20" fmla="*/ 9323 w 887"/>
                <a:gd name="T21" fmla="*/ 1510 h 682"/>
                <a:gd name="T22" fmla="*/ 9323 w 887"/>
                <a:gd name="T23" fmla="*/ 7290 h 682"/>
                <a:gd name="T24" fmla="*/ 9323 w 887"/>
                <a:gd name="T25" fmla="*/ 7290 h 682"/>
                <a:gd name="T26" fmla="*/ 9323 w 887"/>
                <a:gd name="T27" fmla="*/ 2953 h 682"/>
                <a:gd name="T28" fmla="*/ 9332 w 887"/>
                <a:gd name="T29" fmla="*/ 2944 h 682"/>
                <a:gd name="T30" fmla="*/ 9343 w 887"/>
                <a:gd name="T31" fmla="*/ 2953 h 682"/>
                <a:gd name="T32" fmla="*/ 9343 w 887"/>
                <a:gd name="T33" fmla="*/ 7290 h 682"/>
                <a:gd name="T34" fmla="*/ 9484 w 887"/>
                <a:gd name="T35" fmla="*/ 7299 h 682"/>
                <a:gd name="T36" fmla="*/ 9484 w 887"/>
                <a:gd name="T37" fmla="*/ 428 h 682"/>
                <a:gd name="T38" fmla="*/ 6007 w 887"/>
                <a:gd name="T39" fmla="*/ 267 h 682"/>
                <a:gd name="T40" fmla="*/ 170 w 887"/>
                <a:gd name="T41" fmla="*/ 0 h 682"/>
                <a:gd name="T42" fmla="*/ 0 w 887"/>
                <a:gd name="T43" fmla="*/ 73 h 682"/>
                <a:gd name="T44" fmla="*/ 5849 w 887"/>
                <a:gd name="T45" fmla="*/ 344 h 682"/>
                <a:gd name="T46" fmla="*/ 5891 w 887"/>
                <a:gd name="T47" fmla="*/ 267 h 682"/>
                <a:gd name="T48" fmla="*/ 170 w 887"/>
                <a:gd name="T49" fmla="*/ 0 h 6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87" h="682">
                  <a:moveTo>
                    <a:pt x="562" y="25"/>
                  </a:moveTo>
                  <a:cubicBezTo>
                    <a:pt x="557" y="32"/>
                    <a:pt x="557" y="32"/>
                    <a:pt x="557" y="32"/>
                  </a:cubicBezTo>
                  <a:cubicBezTo>
                    <a:pt x="873" y="47"/>
                    <a:pt x="873" y="47"/>
                    <a:pt x="873" y="47"/>
                  </a:cubicBezTo>
                  <a:cubicBezTo>
                    <a:pt x="873" y="138"/>
                    <a:pt x="873" y="138"/>
                    <a:pt x="873" y="138"/>
                  </a:cubicBezTo>
                  <a:cubicBezTo>
                    <a:pt x="872" y="138"/>
                    <a:pt x="872" y="138"/>
                    <a:pt x="872" y="138"/>
                  </a:cubicBezTo>
                  <a:cubicBezTo>
                    <a:pt x="872" y="139"/>
                    <a:pt x="872" y="139"/>
                    <a:pt x="872" y="139"/>
                  </a:cubicBezTo>
                  <a:cubicBezTo>
                    <a:pt x="875" y="137"/>
                    <a:pt x="875" y="137"/>
                    <a:pt x="875" y="137"/>
                  </a:cubicBezTo>
                  <a:cubicBezTo>
                    <a:pt x="875" y="231"/>
                    <a:pt x="875" y="231"/>
                    <a:pt x="875" y="231"/>
                  </a:cubicBezTo>
                  <a:cubicBezTo>
                    <a:pt x="873" y="231"/>
                    <a:pt x="873" y="231"/>
                    <a:pt x="873" y="231"/>
                  </a:cubicBezTo>
                  <a:cubicBezTo>
                    <a:pt x="873" y="140"/>
                    <a:pt x="873" y="140"/>
                    <a:pt x="873" y="140"/>
                  </a:cubicBezTo>
                  <a:cubicBezTo>
                    <a:pt x="872" y="141"/>
                    <a:pt x="872" y="141"/>
                    <a:pt x="872" y="141"/>
                  </a:cubicBezTo>
                  <a:cubicBezTo>
                    <a:pt x="872" y="681"/>
                    <a:pt x="872" y="681"/>
                    <a:pt x="872" y="681"/>
                  </a:cubicBezTo>
                  <a:cubicBezTo>
                    <a:pt x="872" y="681"/>
                    <a:pt x="872" y="681"/>
                    <a:pt x="872" y="681"/>
                  </a:cubicBezTo>
                  <a:cubicBezTo>
                    <a:pt x="872" y="276"/>
                    <a:pt x="872" y="276"/>
                    <a:pt x="872" y="276"/>
                  </a:cubicBezTo>
                  <a:cubicBezTo>
                    <a:pt x="872" y="275"/>
                    <a:pt x="873" y="275"/>
                    <a:pt x="873" y="275"/>
                  </a:cubicBezTo>
                  <a:cubicBezTo>
                    <a:pt x="874" y="275"/>
                    <a:pt x="874" y="275"/>
                    <a:pt x="874" y="276"/>
                  </a:cubicBezTo>
                  <a:cubicBezTo>
                    <a:pt x="874" y="681"/>
                    <a:pt x="874" y="681"/>
                    <a:pt x="874" y="681"/>
                  </a:cubicBezTo>
                  <a:cubicBezTo>
                    <a:pt x="887" y="682"/>
                    <a:pt x="887" y="682"/>
                    <a:pt x="887" y="682"/>
                  </a:cubicBezTo>
                  <a:cubicBezTo>
                    <a:pt x="887" y="40"/>
                    <a:pt x="887" y="40"/>
                    <a:pt x="887" y="40"/>
                  </a:cubicBezTo>
                  <a:cubicBezTo>
                    <a:pt x="562" y="25"/>
                    <a:pt x="562" y="25"/>
                    <a:pt x="562" y="25"/>
                  </a:cubicBezTo>
                  <a:moveTo>
                    <a:pt x="16" y="0"/>
                  </a:moveTo>
                  <a:cubicBezTo>
                    <a:pt x="0" y="7"/>
                    <a:pt x="0" y="7"/>
                    <a:pt x="0" y="7"/>
                  </a:cubicBezTo>
                  <a:cubicBezTo>
                    <a:pt x="547" y="32"/>
                    <a:pt x="547" y="32"/>
                    <a:pt x="547" y="32"/>
                  </a:cubicBezTo>
                  <a:cubicBezTo>
                    <a:pt x="551" y="25"/>
                    <a:pt x="551" y="25"/>
                    <a:pt x="551" y="25"/>
                  </a:cubicBezTo>
                  <a:cubicBezTo>
                    <a:pt x="16" y="0"/>
                    <a:pt x="16" y="0"/>
                    <a:pt x="16" y="0"/>
                  </a:cubicBezTo>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157"/>
            <p:cNvSpPr>
              <a:spLocks/>
            </p:cNvSpPr>
            <p:nvPr/>
          </p:nvSpPr>
          <p:spPr bwMode="auto">
            <a:xfrm>
              <a:off x="3897" y="3072"/>
              <a:ext cx="33" cy="128"/>
            </a:xfrm>
            <a:custGeom>
              <a:avLst/>
              <a:gdLst>
                <a:gd name="T0" fmla="*/ 0 w 15"/>
                <a:gd name="T1" fmla="*/ 0 h 58"/>
                <a:gd name="T2" fmla="*/ 0 w 15"/>
                <a:gd name="T3" fmla="*/ 497 h 58"/>
                <a:gd name="T4" fmla="*/ 0 w 15"/>
                <a:gd name="T5" fmla="*/ 622 h 58"/>
                <a:gd name="T6" fmla="*/ 161 w 15"/>
                <a:gd name="T7" fmla="*/ 516 h 58"/>
                <a:gd name="T8" fmla="*/ 161 w 15"/>
                <a:gd name="T9" fmla="*/ 9 h 58"/>
                <a:gd name="T10" fmla="*/ 20 w 15"/>
                <a:gd name="T11" fmla="*/ 0 h 58"/>
                <a:gd name="T12" fmla="*/ 20 w 15"/>
                <a:gd name="T13" fmla="*/ 525 h 58"/>
                <a:gd name="T14" fmla="*/ 9 w 15"/>
                <a:gd name="T15" fmla="*/ 536 h 58"/>
                <a:gd name="T16" fmla="*/ 0 w 15"/>
                <a:gd name="T17" fmla="*/ 525 h 58"/>
                <a:gd name="T18" fmla="*/ 0 w 15"/>
                <a:gd name="T19" fmla="*/ 0 h 58"/>
                <a:gd name="T20" fmla="*/ 0 w 15"/>
                <a:gd name="T21" fmla="*/ 0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58">
                  <a:moveTo>
                    <a:pt x="0" y="0"/>
                  </a:moveTo>
                  <a:cubicBezTo>
                    <a:pt x="0" y="46"/>
                    <a:pt x="0" y="46"/>
                    <a:pt x="0" y="46"/>
                  </a:cubicBezTo>
                  <a:cubicBezTo>
                    <a:pt x="0" y="58"/>
                    <a:pt x="0" y="58"/>
                    <a:pt x="0" y="58"/>
                  </a:cubicBezTo>
                  <a:cubicBezTo>
                    <a:pt x="15" y="48"/>
                    <a:pt x="15" y="48"/>
                    <a:pt x="15" y="48"/>
                  </a:cubicBezTo>
                  <a:cubicBezTo>
                    <a:pt x="15" y="1"/>
                    <a:pt x="15" y="1"/>
                    <a:pt x="15" y="1"/>
                  </a:cubicBezTo>
                  <a:cubicBezTo>
                    <a:pt x="2" y="0"/>
                    <a:pt x="2" y="0"/>
                    <a:pt x="2" y="0"/>
                  </a:cubicBezTo>
                  <a:cubicBezTo>
                    <a:pt x="2" y="49"/>
                    <a:pt x="2" y="49"/>
                    <a:pt x="2" y="49"/>
                  </a:cubicBezTo>
                  <a:cubicBezTo>
                    <a:pt x="2" y="50"/>
                    <a:pt x="2" y="50"/>
                    <a:pt x="1" y="50"/>
                  </a:cubicBezTo>
                  <a:cubicBezTo>
                    <a:pt x="1" y="50"/>
                    <a:pt x="0" y="50"/>
                    <a:pt x="0" y="49"/>
                  </a:cubicBezTo>
                  <a:cubicBezTo>
                    <a:pt x="0" y="0"/>
                    <a:pt x="0" y="0"/>
                    <a:pt x="0" y="0"/>
                  </a:cubicBezTo>
                  <a:cubicBezTo>
                    <a:pt x="0" y="0"/>
                    <a:pt x="0" y="0"/>
                    <a:pt x="0" y="0"/>
                  </a:cubicBezTo>
                </a:path>
              </a:pathLst>
            </a:custGeom>
            <a:solidFill>
              <a:srgbClr val="A6BE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158"/>
            <p:cNvSpPr>
              <a:spLocks noEditPoints="1"/>
            </p:cNvSpPr>
            <p:nvPr/>
          </p:nvSpPr>
          <p:spPr bwMode="auto">
            <a:xfrm>
              <a:off x="1969" y="1583"/>
              <a:ext cx="1928" cy="1480"/>
            </a:xfrm>
            <a:custGeom>
              <a:avLst/>
              <a:gdLst>
                <a:gd name="T0" fmla="*/ 9360 w 875"/>
                <a:gd name="T1" fmla="*/ 1412 h 672"/>
                <a:gd name="T2" fmla="*/ 9351 w 875"/>
                <a:gd name="T3" fmla="*/ 1421 h 672"/>
                <a:gd name="T4" fmla="*/ 9351 w 875"/>
                <a:gd name="T5" fmla="*/ 1421 h 672"/>
                <a:gd name="T6" fmla="*/ 9351 w 875"/>
                <a:gd name="T7" fmla="*/ 4691 h 672"/>
                <a:gd name="T8" fmla="*/ 9360 w 875"/>
                <a:gd name="T9" fmla="*/ 7180 h 672"/>
                <a:gd name="T10" fmla="*/ 9360 w 875"/>
                <a:gd name="T11" fmla="*/ 7180 h 672"/>
                <a:gd name="T12" fmla="*/ 9360 w 875"/>
                <a:gd name="T13" fmla="*/ 1412 h 672"/>
                <a:gd name="T14" fmla="*/ 9360 w 875"/>
                <a:gd name="T15" fmla="*/ 1376 h 672"/>
                <a:gd name="T16" fmla="*/ 9360 w 875"/>
                <a:gd name="T17" fmla="*/ 1376 h 672"/>
                <a:gd name="T18" fmla="*/ 9360 w 875"/>
                <a:gd name="T19" fmla="*/ 1388 h 672"/>
                <a:gd name="T20" fmla="*/ 9360 w 875"/>
                <a:gd name="T21" fmla="*/ 1388 h 672"/>
                <a:gd name="T22" fmla="*/ 9360 w 875"/>
                <a:gd name="T23" fmla="*/ 1376 h 672"/>
                <a:gd name="T24" fmla="*/ 9351 w 875"/>
                <a:gd name="T25" fmla="*/ 568 h 672"/>
                <a:gd name="T26" fmla="*/ 9351 w 875"/>
                <a:gd name="T27" fmla="*/ 568 h 672"/>
                <a:gd name="T28" fmla="*/ 9351 w 875"/>
                <a:gd name="T29" fmla="*/ 621 h 672"/>
                <a:gd name="T30" fmla="*/ 9351 w 875"/>
                <a:gd name="T31" fmla="*/ 568 h 672"/>
                <a:gd name="T32" fmla="*/ 9351 w 875"/>
                <a:gd name="T33" fmla="*/ 451 h 672"/>
                <a:gd name="T34" fmla="*/ 9182 w 875"/>
                <a:gd name="T35" fmla="*/ 533 h 672"/>
                <a:gd name="T36" fmla="*/ 9340 w 875"/>
                <a:gd name="T37" fmla="*/ 460 h 672"/>
                <a:gd name="T38" fmla="*/ 9340 w 875"/>
                <a:gd name="T39" fmla="*/ 557 h 672"/>
                <a:gd name="T40" fmla="*/ 9351 w 875"/>
                <a:gd name="T41" fmla="*/ 557 h 672"/>
                <a:gd name="T42" fmla="*/ 9351 w 875"/>
                <a:gd name="T43" fmla="*/ 451 h 672"/>
                <a:gd name="T44" fmla="*/ 9340 w 875"/>
                <a:gd name="T45" fmla="*/ 427 h 672"/>
                <a:gd name="T46" fmla="*/ 9351 w 875"/>
                <a:gd name="T47" fmla="*/ 427 h 672"/>
                <a:gd name="T48" fmla="*/ 9351 w 875"/>
                <a:gd name="T49" fmla="*/ 427 h 672"/>
                <a:gd name="T50" fmla="*/ 9340 w 875"/>
                <a:gd name="T51" fmla="*/ 427 h 672"/>
                <a:gd name="T52" fmla="*/ 5982 w 875"/>
                <a:gd name="T53" fmla="*/ 266 h 672"/>
                <a:gd name="T54" fmla="*/ 5903 w 875"/>
                <a:gd name="T55" fmla="*/ 407 h 672"/>
                <a:gd name="T56" fmla="*/ 9102 w 875"/>
                <a:gd name="T57" fmla="*/ 544 h 672"/>
                <a:gd name="T58" fmla="*/ 9340 w 875"/>
                <a:gd name="T59" fmla="*/ 427 h 672"/>
                <a:gd name="T60" fmla="*/ 5982 w 875"/>
                <a:gd name="T61" fmla="*/ 266 h 672"/>
                <a:gd name="T62" fmla="*/ 0 w 875"/>
                <a:gd name="T63" fmla="*/ 0 h 672"/>
                <a:gd name="T64" fmla="*/ 0 w 875"/>
                <a:gd name="T65" fmla="*/ 141 h 672"/>
                <a:gd name="T66" fmla="*/ 5797 w 875"/>
                <a:gd name="T67" fmla="*/ 392 h 672"/>
                <a:gd name="T68" fmla="*/ 5874 w 875"/>
                <a:gd name="T69" fmla="*/ 266 h 672"/>
                <a:gd name="T70" fmla="*/ 0 w 875"/>
                <a:gd name="T71" fmla="*/ 0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75" h="672">
                  <a:moveTo>
                    <a:pt x="875" y="132"/>
                  </a:moveTo>
                  <a:cubicBezTo>
                    <a:pt x="874" y="133"/>
                    <a:pt x="874" y="133"/>
                    <a:pt x="874" y="133"/>
                  </a:cubicBezTo>
                  <a:cubicBezTo>
                    <a:pt x="874" y="133"/>
                    <a:pt x="874" y="133"/>
                    <a:pt x="874" y="133"/>
                  </a:cubicBezTo>
                  <a:cubicBezTo>
                    <a:pt x="874" y="439"/>
                    <a:pt x="874" y="439"/>
                    <a:pt x="874" y="439"/>
                  </a:cubicBezTo>
                  <a:cubicBezTo>
                    <a:pt x="875" y="672"/>
                    <a:pt x="875" y="672"/>
                    <a:pt x="875" y="672"/>
                  </a:cubicBezTo>
                  <a:cubicBezTo>
                    <a:pt x="875" y="672"/>
                    <a:pt x="875" y="672"/>
                    <a:pt x="875" y="672"/>
                  </a:cubicBezTo>
                  <a:cubicBezTo>
                    <a:pt x="875" y="132"/>
                    <a:pt x="875" y="132"/>
                    <a:pt x="875" y="132"/>
                  </a:cubicBezTo>
                  <a:moveTo>
                    <a:pt x="875" y="129"/>
                  </a:moveTo>
                  <a:cubicBezTo>
                    <a:pt x="875" y="129"/>
                    <a:pt x="875" y="129"/>
                    <a:pt x="875" y="129"/>
                  </a:cubicBezTo>
                  <a:cubicBezTo>
                    <a:pt x="875" y="130"/>
                    <a:pt x="875" y="130"/>
                    <a:pt x="875" y="130"/>
                  </a:cubicBezTo>
                  <a:cubicBezTo>
                    <a:pt x="875" y="130"/>
                    <a:pt x="875" y="130"/>
                    <a:pt x="875" y="130"/>
                  </a:cubicBezTo>
                  <a:cubicBezTo>
                    <a:pt x="875" y="129"/>
                    <a:pt x="875" y="129"/>
                    <a:pt x="875" y="129"/>
                  </a:cubicBezTo>
                  <a:moveTo>
                    <a:pt x="874" y="53"/>
                  </a:moveTo>
                  <a:cubicBezTo>
                    <a:pt x="874" y="53"/>
                    <a:pt x="874" y="53"/>
                    <a:pt x="874" y="53"/>
                  </a:cubicBezTo>
                  <a:cubicBezTo>
                    <a:pt x="874" y="58"/>
                    <a:pt x="874" y="58"/>
                    <a:pt x="874" y="58"/>
                  </a:cubicBezTo>
                  <a:cubicBezTo>
                    <a:pt x="874" y="53"/>
                    <a:pt x="874" y="53"/>
                    <a:pt x="874" y="53"/>
                  </a:cubicBezTo>
                  <a:moveTo>
                    <a:pt x="874" y="42"/>
                  </a:moveTo>
                  <a:cubicBezTo>
                    <a:pt x="858" y="50"/>
                    <a:pt x="858" y="50"/>
                    <a:pt x="858" y="50"/>
                  </a:cubicBezTo>
                  <a:cubicBezTo>
                    <a:pt x="873" y="43"/>
                    <a:pt x="873" y="43"/>
                    <a:pt x="873" y="43"/>
                  </a:cubicBezTo>
                  <a:cubicBezTo>
                    <a:pt x="873" y="52"/>
                    <a:pt x="873" y="52"/>
                    <a:pt x="873" y="52"/>
                  </a:cubicBezTo>
                  <a:cubicBezTo>
                    <a:pt x="874" y="52"/>
                    <a:pt x="874" y="52"/>
                    <a:pt x="874" y="52"/>
                  </a:cubicBezTo>
                  <a:cubicBezTo>
                    <a:pt x="874" y="42"/>
                    <a:pt x="874" y="42"/>
                    <a:pt x="874" y="42"/>
                  </a:cubicBezTo>
                  <a:moveTo>
                    <a:pt x="873" y="40"/>
                  </a:moveTo>
                  <a:cubicBezTo>
                    <a:pt x="874" y="40"/>
                    <a:pt x="874" y="40"/>
                    <a:pt x="874" y="40"/>
                  </a:cubicBezTo>
                  <a:cubicBezTo>
                    <a:pt x="874" y="40"/>
                    <a:pt x="874" y="40"/>
                    <a:pt x="874" y="40"/>
                  </a:cubicBezTo>
                  <a:cubicBezTo>
                    <a:pt x="873" y="40"/>
                    <a:pt x="873" y="40"/>
                    <a:pt x="873" y="40"/>
                  </a:cubicBezTo>
                  <a:moveTo>
                    <a:pt x="559" y="25"/>
                  </a:moveTo>
                  <a:cubicBezTo>
                    <a:pt x="552" y="38"/>
                    <a:pt x="552" y="38"/>
                    <a:pt x="552" y="38"/>
                  </a:cubicBezTo>
                  <a:cubicBezTo>
                    <a:pt x="851" y="51"/>
                    <a:pt x="851" y="51"/>
                    <a:pt x="851" y="51"/>
                  </a:cubicBezTo>
                  <a:cubicBezTo>
                    <a:pt x="873" y="40"/>
                    <a:pt x="873" y="40"/>
                    <a:pt x="873" y="40"/>
                  </a:cubicBezTo>
                  <a:cubicBezTo>
                    <a:pt x="559" y="25"/>
                    <a:pt x="559" y="25"/>
                    <a:pt x="559" y="25"/>
                  </a:cubicBezTo>
                  <a:moveTo>
                    <a:pt x="0" y="0"/>
                  </a:moveTo>
                  <a:cubicBezTo>
                    <a:pt x="0" y="13"/>
                    <a:pt x="0" y="13"/>
                    <a:pt x="0" y="13"/>
                  </a:cubicBezTo>
                  <a:cubicBezTo>
                    <a:pt x="542" y="37"/>
                    <a:pt x="542" y="37"/>
                    <a:pt x="542" y="37"/>
                  </a:cubicBezTo>
                  <a:cubicBezTo>
                    <a:pt x="549" y="25"/>
                    <a:pt x="549" y="25"/>
                    <a:pt x="549" y="25"/>
                  </a:cubicBezTo>
                  <a:cubicBezTo>
                    <a:pt x="0" y="0"/>
                    <a:pt x="0" y="0"/>
                    <a:pt x="0" y="0"/>
                  </a:cubicBezTo>
                </a:path>
              </a:pathLst>
            </a:custGeom>
            <a:solidFill>
              <a:srgbClr val="CCEA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159"/>
            <p:cNvSpPr>
              <a:spLocks/>
            </p:cNvSpPr>
            <p:nvPr/>
          </p:nvSpPr>
          <p:spPr bwMode="auto">
            <a:xfrm>
              <a:off x="3897" y="3072"/>
              <a:ext cx="1" cy="102"/>
            </a:xfrm>
            <a:custGeom>
              <a:avLst/>
              <a:gdLst>
                <a:gd name="T0" fmla="*/ 0 w 1"/>
                <a:gd name="T1" fmla="*/ 0 h 102"/>
                <a:gd name="T2" fmla="*/ 0 w 1"/>
                <a:gd name="T3" fmla="*/ 102 h 102"/>
                <a:gd name="T4" fmla="*/ 0 w 1"/>
                <a:gd name="T5" fmla="*/ 0 h 102"/>
                <a:gd name="T6" fmla="*/ 0 w 1"/>
                <a:gd name="T7" fmla="*/ 0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02">
                  <a:moveTo>
                    <a:pt x="0" y="0"/>
                  </a:moveTo>
                  <a:lnTo>
                    <a:pt x="0" y="102"/>
                  </a:lnTo>
                  <a:lnTo>
                    <a:pt x="0" y="0"/>
                  </a:lnTo>
                  <a:close/>
                </a:path>
              </a:pathLst>
            </a:custGeom>
            <a:solidFill>
              <a:srgbClr val="98C0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160"/>
            <p:cNvSpPr>
              <a:spLocks noEditPoints="1"/>
            </p:cNvSpPr>
            <p:nvPr/>
          </p:nvSpPr>
          <p:spPr bwMode="auto">
            <a:xfrm>
              <a:off x="1965" y="1612"/>
              <a:ext cx="1" cy="4"/>
            </a:xfrm>
            <a:custGeom>
              <a:avLst/>
              <a:gdLst>
                <a:gd name="T0" fmla="*/ 0 w 1"/>
                <a:gd name="T1" fmla="*/ 4 h 4"/>
                <a:gd name="T2" fmla="*/ 0 w 1"/>
                <a:gd name="T3" fmla="*/ 4 h 4"/>
                <a:gd name="T4" fmla="*/ 0 w 1"/>
                <a:gd name="T5" fmla="*/ 4 h 4"/>
                <a:gd name="T6" fmla="*/ 0 w 1"/>
                <a:gd name="T7" fmla="*/ 4 h 4"/>
                <a:gd name="T8" fmla="*/ 0 w 1"/>
                <a:gd name="T9" fmla="*/ 4 h 4"/>
                <a:gd name="T10" fmla="*/ 0 w 1"/>
                <a:gd name="T11" fmla="*/ 0 h 4"/>
                <a:gd name="T12" fmla="*/ 0 w 1"/>
                <a:gd name="T13" fmla="*/ 2 h 4"/>
                <a:gd name="T14" fmla="*/ 0 w 1"/>
                <a:gd name="T15" fmla="*/ 2 h 4"/>
                <a:gd name="T16" fmla="*/ 0 w 1"/>
                <a:gd name="T17" fmla="*/ 0 h 4"/>
                <a:gd name="T18" fmla="*/ 0 w 1"/>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4">
                  <a:moveTo>
                    <a:pt x="0" y="4"/>
                  </a:moveTo>
                  <a:lnTo>
                    <a:pt x="0" y="4"/>
                  </a:lnTo>
                  <a:close/>
                  <a:moveTo>
                    <a:pt x="0" y="0"/>
                  </a:moveTo>
                  <a:lnTo>
                    <a:pt x="0" y="2"/>
                  </a:lnTo>
                  <a:lnTo>
                    <a:pt x="0" y="0"/>
                  </a:lnTo>
                  <a:close/>
                </a:path>
              </a:pathLst>
            </a:custGeom>
            <a:solidFill>
              <a:srgbClr val="A8B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161"/>
            <p:cNvSpPr>
              <a:spLocks/>
            </p:cNvSpPr>
            <p:nvPr/>
          </p:nvSpPr>
          <p:spPr bwMode="auto">
            <a:xfrm>
              <a:off x="1965" y="1616"/>
              <a:ext cx="1" cy="2"/>
            </a:xfrm>
            <a:custGeom>
              <a:avLst/>
              <a:gdLst>
                <a:gd name="T0" fmla="*/ 0 w 1"/>
                <a:gd name="T1" fmla="*/ 0 h 2"/>
                <a:gd name="T2" fmla="*/ 0 w 1"/>
                <a:gd name="T3" fmla="*/ 0 h 2"/>
                <a:gd name="T4" fmla="*/ 0 w 1"/>
                <a:gd name="T5" fmla="*/ 2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0"/>
                  </a:lnTo>
                  <a:lnTo>
                    <a:pt x="0" y="2"/>
                  </a:lnTo>
                  <a:lnTo>
                    <a:pt x="0" y="0"/>
                  </a:lnTo>
                  <a:close/>
                </a:path>
              </a:pathLst>
            </a:custGeom>
            <a:solidFill>
              <a:srgbClr val="819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162"/>
            <p:cNvSpPr>
              <a:spLocks noEditPoints="1"/>
            </p:cNvSpPr>
            <p:nvPr/>
          </p:nvSpPr>
          <p:spPr bwMode="auto">
            <a:xfrm>
              <a:off x="1969" y="1614"/>
              <a:ext cx="1873" cy="132"/>
            </a:xfrm>
            <a:custGeom>
              <a:avLst/>
              <a:gdLst>
                <a:gd name="T0" fmla="*/ 1835 w 1873"/>
                <a:gd name="T1" fmla="*/ 110 h 132"/>
                <a:gd name="T2" fmla="*/ 1835 w 1873"/>
                <a:gd name="T3" fmla="*/ 110 h 132"/>
                <a:gd name="T4" fmla="*/ 1835 w 1873"/>
                <a:gd name="T5" fmla="*/ 132 h 132"/>
                <a:gd name="T6" fmla="*/ 1835 w 1873"/>
                <a:gd name="T7" fmla="*/ 132 h 132"/>
                <a:gd name="T8" fmla="*/ 1835 w 1873"/>
                <a:gd name="T9" fmla="*/ 110 h 132"/>
                <a:gd name="T10" fmla="*/ 1214 w 1873"/>
                <a:gd name="T11" fmla="*/ 55 h 132"/>
                <a:gd name="T12" fmla="*/ 1203 w 1873"/>
                <a:gd name="T13" fmla="*/ 73 h 132"/>
                <a:gd name="T14" fmla="*/ 1833 w 1873"/>
                <a:gd name="T15" fmla="*/ 101 h 132"/>
                <a:gd name="T16" fmla="*/ 1833 w 1873"/>
                <a:gd name="T17" fmla="*/ 106 h 132"/>
                <a:gd name="T18" fmla="*/ 1835 w 1873"/>
                <a:gd name="T19" fmla="*/ 106 h 132"/>
                <a:gd name="T20" fmla="*/ 1873 w 1873"/>
                <a:gd name="T21" fmla="*/ 84 h 132"/>
                <a:gd name="T22" fmla="*/ 1214 w 1873"/>
                <a:gd name="T23" fmla="*/ 55 h 132"/>
                <a:gd name="T24" fmla="*/ 0 w 1873"/>
                <a:gd name="T25" fmla="*/ 0 h 132"/>
                <a:gd name="T26" fmla="*/ 0 w 1873"/>
                <a:gd name="T27" fmla="*/ 15 h 132"/>
                <a:gd name="T28" fmla="*/ 807 w 1873"/>
                <a:gd name="T29" fmla="*/ 55 h 132"/>
                <a:gd name="T30" fmla="*/ 1183 w 1873"/>
                <a:gd name="T31" fmla="*/ 73 h 132"/>
                <a:gd name="T32" fmla="*/ 1194 w 1873"/>
                <a:gd name="T33" fmla="*/ 53 h 132"/>
                <a:gd name="T34" fmla="*/ 0 w 1873"/>
                <a:gd name="T35" fmla="*/ 0 h 1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73" h="132">
                  <a:moveTo>
                    <a:pt x="1835" y="110"/>
                  </a:moveTo>
                  <a:lnTo>
                    <a:pt x="1835" y="110"/>
                  </a:lnTo>
                  <a:lnTo>
                    <a:pt x="1835" y="132"/>
                  </a:lnTo>
                  <a:lnTo>
                    <a:pt x="1835" y="110"/>
                  </a:lnTo>
                  <a:close/>
                  <a:moveTo>
                    <a:pt x="1214" y="55"/>
                  </a:moveTo>
                  <a:lnTo>
                    <a:pt x="1203" y="73"/>
                  </a:lnTo>
                  <a:lnTo>
                    <a:pt x="1833" y="101"/>
                  </a:lnTo>
                  <a:lnTo>
                    <a:pt x="1833" y="106"/>
                  </a:lnTo>
                  <a:lnTo>
                    <a:pt x="1835" y="106"/>
                  </a:lnTo>
                  <a:lnTo>
                    <a:pt x="1873" y="84"/>
                  </a:lnTo>
                  <a:lnTo>
                    <a:pt x="1214" y="55"/>
                  </a:lnTo>
                  <a:close/>
                  <a:moveTo>
                    <a:pt x="0" y="0"/>
                  </a:moveTo>
                  <a:lnTo>
                    <a:pt x="0" y="15"/>
                  </a:lnTo>
                  <a:lnTo>
                    <a:pt x="807" y="55"/>
                  </a:lnTo>
                  <a:lnTo>
                    <a:pt x="1183" y="73"/>
                  </a:lnTo>
                  <a:lnTo>
                    <a:pt x="1194" y="53"/>
                  </a:lnTo>
                  <a:lnTo>
                    <a:pt x="0" y="0"/>
                  </a:lnTo>
                  <a:close/>
                </a:path>
              </a:pathLst>
            </a:custGeom>
            <a:solidFill>
              <a:srgbClr val="98B6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163"/>
            <p:cNvSpPr>
              <a:spLocks noEditPoints="1"/>
            </p:cNvSpPr>
            <p:nvPr/>
          </p:nvSpPr>
          <p:spPr bwMode="auto">
            <a:xfrm>
              <a:off x="1969" y="1614"/>
              <a:ext cx="1873" cy="132"/>
            </a:xfrm>
            <a:custGeom>
              <a:avLst/>
              <a:gdLst>
                <a:gd name="T0" fmla="*/ 1835 w 1873"/>
                <a:gd name="T1" fmla="*/ 110 h 132"/>
                <a:gd name="T2" fmla="*/ 1835 w 1873"/>
                <a:gd name="T3" fmla="*/ 110 h 132"/>
                <a:gd name="T4" fmla="*/ 1835 w 1873"/>
                <a:gd name="T5" fmla="*/ 132 h 132"/>
                <a:gd name="T6" fmla="*/ 1835 w 1873"/>
                <a:gd name="T7" fmla="*/ 132 h 132"/>
                <a:gd name="T8" fmla="*/ 1835 w 1873"/>
                <a:gd name="T9" fmla="*/ 110 h 132"/>
                <a:gd name="T10" fmla="*/ 1214 w 1873"/>
                <a:gd name="T11" fmla="*/ 55 h 132"/>
                <a:gd name="T12" fmla="*/ 1203 w 1873"/>
                <a:gd name="T13" fmla="*/ 73 h 132"/>
                <a:gd name="T14" fmla="*/ 1833 w 1873"/>
                <a:gd name="T15" fmla="*/ 101 h 132"/>
                <a:gd name="T16" fmla="*/ 1833 w 1873"/>
                <a:gd name="T17" fmla="*/ 106 h 132"/>
                <a:gd name="T18" fmla="*/ 1835 w 1873"/>
                <a:gd name="T19" fmla="*/ 106 h 132"/>
                <a:gd name="T20" fmla="*/ 1873 w 1873"/>
                <a:gd name="T21" fmla="*/ 84 h 132"/>
                <a:gd name="T22" fmla="*/ 1214 w 1873"/>
                <a:gd name="T23" fmla="*/ 55 h 132"/>
                <a:gd name="T24" fmla="*/ 0 w 1873"/>
                <a:gd name="T25" fmla="*/ 0 h 132"/>
                <a:gd name="T26" fmla="*/ 0 w 1873"/>
                <a:gd name="T27" fmla="*/ 15 h 132"/>
                <a:gd name="T28" fmla="*/ 807 w 1873"/>
                <a:gd name="T29" fmla="*/ 55 h 132"/>
                <a:gd name="T30" fmla="*/ 1183 w 1873"/>
                <a:gd name="T31" fmla="*/ 73 h 132"/>
                <a:gd name="T32" fmla="*/ 1194 w 1873"/>
                <a:gd name="T33" fmla="*/ 53 h 132"/>
                <a:gd name="T34" fmla="*/ 0 w 1873"/>
                <a:gd name="T35" fmla="*/ 0 h 1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73" h="132">
                  <a:moveTo>
                    <a:pt x="1835" y="110"/>
                  </a:moveTo>
                  <a:lnTo>
                    <a:pt x="1835" y="110"/>
                  </a:lnTo>
                  <a:lnTo>
                    <a:pt x="1835" y="132"/>
                  </a:lnTo>
                  <a:lnTo>
                    <a:pt x="1835" y="110"/>
                  </a:lnTo>
                  <a:moveTo>
                    <a:pt x="1214" y="55"/>
                  </a:moveTo>
                  <a:lnTo>
                    <a:pt x="1203" y="73"/>
                  </a:lnTo>
                  <a:lnTo>
                    <a:pt x="1833" y="101"/>
                  </a:lnTo>
                  <a:lnTo>
                    <a:pt x="1833" y="106"/>
                  </a:lnTo>
                  <a:lnTo>
                    <a:pt x="1835" y="106"/>
                  </a:lnTo>
                  <a:lnTo>
                    <a:pt x="1873" y="84"/>
                  </a:lnTo>
                  <a:lnTo>
                    <a:pt x="1214" y="55"/>
                  </a:lnTo>
                  <a:moveTo>
                    <a:pt x="0" y="0"/>
                  </a:moveTo>
                  <a:lnTo>
                    <a:pt x="0" y="15"/>
                  </a:lnTo>
                  <a:lnTo>
                    <a:pt x="807" y="55"/>
                  </a:lnTo>
                  <a:lnTo>
                    <a:pt x="1183" y="73"/>
                  </a:lnTo>
                  <a:lnTo>
                    <a:pt x="1194"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164"/>
            <p:cNvSpPr>
              <a:spLocks/>
            </p:cNvSpPr>
            <p:nvPr/>
          </p:nvSpPr>
          <p:spPr bwMode="auto">
            <a:xfrm>
              <a:off x="1969" y="1614"/>
              <a:ext cx="1" cy="15"/>
            </a:xfrm>
            <a:custGeom>
              <a:avLst/>
              <a:gdLst>
                <a:gd name="T0" fmla="*/ 0 w 1"/>
                <a:gd name="T1" fmla="*/ 0 h 15"/>
                <a:gd name="T2" fmla="*/ 0 w 1"/>
                <a:gd name="T3" fmla="*/ 0 h 15"/>
                <a:gd name="T4" fmla="*/ 0 w 1"/>
                <a:gd name="T5" fmla="*/ 0 h 15"/>
                <a:gd name="T6" fmla="*/ 0 w 1"/>
                <a:gd name="T7" fmla="*/ 15 h 15"/>
                <a:gd name="T8" fmla="*/ 0 w 1"/>
                <a:gd name="T9" fmla="*/ 15 h 15"/>
                <a:gd name="T10" fmla="*/ 0 w 1"/>
                <a:gd name="T11" fmla="*/ 0 h 15"/>
                <a:gd name="T12" fmla="*/ 0 w 1"/>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5">
                  <a:moveTo>
                    <a:pt x="0" y="0"/>
                  </a:moveTo>
                  <a:lnTo>
                    <a:pt x="0" y="0"/>
                  </a:lnTo>
                  <a:lnTo>
                    <a:pt x="0" y="15"/>
                  </a:lnTo>
                  <a:lnTo>
                    <a:pt x="0" y="0"/>
                  </a:lnTo>
                  <a:close/>
                </a:path>
              </a:pathLst>
            </a:custGeom>
            <a:solidFill>
              <a:srgbClr val="89B1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165"/>
            <p:cNvSpPr>
              <a:spLocks/>
            </p:cNvSpPr>
            <p:nvPr/>
          </p:nvSpPr>
          <p:spPr bwMode="auto">
            <a:xfrm>
              <a:off x="1956" y="1559"/>
              <a:ext cx="1978" cy="2106"/>
            </a:xfrm>
            <a:custGeom>
              <a:avLst/>
              <a:gdLst>
                <a:gd name="T0" fmla="*/ 1976 w 1978"/>
                <a:gd name="T1" fmla="*/ 90 h 2106"/>
                <a:gd name="T2" fmla="*/ 1974 w 1978"/>
                <a:gd name="T3" fmla="*/ 90 h 2106"/>
                <a:gd name="T4" fmla="*/ 1974 w 1978"/>
                <a:gd name="T5" fmla="*/ 2101 h 2106"/>
                <a:gd name="T6" fmla="*/ 5 w 1978"/>
                <a:gd name="T7" fmla="*/ 2013 h 2106"/>
                <a:gd name="T8" fmla="*/ 13 w 1978"/>
                <a:gd name="T9" fmla="*/ 22 h 2106"/>
                <a:gd name="T10" fmla="*/ 55 w 1978"/>
                <a:gd name="T11" fmla="*/ 4 h 2106"/>
                <a:gd name="T12" fmla="*/ 1976 w 1978"/>
                <a:gd name="T13" fmla="*/ 92 h 2106"/>
                <a:gd name="T14" fmla="*/ 1976 w 1978"/>
                <a:gd name="T15" fmla="*/ 90 h 2106"/>
                <a:gd name="T16" fmla="*/ 1974 w 1978"/>
                <a:gd name="T17" fmla="*/ 90 h 2106"/>
                <a:gd name="T18" fmla="*/ 1976 w 1978"/>
                <a:gd name="T19" fmla="*/ 90 h 2106"/>
                <a:gd name="T20" fmla="*/ 1976 w 1978"/>
                <a:gd name="T21" fmla="*/ 88 h 2106"/>
                <a:gd name="T22" fmla="*/ 55 w 1978"/>
                <a:gd name="T23" fmla="*/ 0 h 2106"/>
                <a:gd name="T24" fmla="*/ 9 w 1978"/>
                <a:gd name="T25" fmla="*/ 20 h 2106"/>
                <a:gd name="T26" fmla="*/ 0 w 1978"/>
                <a:gd name="T27" fmla="*/ 2018 h 2106"/>
                <a:gd name="T28" fmla="*/ 1978 w 1978"/>
                <a:gd name="T29" fmla="*/ 2106 h 2106"/>
                <a:gd name="T30" fmla="*/ 1978 w 1978"/>
                <a:gd name="T31" fmla="*/ 88 h 2106"/>
                <a:gd name="T32" fmla="*/ 1976 w 1978"/>
                <a:gd name="T33" fmla="*/ 88 h 2106"/>
                <a:gd name="T34" fmla="*/ 1976 w 1978"/>
                <a:gd name="T35" fmla="*/ 90 h 2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78" h="2106">
                  <a:moveTo>
                    <a:pt x="1976" y="90"/>
                  </a:moveTo>
                  <a:lnTo>
                    <a:pt x="1974" y="90"/>
                  </a:lnTo>
                  <a:lnTo>
                    <a:pt x="1974" y="2101"/>
                  </a:lnTo>
                  <a:lnTo>
                    <a:pt x="5" y="2013"/>
                  </a:lnTo>
                  <a:lnTo>
                    <a:pt x="13" y="22"/>
                  </a:lnTo>
                  <a:lnTo>
                    <a:pt x="55" y="4"/>
                  </a:lnTo>
                  <a:lnTo>
                    <a:pt x="1976" y="92"/>
                  </a:lnTo>
                  <a:lnTo>
                    <a:pt x="1976" y="90"/>
                  </a:lnTo>
                  <a:lnTo>
                    <a:pt x="1974" y="90"/>
                  </a:lnTo>
                  <a:lnTo>
                    <a:pt x="1976" y="90"/>
                  </a:lnTo>
                  <a:lnTo>
                    <a:pt x="1976" y="88"/>
                  </a:lnTo>
                  <a:lnTo>
                    <a:pt x="55" y="0"/>
                  </a:lnTo>
                  <a:lnTo>
                    <a:pt x="9" y="20"/>
                  </a:lnTo>
                  <a:lnTo>
                    <a:pt x="0" y="2018"/>
                  </a:lnTo>
                  <a:lnTo>
                    <a:pt x="1978" y="2106"/>
                  </a:lnTo>
                  <a:lnTo>
                    <a:pt x="1978" y="88"/>
                  </a:lnTo>
                  <a:lnTo>
                    <a:pt x="1976" y="88"/>
                  </a:lnTo>
                  <a:lnTo>
                    <a:pt x="1976"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166"/>
            <p:cNvSpPr>
              <a:spLocks/>
            </p:cNvSpPr>
            <p:nvPr/>
          </p:nvSpPr>
          <p:spPr bwMode="auto">
            <a:xfrm>
              <a:off x="1956" y="1559"/>
              <a:ext cx="1978" cy="2106"/>
            </a:xfrm>
            <a:custGeom>
              <a:avLst/>
              <a:gdLst>
                <a:gd name="T0" fmla="*/ 1976 w 1978"/>
                <a:gd name="T1" fmla="*/ 90 h 2106"/>
                <a:gd name="T2" fmla="*/ 1974 w 1978"/>
                <a:gd name="T3" fmla="*/ 90 h 2106"/>
                <a:gd name="T4" fmla="*/ 1974 w 1978"/>
                <a:gd name="T5" fmla="*/ 2101 h 2106"/>
                <a:gd name="T6" fmla="*/ 5 w 1978"/>
                <a:gd name="T7" fmla="*/ 2013 h 2106"/>
                <a:gd name="T8" fmla="*/ 13 w 1978"/>
                <a:gd name="T9" fmla="*/ 22 h 2106"/>
                <a:gd name="T10" fmla="*/ 55 w 1978"/>
                <a:gd name="T11" fmla="*/ 4 h 2106"/>
                <a:gd name="T12" fmla="*/ 1976 w 1978"/>
                <a:gd name="T13" fmla="*/ 92 h 2106"/>
                <a:gd name="T14" fmla="*/ 1976 w 1978"/>
                <a:gd name="T15" fmla="*/ 90 h 2106"/>
                <a:gd name="T16" fmla="*/ 1974 w 1978"/>
                <a:gd name="T17" fmla="*/ 90 h 2106"/>
                <a:gd name="T18" fmla="*/ 1976 w 1978"/>
                <a:gd name="T19" fmla="*/ 90 h 2106"/>
                <a:gd name="T20" fmla="*/ 1976 w 1978"/>
                <a:gd name="T21" fmla="*/ 88 h 2106"/>
                <a:gd name="T22" fmla="*/ 55 w 1978"/>
                <a:gd name="T23" fmla="*/ 0 h 2106"/>
                <a:gd name="T24" fmla="*/ 9 w 1978"/>
                <a:gd name="T25" fmla="*/ 20 h 2106"/>
                <a:gd name="T26" fmla="*/ 0 w 1978"/>
                <a:gd name="T27" fmla="*/ 2018 h 2106"/>
                <a:gd name="T28" fmla="*/ 1978 w 1978"/>
                <a:gd name="T29" fmla="*/ 2106 h 2106"/>
                <a:gd name="T30" fmla="*/ 1978 w 1978"/>
                <a:gd name="T31" fmla="*/ 88 h 2106"/>
                <a:gd name="T32" fmla="*/ 1976 w 1978"/>
                <a:gd name="T33" fmla="*/ 88 h 2106"/>
                <a:gd name="T34" fmla="*/ 1976 w 1978"/>
                <a:gd name="T35" fmla="*/ 90 h 2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78" h="2106">
                  <a:moveTo>
                    <a:pt x="1976" y="90"/>
                  </a:moveTo>
                  <a:lnTo>
                    <a:pt x="1974" y="90"/>
                  </a:lnTo>
                  <a:lnTo>
                    <a:pt x="1974" y="2101"/>
                  </a:lnTo>
                  <a:lnTo>
                    <a:pt x="5" y="2013"/>
                  </a:lnTo>
                  <a:lnTo>
                    <a:pt x="13" y="22"/>
                  </a:lnTo>
                  <a:lnTo>
                    <a:pt x="55" y="4"/>
                  </a:lnTo>
                  <a:lnTo>
                    <a:pt x="1976" y="92"/>
                  </a:lnTo>
                  <a:lnTo>
                    <a:pt x="1976" y="90"/>
                  </a:lnTo>
                  <a:lnTo>
                    <a:pt x="1974" y="90"/>
                  </a:lnTo>
                  <a:lnTo>
                    <a:pt x="1976" y="90"/>
                  </a:lnTo>
                  <a:lnTo>
                    <a:pt x="1976" y="88"/>
                  </a:lnTo>
                  <a:lnTo>
                    <a:pt x="55" y="0"/>
                  </a:lnTo>
                  <a:lnTo>
                    <a:pt x="9" y="20"/>
                  </a:lnTo>
                  <a:lnTo>
                    <a:pt x="0" y="2018"/>
                  </a:lnTo>
                  <a:lnTo>
                    <a:pt x="1978" y="2106"/>
                  </a:lnTo>
                  <a:lnTo>
                    <a:pt x="1978" y="88"/>
                  </a:lnTo>
                  <a:lnTo>
                    <a:pt x="1976" y="88"/>
                  </a:lnTo>
                  <a:lnTo>
                    <a:pt x="1976" y="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167"/>
            <p:cNvSpPr>
              <a:spLocks/>
            </p:cNvSpPr>
            <p:nvPr/>
          </p:nvSpPr>
          <p:spPr bwMode="auto">
            <a:xfrm>
              <a:off x="2093" y="2982"/>
              <a:ext cx="2011" cy="586"/>
            </a:xfrm>
            <a:custGeom>
              <a:avLst/>
              <a:gdLst>
                <a:gd name="T0" fmla="*/ 20 w 913"/>
                <a:gd name="T1" fmla="*/ 20 h 266"/>
                <a:gd name="T2" fmla="*/ 20 w 913"/>
                <a:gd name="T3" fmla="*/ 44 h 266"/>
                <a:gd name="T4" fmla="*/ 9714 w 913"/>
                <a:gd name="T5" fmla="*/ 480 h 266"/>
                <a:gd name="T6" fmla="*/ 9714 w 913"/>
                <a:gd name="T7" fmla="*/ 2800 h 266"/>
                <a:gd name="T8" fmla="*/ 44 w 913"/>
                <a:gd name="T9" fmla="*/ 2470 h 266"/>
                <a:gd name="T10" fmla="*/ 44 w 913"/>
                <a:gd name="T11" fmla="*/ 20 h 266"/>
                <a:gd name="T12" fmla="*/ 20 w 913"/>
                <a:gd name="T13" fmla="*/ 20 h 266"/>
                <a:gd name="T14" fmla="*/ 20 w 913"/>
                <a:gd name="T15" fmla="*/ 44 h 266"/>
                <a:gd name="T16" fmla="*/ 20 w 913"/>
                <a:gd name="T17" fmla="*/ 20 h 266"/>
                <a:gd name="T18" fmla="*/ 0 w 913"/>
                <a:gd name="T19" fmla="*/ 20 h 266"/>
                <a:gd name="T20" fmla="*/ 0 w 913"/>
                <a:gd name="T21" fmla="*/ 2489 h 266"/>
                <a:gd name="T22" fmla="*/ 20 w 913"/>
                <a:gd name="T23" fmla="*/ 2514 h 266"/>
                <a:gd name="T24" fmla="*/ 9738 w 913"/>
                <a:gd name="T25" fmla="*/ 2844 h 266"/>
                <a:gd name="T26" fmla="*/ 9755 w 913"/>
                <a:gd name="T27" fmla="*/ 2844 h 266"/>
                <a:gd name="T28" fmla="*/ 9755 w 913"/>
                <a:gd name="T29" fmla="*/ 2824 h 266"/>
                <a:gd name="T30" fmla="*/ 9755 w 913"/>
                <a:gd name="T31" fmla="*/ 460 h 266"/>
                <a:gd name="T32" fmla="*/ 9738 w 913"/>
                <a:gd name="T33" fmla="*/ 436 h 266"/>
                <a:gd name="T34" fmla="*/ 20 w 913"/>
                <a:gd name="T35" fmla="*/ 0 h 266"/>
                <a:gd name="T36" fmla="*/ 0 w 913"/>
                <a:gd name="T37" fmla="*/ 9 h 266"/>
                <a:gd name="T38" fmla="*/ 0 w 913"/>
                <a:gd name="T39" fmla="*/ 20 h 266"/>
                <a:gd name="T40" fmla="*/ 20 w 913"/>
                <a:gd name="T41" fmla="*/ 2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13" h="266">
                  <a:moveTo>
                    <a:pt x="2" y="2"/>
                  </a:moveTo>
                  <a:cubicBezTo>
                    <a:pt x="2" y="4"/>
                    <a:pt x="2" y="4"/>
                    <a:pt x="2" y="4"/>
                  </a:cubicBezTo>
                  <a:cubicBezTo>
                    <a:pt x="909" y="45"/>
                    <a:pt x="909" y="45"/>
                    <a:pt x="909" y="45"/>
                  </a:cubicBezTo>
                  <a:cubicBezTo>
                    <a:pt x="909" y="262"/>
                    <a:pt x="909" y="262"/>
                    <a:pt x="909" y="262"/>
                  </a:cubicBezTo>
                  <a:cubicBezTo>
                    <a:pt x="4" y="231"/>
                    <a:pt x="4" y="231"/>
                    <a:pt x="4" y="231"/>
                  </a:cubicBezTo>
                  <a:cubicBezTo>
                    <a:pt x="4" y="2"/>
                    <a:pt x="4" y="2"/>
                    <a:pt x="4" y="2"/>
                  </a:cubicBezTo>
                  <a:cubicBezTo>
                    <a:pt x="2" y="2"/>
                    <a:pt x="2" y="2"/>
                    <a:pt x="2" y="2"/>
                  </a:cubicBezTo>
                  <a:cubicBezTo>
                    <a:pt x="2" y="4"/>
                    <a:pt x="2" y="4"/>
                    <a:pt x="2" y="4"/>
                  </a:cubicBezTo>
                  <a:cubicBezTo>
                    <a:pt x="2" y="2"/>
                    <a:pt x="2" y="2"/>
                    <a:pt x="2" y="2"/>
                  </a:cubicBezTo>
                  <a:cubicBezTo>
                    <a:pt x="0" y="2"/>
                    <a:pt x="0" y="2"/>
                    <a:pt x="0" y="2"/>
                  </a:cubicBezTo>
                  <a:cubicBezTo>
                    <a:pt x="0" y="233"/>
                    <a:pt x="0" y="233"/>
                    <a:pt x="0" y="233"/>
                  </a:cubicBezTo>
                  <a:cubicBezTo>
                    <a:pt x="0" y="234"/>
                    <a:pt x="1" y="235"/>
                    <a:pt x="2" y="235"/>
                  </a:cubicBezTo>
                  <a:cubicBezTo>
                    <a:pt x="911" y="266"/>
                    <a:pt x="911" y="266"/>
                    <a:pt x="911" y="266"/>
                  </a:cubicBezTo>
                  <a:cubicBezTo>
                    <a:pt x="912" y="266"/>
                    <a:pt x="912" y="266"/>
                    <a:pt x="913" y="266"/>
                  </a:cubicBezTo>
                  <a:cubicBezTo>
                    <a:pt x="913" y="266"/>
                    <a:pt x="913" y="265"/>
                    <a:pt x="913" y="264"/>
                  </a:cubicBezTo>
                  <a:cubicBezTo>
                    <a:pt x="913" y="43"/>
                    <a:pt x="913" y="43"/>
                    <a:pt x="913" y="43"/>
                  </a:cubicBezTo>
                  <a:cubicBezTo>
                    <a:pt x="913" y="42"/>
                    <a:pt x="913" y="41"/>
                    <a:pt x="911" y="41"/>
                  </a:cubicBezTo>
                  <a:cubicBezTo>
                    <a:pt x="2" y="0"/>
                    <a:pt x="2" y="0"/>
                    <a:pt x="2" y="0"/>
                  </a:cubicBezTo>
                  <a:cubicBezTo>
                    <a:pt x="1" y="0"/>
                    <a:pt x="1" y="0"/>
                    <a:pt x="0" y="1"/>
                  </a:cubicBezTo>
                  <a:cubicBezTo>
                    <a:pt x="0" y="1"/>
                    <a:pt x="0" y="2"/>
                    <a:pt x="0" y="2"/>
                  </a:cubicBezTo>
                  <a:cubicBezTo>
                    <a:pt x="2" y="2"/>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168"/>
            <p:cNvSpPr>
              <a:spLocks/>
            </p:cNvSpPr>
            <p:nvPr/>
          </p:nvSpPr>
          <p:spPr bwMode="auto">
            <a:xfrm>
              <a:off x="3511" y="1865"/>
              <a:ext cx="88" cy="284"/>
            </a:xfrm>
            <a:custGeom>
              <a:avLst/>
              <a:gdLst>
                <a:gd name="T0" fmla="*/ 88 w 88"/>
                <a:gd name="T1" fmla="*/ 0 h 284"/>
                <a:gd name="T2" fmla="*/ 88 w 88"/>
                <a:gd name="T3" fmla="*/ 205 h 284"/>
                <a:gd name="T4" fmla="*/ 0 w 88"/>
                <a:gd name="T5" fmla="*/ 284 h 284"/>
                <a:gd name="T6" fmla="*/ 0 w 88"/>
                <a:gd name="T7" fmla="*/ 53 h 284"/>
                <a:gd name="T8" fmla="*/ 88 w 88"/>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84">
                  <a:moveTo>
                    <a:pt x="88" y="0"/>
                  </a:moveTo>
                  <a:lnTo>
                    <a:pt x="88" y="205"/>
                  </a:lnTo>
                  <a:lnTo>
                    <a:pt x="0" y="284"/>
                  </a:lnTo>
                  <a:lnTo>
                    <a:pt x="0" y="53"/>
                  </a:lnTo>
                  <a:lnTo>
                    <a:pt x="88" y="0"/>
                  </a:lnTo>
                  <a:close/>
                </a:path>
              </a:pathLst>
            </a:custGeom>
            <a:solidFill>
              <a:srgbClr val="683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169"/>
            <p:cNvSpPr>
              <a:spLocks/>
            </p:cNvSpPr>
            <p:nvPr/>
          </p:nvSpPr>
          <p:spPr bwMode="auto">
            <a:xfrm>
              <a:off x="3511" y="1865"/>
              <a:ext cx="88" cy="284"/>
            </a:xfrm>
            <a:custGeom>
              <a:avLst/>
              <a:gdLst>
                <a:gd name="T0" fmla="*/ 88 w 88"/>
                <a:gd name="T1" fmla="*/ 0 h 284"/>
                <a:gd name="T2" fmla="*/ 88 w 88"/>
                <a:gd name="T3" fmla="*/ 205 h 284"/>
                <a:gd name="T4" fmla="*/ 0 w 88"/>
                <a:gd name="T5" fmla="*/ 284 h 284"/>
                <a:gd name="T6" fmla="*/ 0 w 88"/>
                <a:gd name="T7" fmla="*/ 53 h 284"/>
                <a:gd name="T8" fmla="*/ 88 w 88"/>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84">
                  <a:moveTo>
                    <a:pt x="88" y="0"/>
                  </a:moveTo>
                  <a:lnTo>
                    <a:pt x="88" y="205"/>
                  </a:lnTo>
                  <a:lnTo>
                    <a:pt x="0" y="284"/>
                  </a:lnTo>
                  <a:lnTo>
                    <a:pt x="0" y="53"/>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170"/>
            <p:cNvSpPr>
              <a:spLocks/>
            </p:cNvSpPr>
            <p:nvPr/>
          </p:nvSpPr>
          <p:spPr bwMode="auto">
            <a:xfrm>
              <a:off x="2014" y="1797"/>
              <a:ext cx="88" cy="282"/>
            </a:xfrm>
            <a:custGeom>
              <a:avLst/>
              <a:gdLst>
                <a:gd name="T0" fmla="*/ 88 w 88"/>
                <a:gd name="T1" fmla="*/ 0 h 282"/>
                <a:gd name="T2" fmla="*/ 88 w 88"/>
                <a:gd name="T3" fmla="*/ 202 h 282"/>
                <a:gd name="T4" fmla="*/ 0 w 88"/>
                <a:gd name="T5" fmla="*/ 282 h 282"/>
                <a:gd name="T6" fmla="*/ 0 w 88"/>
                <a:gd name="T7" fmla="*/ 53 h 282"/>
                <a:gd name="T8" fmla="*/ 88 w 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82">
                  <a:moveTo>
                    <a:pt x="88" y="0"/>
                  </a:moveTo>
                  <a:lnTo>
                    <a:pt x="88" y="202"/>
                  </a:lnTo>
                  <a:lnTo>
                    <a:pt x="0" y="282"/>
                  </a:lnTo>
                  <a:lnTo>
                    <a:pt x="0" y="53"/>
                  </a:lnTo>
                  <a:lnTo>
                    <a:pt x="88" y="0"/>
                  </a:lnTo>
                  <a:close/>
                </a:path>
              </a:pathLst>
            </a:custGeom>
            <a:solidFill>
              <a:srgbClr val="683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171"/>
            <p:cNvSpPr>
              <a:spLocks/>
            </p:cNvSpPr>
            <p:nvPr/>
          </p:nvSpPr>
          <p:spPr bwMode="auto">
            <a:xfrm>
              <a:off x="2014" y="1797"/>
              <a:ext cx="88" cy="282"/>
            </a:xfrm>
            <a:custGeom>
              <a:avLst/>
              <a:gdLst>
                <a:gd name="T0" fmla="*/ 88 w 88"/>
                <a:gd name="T1" fmla="*/ 0 h 282"/>
                <a:gd name="T2" fmla="*/ 88 w 88"/>
                <a:gd name="T3" fmla="*/ 202 h 282"/>
                <a:gd name="T4" fmla="*/ 0 w 88"/>
                <a:gd name="T5" fmla="*/ 282 h 282"/>
                <a:gd name="T6" fmla="*/ 0 w 88"/>
                <a:gd name="T7" fmla="*/ 53 h 282"/>
                <a:gd name="T8" fmla="*/ 88 w 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82">
                  <a:moveTo>
                    <a:pt x="88" y="0"/>
                  </a:moveTo>
                  <a:lnTo>
                    <a:pt x="88" y="202"/>
                  </a:lnTo>
                  <a:lnTo>
                    <a:pt x="0" y="282"/>
                  </a:lnTo>
                  <a:lnTo>
                    <a:pt x="0" y="53"/>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Freeform 172"/>
            <p:cNvSpPr>
              <a:spLocks/>
            </p:cNvSpPr>
            <p:nvPr/>
          </p:nvSpPr>
          <p:spPr bwMode="auto">
            <a:xfrm>
              <a:off x="3212" y="1850"/>
              <a:ext cx="88" cy="279"/>
            </a:xfrm>
            <a:custGeom>
              <a:avLst/>
              <a:gdLst>
                <a:gd name="T0" fmla="*/ 88 w 88"/>
                <a:gd name="T1" fmla="*/ 0 h 279"/>
                <a:gd name="T2" fmla="*/ 88 w 88"/>
                <a:gd name="T3" fmla="*/ 205 h 279"/>
                <a:gd name="T4" fmla="*/ 0 w 88"/>
                <a:gd name="T5" fmla="*/ 279 h 279"/>
                <a:gd name="T6" fmla="*/ 0 w 88"/>
                <a:gd name="T7" fmla="*/ 55 h 279"/>
                <a:gd name="T8" fmla="*/ 88 w 88"/>
                <a:gd name="T9" fmla="*/ 0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79">
                  <a:moveTo>
                    <a:pt x="88" y="0"/>
                  </a:moveTo>
                  <a:lnTo>
                    <a:pt x="88" y="205"/>
                  </a:lnTo>
                  <a:lnTo>
                    <a:pt x="0" y="279"/>
                  </a:lnTo>
                  <a:lnTo>
                    <a:pt x="0" y="55"/>
                  </a:lnTo>
                  <a:lnTo>
                    <a:pt x="88" y="0"/>
                  </a:lnTo>
                  <a:close/>
                </a:path>
              </a:pathLst>
            </a:custGeom>
            <a:solidFill>
              <a:srgbClr val="683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173"/>
            <p:cNvSpPr>
              <a:spLocks/>
            </p:cNvSpPr>
            <p:nvPr/>
          </p:nvSpPr>
          <p:spPr bwMode="auto">
            <a:xfrm>
              <a:off x="3212" y="1850"/>
              <a:ext cx="88" cy="279"/>
            </a:xfrm>
            <a:custGeom>
              <a:avLst/>
              <a:gdLst>
                <a:gd name="T0" fmla="*/ 88 w 88"/>
                <a:gd name="T1" fmla="*/ 0 h 279"/>
                <a:gd name="T2" fmla="*/ 88 w 88"/>
                <a:gd name="T3" fmla="*/ 205 h 279"/>
                <a:gd name="T4" fmla="*/ 0 w 88"/>
                <a:gd name="T5" fmla="*/ 279 h 279"/>
                <a:gd name="T6" fmla="*/ 0 w 88"/>
                <a:gd name="T7" fmla="*/ 55 h 279"/>
                <a:gd name="T8" fmla="*/ 88 w 88"/>
                <a:gd name="T9" fmla="*/ 0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79">
                  <a:moveTo>
                    <a:pt x="88" y="0"/>
                  </a:moveTo>
                  <a:lnTo>
                    <a:pt x="88" y="205"/>
                  </a:lnTo>
                  <a:lnTo>
                    <a:pt x="0" y="279"/>
                  </a:lnTo>
                  <a:lnTo>
                    <a:pt x="0" y="55"/>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174"/>
            <p:cNvSpPr>
              <a:spLocks/>
            </p:cNvSpPr>
            <p:nvPr/>
          </p:nvSpPr>
          <p:spPr bwMode="auto">
            <a:xfrm>
              <a:off x="2912" y="1836"/>
              <a:ext cx="88" cy="287"/>
            </a:xfrm>
            <a:custGeom>
              <a:avLst/>
              <a:gdLst>
                <a:gd name="T0" fmla="*/ 88 w 88"/>
                <a:gd name="T1" fmla="*/ 0 h 287"/>
                <a:gd name="T2" fmla="*/ 88 w 88"/>
                <a:gd name="T3" fmla="*/ 205 h 287"/>
                <a:gd name="T4" fmla="*/ 0 w 88"/>
                <a:gd name="T5" fmla="*/ 287 h 287"/>
                <a:gd name="T6" fmla="*/ 0 w 88"/>
                <a:gd name="T7" fmla="*/ 56 h 287"/>
                <a:gd name="T8" fmla="*/ 88 w 88"/>
                <a:gd name="T9" fmla="*/ 0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87">
                  <a:moveTo>
                    <a:pt x="88" y="0"/>
                  </a:moveTo>
                  <a:lnTo>
                    <a:pt x="88" y="205"/>
                  </a:lnTo>
                  <a:lnTo>
                    <a:pt x="0" y="287"/>
                  </a:lnTo>
                  <a:lnTo>
                    <a:pt x="0" y="56"/>
                  </a:lnTo>
                  <a:lnTo>
                    <a:pt x="88" y="0"/>
                  </a:lnTo>
                  <a:close/>
                </a:path>
              </a:pathLst>
            </a:custGeom>
            <a:solidFill>
              <a:srgbClr val="683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175"/>
            <p:cNvSpPr>
              <a:spLocks/>
            </p:cNvSpPr>
            <p:nvPr/>
          </p:nvSpPr>
          <p:spPr bwMode="auto">
            <a:xfrm>
              <a:off x="2912" y="1836"/>
              <a:ext cx="88" cy="287"/>
            </a:xfrm>
            <a:custGeom>
              <a:avLst/>
              <a:gdLst>
                <a:gd name="T0" fmla="*/ 88 w 88"/>
                <a:gd name="T1" fmla="*/ 0 h 287"/>
                <a:gd name="T2" fmla="*/ 88 w 88"/>
                <a:gd name="T3" fmla="*/ 205 h 287"/>
                <a:gd name="T4" fmla="*/ 0 w 88"/>
                <a:gd name="T5" fmla="*/ 287 h 287"/>
                <a:gd name="T6" fmla="*/ 0 w 88"/>
                <a:gd name="T7" fmla="*/ 56 h 287"/>
                <a:gd name="T8" fmla="*/ 88 w 88"/>
                <a:gd name="T9" fmla="*/ 0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87">
                  <a:moveTo>
                    <a:pt x="88" y="0"/>
                  </a:moveTo>
                  <a:lnTo>
                    <a:pt x="88" y="205"/>
                  </a:lnTo>
                  <a:lnTo>
                    <a:pt x="0" y="287"/>
                  </a:lnTo>
                  <a:lnTo>
                    <a:pt x="0" y="56"/>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176"/>
            <p:cNvSpPr>
              <a:spLocks/>
            </p:cNvSpPr>
            <p:nvPr/>
          </p:nvSpPr>
          <p:spPr bwMode="auto">
            <a:xfrm>
              <a:off x="2613" y="1823"/>
              <a:ext cx="86" cy="282"/>
            </a:xfrm>
            <a:custGeom>
              <a:avLst/>
              <a:gdLst>
                <a:gd name="T0" fmla="*/ 86 w 86"/>
                <a:gd name="T1" fmla="*/ 0 h 282"/>
                <a:gd name="T2" fmla="*/ 86 w 86"/>
                <a:gd name="T3" fmla="*/ 203 h 282"/>
                <a:gd name="T4" fmla="*/ 0 w 86"/>
                <a:gd name="T5" fmla="*/ 282 h 282"/>
                <a:gd name="T6" fmla="*/ 0 w 86"/>
                <a:gd name="T7" fmla="*/ 53 h 282"/>
                <a:gd name="T8" fmla="*/ 86 w 86"/>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282">
                  <a:moveTo>
                    <a:pt x="86" y="0"/>
                  </a:moveTo>
                  <a:lnTo>
                    <a:pt x="86" y="203"/>
                  </a:lnTo>
                  <a:lnTo>
                    <a:pt x="0" y="282"/>
                  </a:lnTo>
                  <a:lnTo>
                    <a:pt x="0" y="53"/>
                  </a:lnTo>
                  <a:lnTo>
                    <a:pt x="86" y="0"/>
                  </a:lnTo>
                  <a:close/>
                </a:path>
              </a:pathLst>
            </a:custGeom>
            <a:solidFill>
              <a:srgbClr val="683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177"/>
            <p:cNvSpPr>
              <a:spLocks/>
            </p:cNvSpPr>
            <p:nvPr/>
          </p:nvSpPr>
          <p:spPr bwMode="auto">
            <a:xfrm>
              <a:off x="2613" y="1823"/>
              <a:ext cx="86" cy="282"/>
            </a:xfrm>
            <a:custGeom>
              <a:avLst/>
              <a:gdLst>
                <a:gd name="T0" fmla="*/ 86 w 86"/>
                <a:gd name="T1" fmla="*/ 0 h 282"/>
                <a:gd name="T2" fmla="*/ 86 w 86"/>
                <a:gd name="T3" fmla="*/ 203 h 282"/>
                <a:gd name="T4" fmla="*/ 0 w 86"/>
                <a:gd name="T5" fmla="*/ 282 h 282"/>
                <a:gd name="T6" fmla="*/ 0 w 86"/>
                <a:gd name="T7" fmla="*/ 53 h 282"/>
                <a:gd name="T8" fmla="*/ 86 w 86"/>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282">
                  <a:moveTo>
                    <a:pt x="86" y="0"/>
                  </a:moveTo>
                  <a:lnTo>
                    <a:pt x="86" y="203"/>
                  </a:lnTo>
                  <a:lnTo>
                    <a:pt x="0" y="282"/>
                  </a:lnTo>
                  <a:lnTo>
                    <a:pt x="0" y="53"/>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178"/>
            <p:cNvSpPr>
              <a:spLocks/>
            </p:cNvSpPr>
            <p:nvPr/>
          </p:nvSpPr>
          <p:spPr bwMode="auto">
            <a:xfrm>
              <a:off x="2313" y="1810"/>
              <a:ext cx="88" cy="278"/>
            </a:xfrm>
            <a:custGeom>
              <a:avLst/>
              <a:gdLst>
                <a:gd name="T0" fmla="*/ 88 w 88"/>
                <a:gd name="T1" fmla="*/ 0 h 278"/>
                <a:gd name="T2" fmla="*/ 88 w 88"/>
                <a:gd name="T3" fmla="*/ 198 h 278"/>
                <a:gd name="T4" fmla="*/ 0 w 88"/>
                <a:gd name="T5" fmla="*/ 278 h 278"/>
                <a:gd name="T6" fmla="*/ 0 w 88"/>
                <a:gd name="T7" fmla="*/ 53 h 278"/>
                <a:gd name="T8" fmla="*/ 88 w 88"/>
                <a:gd name="T9" fmla="*/ 0 h 2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78">
                  <a:moveTo>
                    <a:pt x="88" y="0"/>
                  </a:moveTo>
                  <a:lnTo>
                    <a:pt x="88" y="198"/>
                  </a:lnTo>
                  <a:lnTo>
                    <a:pt x="0" y="278"/>
                  </a:lnTo>
                  <a:lnTo>
                    <a:pt x="0" y="53"/>
                  </a:lnTo>
                  <a:lnTo>
                    <a:pt x="88" y="0"/>
                  </a:lnTo>
                  <a:close/>
                </a:path>
              </a:pathLst>
            </a:custGeom>
            <a:solidFill>
              <a:srgbClr val="683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179"/>
            <p:cNvSpPr>
              <a:spLocks/>
            </p:cNvSpPr>
            <p:nvPr/>
          </p:nvSpPr>
          <p:spPr bwMode="auto">
            <a:xfrm>
              <a:off x="2313" y="1810"/>
              <a:ext cx="88" cy="278"/>
            </a:xfrm>
            <a:custGeom>
              <a:avLst/>
              <a:gdLst>
                <a:gd name="T0" fmla="*/ 88 w 88"/>
                <a:gd name="T1" fmla="*/ 0 h 278"/>
                <a:gd name="T2" fmla="*/ 88 w 88"/>
                <a:gd name="T3" fmla="*/ 198 h 278"/>
                <a:gd name="T4" fmla="*/ 0 w 88"/>
                <a:gd name="T5" fmla="*/ 278 h 278"/>
                <a:gd name="T6" fmla="*/ 0 w 88"/>
                <a:gd name="T7" fmla="*/ 53 h 278"/>
                <a:gd name="T8" fmla="*/ 88 w 88"/>
                <a:gd name="T9" fmla="*/ 0 h 2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78">
                  <a:moveTo>
                    <a:pt x="88" y="0"/>
                  </a:moveTo>
                  <a:lnTo>
                    <a:pt x="88" y="198"/>
                  </a:lnTo>
                  <a:lnTo>
                    <a:pt x="0" y="278"/>
                  </a:lnTo>
                  <a:lnTo>
                    <a:pt x="0" y="53"/>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Freeform 180"/>
            <p:cNvSpPr>
              <a:spLocks/>
            </p:cNvSpPr>
            <p:nvPr/>
          </p:nvSpPr>
          <p:spPr bwMode="auto">
            <a:xfrm>
              <a:off x="3509" y="1861"/>
              <a:ext cx="95" cy="290"/>
            </a:xfrm>
            <a:custGeom>
              <a:avLst/>
              <a:gdLst>
                <a:gd name="T0" fmla="*/ 444 w 43"/>
                <a:gd name="T1" fmla="*/ 20 h 132"/>
                <a:gd name="T2" fmla="*/ 429 w 43"/>
                <a:gd name="T3" fmla="*/ 20 h 132"/>
                <a:gd name="T4" fmla="*/ 429 w 43"/>
                <a:gd name="T5" fmla="*/ 1000 h 132"/>
                <a:gd name="T6" fmla="*/ 33 w 43"/>
                <a:gd name="T7" fmla="*/ 1347 h 132"/>
                <a:gd name="T8" fmla="*/ 33 w 43"/>
                <a:gd name="T9" fmla="*/ 286 h 132"/>
                <a:gd name="T10" fmla="*/ 453 w 43"/>
                <a:gd name="T11" fmla="*/ 33 h 132"/>
                <a:gd name="T12" fmla="*/ 444 w 43"/>
                <a:gd name="T13" fmla="*/ 20 h 132"/>
                <a:gd name="T14" fmla="*/ 429 w 43"/>
                <a:gd name="T15" fmla="*/ 20 h 132"/>
                <a:gd name="T16" fmla="*/ 444 w 43"/>
                <a:gd name="T17" fmla="*/ 20 h 132"/>
                <a:gd name="T18" fmla="*/ 429 w 43"/>
                <a:gd name="T19" fmla="*/ 9 h 132"/>
                <a:gd name="T20" fmla="*/ 0 w 43"/>
                <a:gd name="T21" fmla="*/ 266 h 132"/>
                <a:gd name="T22" fmla="*/ 0 w 43"/>
                <a:gd name="T23" fmla="*/ 275 h 132"/>
                <a:gd name="T24" fmla="*/ 0 w 43"/>
                <a:gd name="T25" fmla="*/ 1391 h 132"/>
                <a:gd name="T26" fmla="*/ 9 w 43"/>
                <a:gd name="T27" fmla="*/ 1399 h 132"/>
                <a:gd name="T28" fmla="*/ 20 w 43"/>
                <a:gd name="T29" fmla="*/ 1399 h 132"/>
                <a:gd name="T30" fmla="*/ 453 w 43"/>
                <a:gd name="T31" fmla="*/ 1019 h 132"/>
                <a:gd name="T32" fmla="*/ 464 w 43"/>
                <a:gd name="T33" fmla="*/ 1008 h 132"/>
                <a:gd name="T34" fmla="*/ 464 w 43"/>
                <a:gd name="T35" fmla="*/ 20 h 132"/>
                <a:gd name="T36" fmla="*/ 453 w 43"/>
                <a:gd name="T37" fmla="*/ 9 h 132"/>
                <a:gd name="T38" fmla="*/ 429 w 43"/>
                <a:gd name="T39" fmla="*/ 9 h 132"/>
                <a:gd name="T40" fmla="*/ 444 w 43"/>
                <a:gd name="T41" fmla="*/ 20 h 1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3" h="132">
                  <a:moveTo>
                    <a:pt x="41" y="2"/>
                  </a:moveTo>
                  <a:cubicBezTo>
                    <a:pt x="40" y="2"/>
                    <a:pt x="40" y="2"/>
                    <a:pt x="40" y="2"/>
                  </a:cubicBezTo>
                  <a:cubicBezTo>
                    <a:pt x="40" y="94"/>
                    <a:pt x="40" y="94"/>
                    <a:pt x="40" y="94"/>
                  </a:cubicBezTo>
                  <a:cubicBezTo>
                    <a:pt x="3" y="127"/>
                    <a:pt x="3" y="127"/>
                    <a:pt x="3" y="127"/>
                  </a:cubicBezTo>
                  <a:cubicBezTo>
                    <a:pt x="3" y="27"/>
                    <a:pt x="3" y="27"/>
                    <a:pt x="3" y="27"/>
                  </a:cubicBezTo>
                  <a:cubicBezTo>
                    <a:pt x="42" y="3"/>
                    <a:pt x="42" y="3"/>
                    <a:pt x="42" y="3"/>
                  </a:cubicBezTo>
                  <a:cubicBezTo>
                    <a:pt x="41" y="2"/>
                    <a:pt x="41" y="2"/>
                    <a:pt x="41" y="2"/>
                  </a:cubicBezTo>
                  <a:cubicBezTo>
                    <a:pt x="40" y="2"/>
                    <a:pt x="40" y="2"/>
                    <a:pt x="40" y="2"/>
                  </a:cubicBezTo>
                  <a:cubicBezTo>
                    <a:pt x="41" y="2"/>
                    <a:pt x="41" y="2"/>
                    <a:pt x="41" y="2"/>
                  </a:cubicBezTo>
                  <a:cubicBezTo>
                    <a:pt x="40" y="1"/>
                    <a:pt x="40" y="1"/>
                    <a:pt x="40" y="1"/>
                  </a:cubicBezTo>
                  <a:cubicBezTo>
                    <a:pt x="0" y="25"/>
                    <a:pt x="0" y="25"/>
                    <a:pt x="0" y="25"/>
                  </a:cubicBezTo>
                  <a:cubicBezTo>
                    <a:pt x="0" y="25"/>
                    <a:pt x="0" y="25"/>
                    <a:pt x="0" y="26"/>
                  </a:cubicBezTo>
                  <a:cubicBezTo>
                    <a:pt x="0" y="131"/>
                    <a:pt x="0" y="131"/>
                    <a:pt x="0" y="131"/>
                  </a:cubicBezTo>
                  <a:cubicBezTo>
                    <a:pt x="0" y="131"/>
                    <a:pt x="0" y="132"/>
                    <a:pt x="1" y="132"/>
                  </a:cubicBezTo>
                  <a:cubicBezTo>
                    <a:pt x="1" y="132"/>
                    <a:pt x="2" y="132"/>
                    <a:pt x="2" y="132"/>
                  </a:cubicBezTo>
                  <a:cubicBezTo>
                    <a:pt x="42" y="96"/>
                    <a:pt x="42" y="96"/>
                    <a:pt x="42" y="96"/>
                  </a:cubicBezTo>
                  <a:cubicBezTo>
                    <a:pt x="42" y="95"/>
                    <a:pt x="43" y="95"/>
                    <a:pt x="43" y="95"/>
                  </a:cubicBezTo>
                  <a:cubicBezTo>
                    <a:pt x="43" y="2"/>
                    <a:pt x="43" y="2"/>
                    <a:pt x="43" y="2"/>
                  </a:cubicBezTo>
                  <a:cubicBezTo>
                    <a:pt x="43" y="1"/>
                    <a:pt x="42" y="1"/>
                    <a:pt x="42" y="1"/>
                  </a:cubicBezTo>
                  <a:cubicBezTo>
                    <a:pt x="41" y="0"/>
                    <a:pt x="41" y="0"/>
                    <a:pt x="40" y="1"/>
                  </a:cubicBezTo>
                  <a:cubicBezTo>
                    <a:pt x="41" y="2"/>
                    <a:pt x="41" y="2"/>
                    <a:pt x="41" y="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 name="Freeform 181"/>
            <p:cNvSpPr>
              <a:spLocks/>
            </p:cNvSpPr>
            <p:nvPr/>
          </p:nvSpPr>
          <p:spPr bwMode="auto">
            <a:xfrm>
              <a:off x="2011" y="1795"/>
              <a:ext cx="93" cy="286"/>
            </a:xfrm>
            <a:custGeom>
              <a:avLst/>
              <a:gdLst>
                <a:gd name="T0" fmla="*/ 447 w 42"/>
                <a:gd name="T1" fmla="*/ 9 h 130"/>
                <a:gd name="T2" fmla="*/ 421 w 42"/>
                <a:gd name="T3" fmla="*/ 9 h 130"/>
                <a:gd name="T4" fmla="*/ 421 w 42"/>
                <a:gd name="T5" fmla="*/ 977 h 130"/>
                <a:gd name="T6" fmla="*/ 35 w 42"/>
                <a:gd name="T7" fmla="*/ 1331 h 130"/>
                <a:gd name="T8" fmla="*/ 35 w 42"/>
                <a:gd name="T9" fmla="*/ 275 h 130"/>
                <a:gd name="T10" fmla="*/ 447 w 42"/>
                <a:gd name="T11" fmla="*/ 33 h 130"/>
                <a:gd name="T12" fmla="*/ 447 w 42"/>
                <a:gd name="T13" fmla="*/ 9 h 130"/>
                <a:gd name="T14" fmla="*/ 421 w 42"/>
                <a:gd name="T15" fmla="*/ 9 h 130"/>
                <a:gd name="T16" fmla="*/ 447 w 42"/>
                <a:gd name="T17" fmla="*/ 9 h 130"/>
                <a:gd name="T18" fmla="*/ 436 w 42"/>
                <a:gd name="T19" fmla="*/ 0 h 130"/>
                <a:gd name="T20" fmla="*/ 9 w 42"/>
                <a:gd name="T21" fmla="*/ 257 h 130"/>
                <a:gd name="T22" fmla="*/ 0 w 42"/>
                <a:gd name="T23" fmla="*/ 266 h 130"/>
                <a:gd name="T24" fmla="*/ 0 w 42"/>
                <a:gd name="T25" fmla="*/ 1375 h 130"/>
                <a:gd name="T26" fmla="*/ 9 w 42"/>
                <a:gd name="T27" fmla="*/ 1384 h 130"/>
                <a:gd name="T28" fmla="*/ 20 w 42"/>
                <a:gd name="T29" fmla="*/ 1384 h 130"/>
                <a:gd name="T30" fmla="*/ 456 w 42"/>
                <a:gd name="T31" fmla="*/ 1001 h 130"/>
                <a:gd name="T32" fmla="*/ 456 w 42"/>
                <a:gd name="T33" fmla="*/ 992 h 130"/>
                <a:gd name="T34" fmla="*/ 456 w 42"/>
                <a:gd name="T35" fmla="*/ 9 h 130"/>
                <a:gd name="T36" fmla="*/ 447 w 42"/>
                <a:gd name="T37" fmla="*/ 0 h 130"/>
                <a:gd name="T38" fmla="*/ 436 w 42"/>
                <a:gd name="T39" fmla="*/ 0 h 130"/>
                <a:gd name="T40" fmla="*/ 447 w 42"/>
                <a:gd name="T41" fmla="*/ 9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2" h="130">
                  <a:moveTo>
                    <a:pt x="41" y="1"/>
                  </a:moveTo>
                  <a:cubicBezTo>
                    <a:pt x="39" y="1"/>
                    <a:pt x="39" y="1"/>
                    <a:pt x="39" y="1"/>
                  </a:cubicBezTo>
                  <a:cubicBezTo>
                    <a:pt x="39" y="92"/>
                    <a:pt x="39" y="92"/>
                    <a:pt x="39" y="92"/>
                  </a:cubicBezTo>
                  <a:cubicBezTo>
                    <a:pt x="3" y="125"/>
                    <a:pt x="3" y="125"/>
                    <a:pt x="3" y="125"/>
                  </a:cubicBezTo>
                  <a:cubicBezTo>
                    <a:pt x="3" y="26"/>
                    <a:pt x="3" y="26"/>
                    <a:pt x="3" y="26"/>
                  </a:cubicBezTo>
                  <a:cubicBezTo>
                    <a:pt x="41" y="3"/>
                    <a:pt x="41" y="3"/>
                    <a:pt x="41" y="3"/>
                  </a:cubicBezTo>
                  <a:cubicBezTo>
                    <a:pt x="41" y="1"/>
                    <a:pt x="41" y="1"/>
                    <a:pt x="41" y="1"/>
                  </a:cubicBezTo>
                  <a:cubicBezTo>
                    <a:pt x="39" y="1"/>
                    <a:pt x="39" y="1"/>
                    <a:pt x="39" y="1"/>
                  </a:cubicBezTo>
                  <a:cubicBezTo>
                    <a:pt x="41" y="1"/>
                    <a:pt x="41" y="1"/>
                    <a:pt x="41" y="1"/>
                  </a:cubicBezTo>
                  <a:cubicBezTo>
                    <a:pt x="40" y="0"/>
                    <a:pt x="40" y="0"/>
                    <a:pt x="40" y="0"/>
                  </a:cubicBezTo>
                  <a:cubicBezTo>
                    <a:pt x="1" y="24"/>
                    <a:pt x="1" y="24"/>
                    <a:pt x="1" y="24"/>
                  </a:cubicBezTo>
                  <a:cubicBezTo>
                    <a:pt x="0" y="24"/>
                    <a:pt x="0" y="25"/>
                    <a:pt x="0" y="25"/>
                  </a:cubicBezTo>
                  <a:cubicBezTo>
                    <a:pt x="0" y="129"/>
                    <a:pt x="0" y="129"/>
                    <a:pt x="0" y="129"/>
                  </a:cubicBezTo>
                  <a:cubicBezTo>
                    <a:pt x="0" y="129"/>
                    <a:pt x="0" y="130"/>
                    <a:pt x="1" y="130"/>
                  </a:cubicBezTo>
                  <a:cubicBezTo>
                    <a:pt x="1" y="130"/>
                    <a:pt x="2" y="130"/>
                    <a:pt x="2" y="130"/>
                  </a:cubicBezTo>
                  <a:cubicBezTo>
                    <a:pt x="42" y="94"/>
                    <a:pt x="42" y="94"/>
                    <a:pt x="42" y="94"/>
                  </a:cubicBezTo>
                  <a:cubicBezTo>
                    <a:pt x="42" y="94"/>
                    <a:pt x="42" y="93"/>
                    <a:pt x="42" y="93"/>
                  </a:cubicBezTo>
                  <a:cubicBezTo>
                    <a:pt x="42" y="1"/>
                    <a:pt x="42" y="1"/>
                    <a:pt x="42" y="1"/>
                  </a:cubicBezTo>
                  <a:cubicBezTo>
                    <a:pt x="42" y="1"/>
                    <a:pt x="42" y="0"/>
                    <a:pt x="41" y="0"/>
                  </a:cubicBezTo>
                  <a:cubicBezTo>
                    <a:pt x="41" y="0"/>
                    <a:pt x="40" y="0"/>
                    <a:pt x="40" y="0"/>
                  </a:cubicBezTo>
                  <a:cubicBezTo>
                    <a:pt x="41" y="1"/>
                    <a:pt x="41" y="1"/>
                    <a:pt x="41"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 name="Freeform 182"/>
            <p:cNvSpPr>
              <a:spLocks/>
            </p:cNvSpPr>
            <p:nvPr/>
          </p:nvSpPr>
          <p:spPr bwMode="auto">
            <a:xfrm>
              <a:off x="3210" y="1847"/>
              <a:ext cx="94" cy="287"/>
            </a:xfrm>
            <a:custGeom>
              <a:avLst/>
              <a:gdLst>
                <a:gd name="T0" fmla="*/ 431 w 43"/>
                <a:gd name="T1" fmla="*/ 9 h 130"/>
                <a:gd name="T2" fmla="*/ 415 w 43"/>
                <a:gd name="T3" fmla="*/ 9 h 130"/>
                <a:gd name="T4" fmla="*/ 415 w 43"/>
                <a:gd name="T5" fmla="*/ 1000 h 130"/>
                <a:gd name="T6" fmla="*/ 33 w 43"/>
                <a:gd name="T7" fmla="*/ 1344 h 130"/>
                <a:gd name="T8" fmla="*/ 33 w 43"/>
                <a:gd name="T9" fmla="*/ 291 h 130"/>
                <a:gd name="T10" fmla="*/ 439 w 43"/>
                <a:gd name="T11" fmla="*/ 33 h 130"/>
                <a:gd name="T12" fmla="*/ 431 w 43"/>
                <a:gd name="T13" fmla="*/ 9 h 130"/>
                <a:gd name="T14" fmla="*/ 415 w 43"/>
                <a:gd name="T15" fmla="*/ 9 h 130"/>
                <a:gd name="T16" fmla="*/ 431 w 43"/>
                <a:gd name="T17" fmla="*/ 9 h 130"/>
                <a:gd name="T18" fmla="*/ 415 w 43"/>
                <a:gd name="T19" fmla="*/ 0 h 130"/>
                <a:gd name="T20" fmla="*/ 0 w 43"/>
                <a:gd name="T21" fmla="*/ 267 h 130"/>
                <a:gd name="T22" fmla="*/ 0 w 43"/>
                <a:gd name="T23" fmla="*/ 278 h 130"/>
                <a:gd name="T24" fmla="*/ 0 w 43"/>
                <a:gd name="T25" fmla="*/ 1380 h 130"/>
                <a:gd name="T26" fmla="*/ 0 w 43"/>
                <a:gd name="T27" fmla="*/ 1400 h 130"/>
                <a:gd name="T28" fmla="*/ 20 w 43"/>
                <a:gd name="T29" fmla="*/ 1400 h 130"/>
                <a:gd name="T30" fmla="*/ 439 w 43"/>
                <a:gd name="T31" fmla="*/ 1024 h 130"/>
                <a:gd name="T32" fmla="*/ 448 w 43"/>
                <a:gd name="T33" fmla="*/ 1013 h 130"/>
                <a:gd name="T34" fmla="*/ 448 w 43"/>
                <a:gd name="T35" fmla="*/ 9 h 130"/>
                <a:gd name="T36" fmla="*/ 439 w 43"/>
                <a:gd name="T37" fmla="*/ 0 h 130"/>
                <a:gd name="T38" fmla="*/ 415 w 43"/>
                <a:gd name="T39" fmla="*/ 0 h 130"/>
                <a:gd name="T40" fmla="*/ 431 w 43"/>
                <a:gd name="T41" fmla="*/ 9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3" h="130">
                  <a:moveTo>
                    <a:pt x="41" y="1"/>
                  </a:moveTo>
                  <a:cubicBezTo>
                    <a:pt x="40" y="1"/>
                    <a:pt x="40" y="1"/>
                    <a:pt x="40" y="1"/>
                  </a:cubicBezTo>
                  <a:cubicBezTo>
                    <a:pt x="40" y="93"/>
                    <a:pt x="40" y="93"/>
                    <a:pt x="40" y="93"/>
                  </a:cubicBezTo>
                  <a:cubicBezTo>
                    <a:pt x="3" y="125"/>
                    <a:pt x="3" y="125"/>
                    <a:pt x="3" y="125"/>
                  </a:cubicBezTo>
                  <a:cubicBezTo>
                    <a:pt x="3" y="27"/>
                    <a:pt x="3" y="27"/>
                    <a:pt x="3" y="27"/>
                  </a:cubicBezTo>
                  <a:cubicBezTo>
                    <a:pt x="42" y="3"/>
                    <a:pt x="42" y="3"/>
                    <a:pt x="42" y="3"/>
                  </a:cubicBezTo>
                  <a:cubicBezTo>
                    <a:pt x="41" y="1"/>
                    <a:pt x="41" y="1"/>
                    <a:pt x="41" y="1"/>
                  </a:cubicBezTo>
                  <a:cubicBezTo>
                    <a:pt x="40" y="1"/>
                    <a:pt x="40" y="1"/>
                    <a:pt x="40" y="1"/>
                  </a:cubicBezTo>
                  <a:cubicBezTo>
                    <a:pt x="41" y="1"/>
                    <a:pt x="41" y="1"/>
                    <a:pt x="41" y="1"/>
                  </a:cubicBezTo>
                  <a:cubicBezTo>
                    <a:pt x="40" y="0"/>
                    <a:pt x="40" y="0"/>
                    <a:pt x="40" y="0"/>
                  </a:cubicBezTo>
                  <a:cubicBezTo>
                    <a:pt x="0" y="25"/>
                    <a:pt x="0" y="25"/>
                    <a:pt x="0" y="25"/>
                  </a:cubicBezTo>
                  <a:cubicBezTo>
                    <a:pt x="0" y="25"/>
                    <a:pt x="0" y="25"/>
                    <a:pt x="0" y="26"/>
                  </a:cubicBezTo>
                  <a:cubicBezTo>
                    <a:pt x="0" y="128"/>
                    <a:pt x="0" y="128"/>
                    <a:pt x="0" y="128"/>
                  </a:cubicBezTo>
                  <a:cubicBezTo>
                    <a:pt x="0" y="129"/>
                    <a:pt x="0" y="129"/>
                    <a:pt x="0" y="130"/>
                  </a:cubicBezTo>
                  <a:cubicBezTo>
                    <a:pt x="1" y="130"/>
                    <a:pt x="2" y="130"/>
                    <a:pt x="2" y="130"/>
                  </a:cubicBezTo>
                  <a:cubicBezTo>
                    <a:pt x="42" y="95"/>
                    <a:pt x="42" y="95"/>
                    <a:pt x="42" y="95"/>
                  </a:cubicBezTo>
                  <a:cubicBezTo>
                    <a:pt x="42" y="95"/>
                    <a:pt x="43" y="94"/>
                    <a:pt x="43" y="94"/>
                  </a:cubicBezTo>
                  <a:cubicBezTo>
                    <a:pt x="43" y="1"/>
                    <a:pt x="43" y="1"/>
                    <a:pt x="43" y="1"/>
                  </a:cubicBezTo>
                  <a:cubicBezTo>
                    <a:pt x="43" y="1"/>
                    <a:pt x="42" y="0"/>
                    <a:pt x="42" y="0"/>
                  </a:cubicBezTo>
                  <a:cubicBezTo>
                    <a:pt x="41" y="0"/>
                    <a:pt x="41" y="0"/>
                    <a:pt x="40" y="0"/>
                  </a:cubicBezTo>
                  <a:cubicBezTo>
                    <a:pt x="41" y="1"/>
                    <a:pt x="41" y="1"/>
                    <a:pt x="41"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183"/>
            <p:cNvSpPr>
              <a:spLocks/>
            </p:cNvSpPr>
            <p:nvPr/>
          </p:nvSpPr>
          <p:spPr bwMode="auto">
            <a:xfrm>
              <a:off x="2910" y="1834"/>
              <a:ext cx="95" cy="291"/>
            </a:xfrm>
            <a:custGeom>
              <a:avLst/>
              <a:gdLst>
                <a:gd name="T0" fmla="*/ 444 w 43"/>
                <a:gd name="T1" fmla="*/ 9 h 132"/>
                <a:gd name="T2" fmla="*/ 429 w 43"/>
                <a:gd name="T3" fmla="*/ 9 h 132"/>
                <a:gd name="T4" fmla="*/ 429 w 43"/>
                <a:gd name="T5" fmla="*/ 996 h 132"/>
                <a:gd name="T6" fmla="*/ 33 w 43"/>
                <a:gd name="T7" fmla="*/ 1360 h 132"/>
                <a:gd name="T8" fmla="*/ 33 w 43"/>
                <a:gd name="T9" fmla="*/ 278 h 132"/>
                <a:gd name="T10" fmla="*/ 453 w 43"/>
                <a:gd name="T11" fmla="*/ 33 h 132"/>
                <a:gd name="T12" fmla="*/ 444 w 43"/>
                <a:gd name="T13" fmla="*/ 9 h 132"/>
                <a:gd name="T14" fmla="*/ 429 w 43"/>
                <a:gd name="T15" fmla="*/ 9 h 132"/>
                <a:gd name="T16" fmla="*/ 444 w 43"/>
                <a:gd name="T17" fmla="*/ 9 h 132"/>
                <a:gd name="T18" fmla="*/ 429 w 43"/>
                <a:gd name="T19" fmla="*/ 0 h 132"/>
                <a:gd name="T20" fmla="*/ 0 w 43"/>
                <a:gd name="T21" fmla="*/ 258 h 132"/>
                <a:gd name="T22" fmla="*/ 0 w 43"/>
                <a:gd name="T23" fmla="*/ 278 h 132"/>
                <a:gd name="T24" fmla="*/ 0 w 43"/>
                <a:gd name="T25" fmla="*/ 1404 h 132"/>
                <a:gd name="T26" fmla="*/ 9 w 43"/>
                <a:gd name="T27" fmla="*/ 1415 h 132"/>
                <a:gd name="T28" fmla="*/ 20 w 43"/>
                <a:gd name="T29" fmla="*/ 1415 h 132"/>
                <a:gd name="T30" fmla="*/ 453 w 43"/>
                <a:gd name="T31" fmla="*/ 1016 h 132"/>
                <a:gd name="T32" fmla="*/ 464 w 43"/>
                <a:gd name="T33" fmla="*/ 1005 h 132"/>
                <a:gd name="T34" fmla="*/ 464 w 43"/>
                <a:gd name="T35" fmla="*/ 9 h 132"/>
                <a:gd name="T36" fmla="*/ 453 w 43"/>
                <a:gd name="T37" fmla="*/ 0 h 132"/>
                <a:gd name="T38" fmla="*/ 429 w 43"/>
                <a:gd name="T39" fmla="*/ 0 h 132"/>
                <a:gd name="T40" fmla="*/ 444 w 43"/>
                <a:gd name="T41" fmla="*/ 9 h 1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3" h="132">
                  <a:moveTo>
                    <a:pt x="41" y="1"/>
                  </a:moveTo>
                  <a:cubicBezTo>
                    <a:pt x="40" y="1"/>
                    <a:pt x="40" y="1"/>
                    <a:pt x="40" y="1"/>
                  </a:cubicBezTo>
                  <a:cubicBezTo>
                    <a:pt x="40" y="93"/>
                    <a:pt x="40" y="93"/>
                    <a:pt x="40" y="93"/>
                  </a:cubicBezTo>
                  <a:cubicBezTo>
                    <a:pt x="3" y="127"/>
                    <a:pt x="3" y="127"/>
                    <a:pt x="3" y="127"/>
                  </a:cubicBezTo>
                  <a:cubicBezTo>
                    <a:pt x="3" y="26"/>
                    <a:pt x="3" y="26"/>
                    <a:pt x="3" y="26"/>
                  </a:cubicBezTo>
                  <a:cubicBezTo>
                    <a:pt x="42" y="3"/>
                    <a:pt x="42" y="3"/>
                    <a:pt x="42" y="3"/>
                  </a:cubicBezTo>
                  <a:cubicBezTo>
                    <a:pt x="41" y="1"/>
                    <a:pt x="41" y="1"/>
                    <a:pt x="41" y="1"/>
                  </a:cubicBezTo>
                  <a:cubicBezTo>
                    <a:pt x="40" y="1"/>
                    <a:pt x="40" y="1"/>
                    <a:pt x="40" y="1"/>
                  </a:cubicBezTo>
                  <a:cubicBezTo>
                    <a:pt x="41" y="1"/>
                    <a:pt x="41" y="1"/>
                    <a:pt x="41" y="1"/>
                  </a:cubicBezTo>
                  <a:cubicBezTo>
                    <a:pt x="40" y="0"/>
                    <a:pt x="40" y="0"/>
                    <a:pt x="40" y="0"/>
                  </a:cubicBezTo>
                  <a:cubicBezTo>
                    <a:pt x="0" y="24"/>
                    <a:pt x="0" y="24"/>
                    <a:pt x="0" y="24"/>
                  </a:cubicBezTo>
                  <a:cubicBezTo>
                    <a:pt x="0" y="25"/>
                    <a:pt x="0" y="25"/>
                    <a:pt x="0" y="26"/>
                  </a:cubicBezTo>
                  <a:cubicBezTo>
                    <a:pt x="0" y="131"/>
                    <a:pt x="0" y="131"/>
                    <a:pt x="0" y="131"/>
                  </a:cubicBezTo>
                  <a:cubicBezTo>
                    <a:pt x="0" y="131"/>
                    <a:pt x="0" y="132"/>
                    <a:pt x="1" y="132"/>
                  </a:cubicBezTo>
                  <a:cubicBezTo>
                    <a:pt x="1" y="132"/>
                    <a:pt x="2" y="132"/>
                    <a:pt x="2" y="132"/>
                  </a:cubicBezTo>
                  <a:cubicBezTo>
                    <a:pt x="42" y="95"/>
                    <a:pt x="42" y="95"/>
                    <a:pt x="42" y="95"/>
                  </a:cubicBezTo>
                  <a:cubicBezTo>
                    <a:pt x="42" y="95"/>
                    <a:pt x="43" y="94"/>
                    <a:pt x="43" y="94"/>
                  </a:cubicBezTo>
                  <a:cubicBezTo>
                    <a:pt x="43" y="1"/>
                    <a:pt x="43" y="1"/>
                    <a:pt x="43" y="1"/>
                  </a:cubicBezTo>
                  <a:cubicBezTo>
                    <a:pt x="43" y="1"/>
                    <a:pt x="42" y="0"/>
                    <a:pt x="42" y="0"/>
                  </a:cubicBezTo>
                  <a:cubicBezTo>
                    <a:pt x="41" y="0"/>
                    <a:pt x="41" y="0"/>
                    <a:pt x="40" y="0"/>
                  </a:cubicBezTo>
                  <a:cubicBezTo>
                    <a:pt x="41" y="1"/>
                    <a:pt x="41" y="1"/>
                    <a:pt x="41"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Freeform 184"/>
            <p:cNvSpPr>
              <a:spLocks/>
            </p:cNvSpPr>
            <p:nvPr/>
          </p:nvSpPr>
          <p:spPr bwMode="auto">
            <a:xfrm>
              <a:off x="2610" y="1821"/>
              <a:ext cx="93" cy="286"/>
            </a:xfrm>
            <a:custGeom>
              <a:avLst/>
              <a:gdLst>
                <a:gd name="T0" fmla="*/ 436 w 42"/>
                <a:gd name="T1" fmla="*/ 9 h 130"/>
                <a:gd name="T2" fmla="*/ 421 w 42"/>
                <a:gd name="T3" fmla="*/ 9 h 130"/>
                <a:gd name="T4" fmla="*/ 421 w 42"/>
                <a:gd name="T5" fmla="*/ 977 h 130"/>
                <a:gd name="T6" fmla="*/ 35 w 42"/>
                <a:gd name="T7" fmla="*/ 1331 h 130"/>
                <a:gd name="T8" fmla="*/ 35 w 42"/>
                <a:gd name="T9" fmla="*/ 275 h 130"/>
                <a:gd name="T10" fmla="*/ 447 w 42"/>
                <a:gd name="T11" fmla="*/ 33 h 130"/>
                <a:gd name="T12" fmla="*/ 436 w 42"/>
                <a:gd name="T13" fmla="*/ 9 h 130"/>
                <a:gd name="T14" fmla="*/ 421 w 42"/>
                <a:gd name="T15" fmla="*/ 9 h 130"/>
                <a:gd name="T16" fmla="*/ 436 w 42"/>
                <a:gd name="T17" fmla="*/ 9 h 130"/>
                <a:gd name="T18" fmla="*/ 436 w 42"/>
                <a:gd name="T19" fmla="*/ 0 h 130"/>
                <a:gd name="T20" fmla="*/ 0 w 42"/>
                <a:gd name="T21" fmla="*/ 257 h 130"/>
                <a:gd name="T22" fmla="*/ 0 w 42"/>
                <a:gd name="T23" fmla="*/ 266 h 130"/>
                <a:gd name="T24" fmla="*/ 0 w 42"/>
                <a:gd name="T25" fmla="*/ 1375 h 130"/>
                <a:gd name="T26" fmla="*/ 0 w 42"/>
                <a:gd name="T27" fmla="*/ 1384 h 130"/>
                <a:gd name="T28" fmla="*/ 20 w 42"/>
                <a:gd name="T29" fmla="*/ 1384 h 130"/>
                <a:gd name="T30" fmla="*/ 447 w 42"/>
                <a:gd name="T31" fmla="*/ 1001 h 130"/>
                <a:gd name="T32" fmla="*/ 456 w 42"/>
                <a:gd name="T33" fmla="*/ 992 h 130"/>
                <a:gd name="T34" fmla="*/ 456 w 42"/>
                <a:gd name="T35" fmla="*/ 9 h 130"/>
                <a:gd name="T36" fmla="*/ 447 w 42"/>
                <a:gd name="T37" fmla="*/ 0 h 130"/>
                <a:gd name="T38" fmla="*/ 436 w 42"/>
                <a:gd name="T39" fmla="*/ 0 h 130"/>
                <a:gd name="T40" fmla="*/ 436 w 42"/>
                <a:gd name="T41" fmla="*/ 9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2" h="130">
                  <a:moveTo>
                    <a:pt x="40" y="1"/>
                  </a:moveTo>
                  <a:cubicBezTo>
                    <a:pt x="39" y="1"/>
                    <a:pt x="39" y="1"/>
                    <a:pt x="39" y="1"/>
                  </a:cubicBezTo>
                  <a:cubicBezTo>
                    <a:pt x="39" y="92"/>
                    <a:pt x="39" y="92"/>
                    <a:pt x="39" y="92"/>
                  </a:cubicBezTo>
                  <a:cubicBezTo>
                    <a:pt x="3" y="125"/>
                    <a:pt x="3" y="125"/>
                    <a:pt x="3" y="125"/>
                  </a:cubicBezTo>
                  <a:cubicBezTo>
                    <a:pt x="3" y="26"/>
                    <a:pt x="3" y="26"/>
                    <a:pt x="3" y="26"/>
                  </a:cubicBezTo>
                  <a:cubicBezTo>
                    <a:pt x="41" y="3"/>
                    <a:pt x="41" y="3"/>
                    <a:pt x="41" y="3"/>
                  </a:cubicBezTo>
                  <a:cubicBezTo>
                    <a:pt x="40" y="1"/>
                    <a:pt x="40" y="1"/>
                    <a:pt x="40" y="1"/>
                  </a:cubicBezTo>
                  <a:cubicBezTo>
                    <a:pt x="39" y="1"/>
                    <a:pt x="39" y="1"/>
                    <a:pt x="39" y="1"/>
                  </a:cubicBezTo>
                  <a:cubicBezTo>
                    <a:pt x="40" y="1"/>
                    <a:pt x="40" y="1"/>
                    <a:pt x="40" y="1"/>
                  </a:cubicBezTo>
                  <a:cubicBezTo>
                    <a:pt x="40" y="0"/>
                    <a:pt x="40" y="0"/>
                    <a:pt x="40" y="0"/>
                  </a:cubicBezTo>
                  <a:cubicBezTo>
                    <a:pt x="0" y="24"/>
                    <a:pt x="0" y="24"/>
                    <a:pt x="0" y="24"/>
                  </a:cubicBezTo>
                  <a:cubicBezTo>
                    <a:pt x="0" y="24"/>
                    <a:pt x="0" y="25"/>
                    <a:pt x="0" y="25"/>
                  </a:cubicBezTo>
                  <a:cubicBezTo>
                    <a:pt x="0" y="129"/>
                    <a:pt x="0" y="129"/>
                    <a:pt x="0" y="129"/>
                  </a:cubicBezTo>
                  <a:cubicBezTo>
                    <a:pt x="0" y="129"/>
                    <a:pt x="0" y="130"/>
                    <a:pt x="0" y="130"/>
                  </a:cubicBezTo>
                  <a:cubicBezTo>
                    <a:pt x="1" y="130"/>
                    <a:pt x="2" y="130"/>
                    <a:pt x="2" y="130"/>
                  </a:cubicBezTo>
                  <a:cubicBezTo>
                    <a:pt x="41" y="94"/>
                    <a:pt x="41" y="94"/>
                    <a:pt x="41" y="94"/>
                  </a:cubicBezTo>
                  <a:cubicBezTo>
                    <a:pt x="42" y="94"/>
                    <a:pt x="42" y="93"/>
                    <a:pt x="42" y="93"/>
                  </a:cubicBezTo>
                  <a:cubicBezTo>
                    <a:pt x="42" y="1"/>
                    <a:pt x="42" y="1"/>
                    <a:pt x="42" y="1"/>
                  </a:cubicBezTo>
                  <a:cubicBezTo>
                    <a:pt x="42" y="1"/>
                    <a:pt x="42" y="0"/>
                    <a:pt x="41" y="0"/>
                  </a:cubicBezTo>
                  <a:cubicBezTo>
                    <a:pt x="41" y="0"/>
                    <a:pt x="40" y="0"/>
                    <a:pt x="40" y="0"/>
                  </a:cubicBezTo>
                  <a:cubicBezTo>
                    <a:pt x="40" y="1"/>
                    <a:pt x="40" y="1"/>
                    <a:pt x="40"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185"/>
            <p:cNvSpPr>
              <a:spLocks/>
            </p:cNvSpPr>
            <p:nvPr/>
          </p:nvSpPr>
          <p:spPr bwMode="auto">
            <a:xfrm>
              <a:off x="2311" y="1808"/>
              <a:ext cx="92" cy="282"/>
            </a:xfrm>
            <a:custGeom>
              <a:avLst/>
              <a:gdLst>
                <a:gd name="T0" fmla="*/ 432 w 42"/>
                <a:gd name="T1" fmla="*/ 9 h 128"/>
                <a:gd name="T2" fmla="*/ 407 w 42"/>
                <a:gd name="T3" fmla="*/ 9 h 128"/>
                <a:gd name="T4" fmla="*/ 407 w 42"/>
                <a:gd name="T5" fmla="*/ 961 h 128"/>
                <a:gd name="T6" fmla="*/ 33 w 42"/>
                <a:gd name="T7" fmla="*/ 1315 h 128"/>
                <a:gd name="T8" fmla="*/ 33 w 42"/>
                <a:gd name="T9" fmla="*/ 278 h 128"/>
                <a:gd name="T10" fmla="*/ 432 w 42"/>
                <a:gd name="T11" fmla="*/ 33 h 128"/>
                <a:gd name="T12" fmla="*/ 432 w 42"/>
                <a:gd name="T13" fmla="*/ 9 h 128"/>
                <a:gd name="T14" fmla="*/ 407 w 42"/>
                <a:gd name="T15" fmla="*/ 9 h 128"/>
                <a:gd name="T16" fmla="*/ 432 w 42"/>
                <a:gd name="T17" fmla="*/ 9 h 128"/>
                <a:gd name="T18" fmla="*/ 423 w 42"/>
                <a:gd name="T19" fmla="*/ 0 h 128"/>
                <a:gd name="T20" fmla="*/ 9 w 42"/>
                <a:gd name="T21" fmla="*/ 258 h 128"/>
                <a:gd name="T22" fmla="*/ 0 w 42"/>
                <a:gd name="T23" fmla="*/ 267 h 128"/>
                <a:gd name="T24" fmla="*/ 0 w 42"/>
                <a:gd name="T25" fmla="*/ 1359 h 128"/>
                <a:gd name="T26" fmla="*/ 9 w 42"/>
                <a:gd name="T27" fmla="*/ 1368 h 128"/>
                <a:gd name="T28" fmla="*/ 20 w 42"/>
                <a:gd name="T29" fmla="*/ 1368 h 128"/>
                <a:gd name="T30" fmla="*/ 442 w 42"/>
                <a:gd name="T31" fmla="*/ 985 h 128"/>
                <a:gd name="T32" fmla="*/ 442 w 42"/>
                <a:gd name="T33" fmla="*/ 972 h 128"/>
                <a:gd name="T34" fmla="*/ 442 w 42"/>
                <a:gd name="T35" fmla="*/ 9 h 128"/>
                <a:gd name="T36" fmla="*/ 432 w 42"/>
                <a:gd name="T37" fmla="*/ 0 h 128"/>
                <a:gd name="T38" fmla="*/ 423 w 42"/>
                <a:gd name="T39" fmla="*/ 0 h 128"/>
                <a:gd name="T40" fmla="*/ 432 w 42"/>
                <a:gd name="T41" fmla="*/ 9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2" h="128">
                  <a:moveTo>
                    <a:pt x="41" y="1"/>
                  </a:moveTo>
                  <a:cubicBezTo>
                    <a:pt x="39" y="1"/>
                    <a:pt x="39" y="1"/>
                    <a:pt x="39" y="1"/>
                  </a:cubicBezTo>
                  <a:cubicBezTo>
                    <a:pt x="39" y="90"/>
                    <a:pt x="39" y="90"/>
                    <a:pt x="39" y="90"/>
                  </a:cubicBezTo>
                  <a:cubicBezTo>
                    <a:pt x="3" y="123"/>
                    <a:pt x="3" y="123"/>
                    <a:pt x="3" y="123"/>
                  </a:cubicBezTo>
                  <a:cubicBezTo>
                    <a:pt x="3" y="26"/>
                    <a:pt x="3" y="26"/>
                    <a:pt x="3" y="26"/>
                  </a:cubicBezTo>
                  <a:cubicBezTo>
                    <a:pt x="41" y="3"/>
                    <a:pt x="41" y="3"/>
                    <a:pt x="41" y="3"/>
                  </a:cubicBezTo>
                  <a:cubicBezTo>
                    <a:pt x="41" y="1"/>
                    <a:pt x="41" y="1"/>
                    <a:pt x="41" y="1"/>
                  </a:cubicBezTo>
                  <a:cubicBezTo>
                    <a:pt x="39" y="1"/>
                    <a:pt x="39" y="1"/>
                    <a:pt x="39" y="1"/>
                  </a:cubicBezTo>
                  <a:cubicBezTo>
                    <a:pt x="41" y="1"/>
                    <a:pt x="41" y="1"/>
                    <a:pt x="41" y="1"/>
                  </a:cubicBezTo>
                  <a:cubicBezTo>
                    <a:pt x="40" y="0"/>
                    <a:pt x="40" y="0"/>
                    <a:pt x="40" y="0"/>
                  </a:cubicBezTo>
                  <a:cubicBezTo>
                    <a:pt x="1" y="24"/>
                    <a:pt x="1" y="24"/>
                    <a:pt x="1" y="24"/>
                  </a:cubicBezTo>
                  <a:cubicBezTo>
                    <a:pt x="0" y="24"/>
                    <a:pt x="0" y="25"/>
                    <a:pt x="0" y="25"/>
                  </a:cubicBezTo>
                  <a:cubicBezTo>
                    <a:pt x="0" y="127"/>
                    <a:pt x="0" y="127"/>
                    <a:pt x="0" y="127"/>
                  </a:cubicBezTo>
                  <a:cubicBezTo>
                    <a:pt x="0" y="127"/>
                    <a:pt x="0" y="128"/>
                    <a:pt x="1" y="128"/>
                  </a:cubicBezTo>
                  <a:cubicBezTo>
                    <a:pt x="1" y="128"/>
                    <a:pt x="2" y="128"/>
                    <a:pt x="2" y="128"/>
                  </a:cubicBezTo>
                  <a:cubicBezTo>
                    <a:pt x="42" y="92"/>
                    <a:pt x="42" y="92"/>
                    <a:pt x="42" y="92"/>
                  </a:cubicBezTo>
                  <a:cubicBezTo>
                    <a:pt x="42" y="92"/>
                    <a:pt x="42" y="91"/>
                    <a:pt x="42" y="91"/>
                  </a:cubicBezTo>
                  <a:cubicBezTo>
                    <a:pt x="42" y="1"/>
                    <a:pt x="42" y="1"/>
                    <a:pt x="42" y="1"/>
                  </a:cubicBezTo>
                  <a:cubicBezTo>
                    <a:pt x="42" y="1"/>
                    <a:pt x="42" y="0"/>
                    <a:pt x="41" y="0"/>
                  </a:cubicBezTo>
                  <a:cubicBezTo>
                    <a:pt x="41" y="0"/>
                    <a:pt x="40" y="0"/>
                    <a:pt x="40" y="0"/>
                  </a:cubicBezTo>
                  <a:cubicBezTo>
                    <a:pt x="41" y="1"/>
                    <a:pt x="41" y="1"/>
                    <a:pt x="41"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186"/>
            <p:cNvSpPr>
              <a:spLocks/>
            </p:cNvSpPr>
            <p:nvPr/>
          </p:nvSpPr>
          <p:spPr bwMode="auto">
            <a:xfrm>
              <a:off x="3802" y="1878"/>
              <a:ext cx="88" cy="1873"/>
            </a:xfrm>
            <a:custGeom>
              <a:avLst/>
              <a:gdLst>
                <a:gd name="T0" fmla="*/ 0 w 88"/>
                <a:gd name="T1" fmla="*/ 53 h 1873"/>
                <a:gd name="T2" fmla="*/ 0 w 88"/>
                <a:gd name="T3" fmla="*/ 1873 h 1873"/>
                <a:gd name="T4" fmla="*/ 88 w 88"/>
                <a:gd name="T5" fmla="*/ 1820 h 1873"/>
                <a:gd name="T6" fmla="*/ 88 w 88"/>
                <a:gd name="T7" fmla="*/ 0 h 1873"/>
                <a:gd name="T8" fmla="*/ 0 w 88"/>
                <a:gd name="T9" fmla="*/ 53 h 18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1873">
                  <a:moveTo>
                    <a:pt x="0" y="53"/>
                  </a:moveTo>
                  <a:lnTo>
                    <a:pt x="0" y="1873"/>
                  </a:lnTo>
                  <a:lnTo>
                    <a:pt x="88" y="1820"/>
                  </a:lnTo>
                  <a:lnTo>
                    <a:pt x="88" y="0"/>
                  </a:lnTo>
                  <a:lnTo>
                    <a:pt x="0" y="53"/>
                  </a:lnTo>
                  <a:close/>
                </a:path>
              </a:pathLst>
            </a:custGeom>
            <a:solidFill>
              <a:srgbClr val="683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Freeform 187"/>
            <p:cNvSpPr>
              <a:spLocks/>
            </p:cNvSpPr>
            <p:nvPr/>
          </p:nvSpPr>
          <p:spPr bwMode="auto">
            <a:xfrm>
              <a:off x="3802" y="1878"/>
              <a:ext cx="88" cy="1873"/>
            </a:xfrm>
            <a:custGeom>
              <a:avLst/>
              <a:gdLst>
                <a:gd name="T0" fmla="*/ 0 w 88"/>
                <a:gd name="T1" fmla="*/ 53 h 1873"/>
                <a:gd name="T2" fmla="*/ 0 w 88"/>
                <a:gd name="T3" fmla="*/ 1873 h 1873"/>
                <a:gd name="T4" fmla="*/ 88 w 88"/>
                <a:gd name="T5" fmla="*/ 1820 h 1873"/>
                <a:gd name="T6" fmla="*/ 88 w 88"/>
                <a:gd name="T7" fmla="*/ 0 h 1873"/>
                <a:gd name="T8" fmla="*/ 0 w 88"/>
                <a:gd name="T9" fmla="*/ 53 h 18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1873">
                  <a:moveTo>
                    <a:pt x="0" y="53"/>
                  </a:moveTo>
                  <a:lnTo>
                    <a:pt x="0" y="1873"/>
                  </a:lnTo>
                  <a:lnTo>
                    <a:pt x="88" y="1820"/>
                  </a:lnTo>
                  <a:lnTo>
                    <a:pt x="88" y="0"/>
                  </a:lnTo>
                  <a:lnTo>
                    <a:pt x="0"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 name="Freeform 188"/>
            <p:cNvSpPr>
              <a:spLocks/>
            </p:cNvSpPr>
            <p:nvPr/>
          </p:nvSpPr>
          <p:spPr bwMode="auto">
            <a:xfrm>
              <a:off x="3800" y="1872"/>
              <a:ext cx="95" cy="1879"/>
            </a:xfrm>
            <a:custGeom>
              <a:avLst/>
              <a:gdLst>
                <a:gd name="T0" fmla="*/ 9 w 43"/>
                <a:gd name="T1" fmla="*/ 278 h 853"/>
                <a:gd name="T2" fmla="*/ 0 w 43"/>
                <a:gd name="T3" fmla="*/ 278 h 853"/>
                <a:gd name="T4" fmla="*/ 0 w 43"/>
                <a:gd name="T5" fmla="*/ 9109 h 853"/>
                <a:gd name="T6" fmla="*/ 9 w 43"/>
                <a:gd name="T7" fmla="*/ 9117 h 853"/>
                <a:gd name="T8" fmla="*/ 20 w 43"/>
                <a:gd name="T9" fmla="*/ 9117 h 853"/>
                <a:gd name="T10" fmla="*/ 453 w 43"/>
                <a:gd name="T11" fmla="*/ 8860 h 853"/>
                <a:gd name="T12" fmla="*/ 464 w 43"/>
                <a:gd name="T13" fmla="*/ 8851 h 853"/>
                <a:gd name="T14" fmla="*/ 464 w 43"/>
                <a:gd name="T15" fmla="*/ 20 h 853"/>
                <a:gd name="T16" fmla="*/ 453 w 43"/>
                <a:gd name="T17" fmla="*/ 0 h 853"/>
                <a:gd name="T18" fmla="*/ 444 w 43"/>
                <a:gd name="T19" fmla="*/ 0 h 853"/>
                <a:gd name="T20" fmla="*/ 9 w 43"/>
                <a:gd name="T21" fmla="*/ 258 h 853"/>
                <a:gd name="T22" fmla="*/ 0 w 43"/>
                <a:gd name="T23" fmla="*/ 278 h 853"/>
                <a:gd name="T24" fmla="*/ 9 w 43"/>
                <a:gd name="T25" fmla="*/ 278 h 853"/>
                <a:gd name="T26" fmla="*/ 20 w 43"/>
                <a:gd name="T27" fmla="*/ 286 h 853"/>
                <a:gd name="T28" fmla="*/ 429 w 43"/>
                <a:gd name="T29" fmla="*/ 44 h 853"/>
                <a:gd name="T30" fmla="*/ 429 w 43"/>
                <a:gd name="T31" fmla="*/ 8842 h 853"/>
                <a:gd name="T32" fmla="*/ 33 w 43"/>
                <a:gd name="T33" fmla="*/ 9073 h 853"/>
                <a:gd name="T34" fmla="*/ 33 w 43"/>
                <a:gd name="T35" fmla="*/ 278 h 853"/>
                <a:gd name="T36" fmla="*/ 9 w 43"/>
                <a:gd name="T37" fmla="*/ 278 h 853"/>
                <a:gd name="T38" fmla="*/ 20 w 43"/>
                <a:gd name="T39" fmla="*/ 286 h 853"/>
                <a:gd name="T40" fmla="*/ 9 w 43"/>
                <a:gd name="T41" fmla="*/ 278 h 8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3" h="853">
                  <a:moveTo>
                    <a:pt x="1" y="26"/>
                  </a:moveTo>
                  <a:cubicBezTo>
                    <a:pt x="0" y="26"/>
                    <a:pt x="0" y="26"/>
                    <a:pt x="0" y="26"/>
                  </a:cubicBezTo>
                  <a:cubicBezTo>
                    <a:pt x="0" y="852"/>
                    <a:pt x="0" y="852"/>
                    <a:pt x="0" y="852"/>
                  </a:cubicBezTo>
                  <a:cubicBezTo>
                    <a:pt x="0" y="852"/>
                    <a:pt x="0" y="853"/>
                    <a:pt x="1" y="853"/>
                  </a:cubicBezTo>
                  <a:cubicBezTo>
                    <a:pt x="1" y="853"/>
                    <a:pt x="2" y="853"/>
                    <a:pt x="2" y="853"/>
                  </a:cubicBezTo>
                  <a:cubicBezTo>
                    <a:pt x="42" y="829"/>
                    <a:pt x="42" y="829"/>
                    <a:pt x="42" y="829"/>
                  </a:cubicBezTo>
                  <a:cubicBezTo>
                    <a:pt x="43" y="829"/>
                    <a:pt x="43" y="828"/>
                    <a:pt x="43" y="828"/>
                  </a:cubicBezTo>
                  <a:cubicBezTo>
                    <a:pt x="43" y="2"/>
                    <a:pt x="43" y="2"/>
                    <a:pt x="43" y="2"/>
                  </a:cubicBezTo>
                  <a:cubicBezTo>
                    <a:pt x="43" y="1"/>
                    <a:pt x="43" y="1"/>
                    <a:pt x="42" y="0"/>
                  </a:cubicBezTo>
                  <a:cubicBezTo>
                    <a:pt x="42" y="0"/>
                    <a:pt x="41" y="0"/>
                    <a:pt x="41" y="0"/>
                  </a:cubicBezTo>
                  <a:cubicBezTo>
                    <a:pt x="1" y="24"/>
                    <a:pt x="1" y="24"/>
                    <a:pt x="1" y="24"/>
                  </a:cubicBezTo>
                  <a:cubicBezTo>
                    <a:pt x="0" y="25"/>
                    <a:pt x="0" y="25"/>
                    <a:pt x="0" y="26"/>
                  </a:cubicBezTo>
                  <a:cubicBezTo>
                    <a:pt x="1" y="26"/>
                    <a:pt x="1" y="26"/>
                    <a:pt x="1" y="26"/>
                  </a:cubicBezTo>
                  <a:cubicBezTo>
                    <a:pt x="2" y="27"/>
                    <a:pt x="2" y="27"/>
                    <a:pt x="2" y="27"/>
                  </a:cubicBezTo>
                  <a:cubicBezTo>
                    <a:pt x="40" y="4"/>
                    <a:pt x="40" y="4"/>
                    <a:pt x="40" y="4"/>
                  </a:cubicBezTo>
                  <a:cubicBezTo>
                    <a:pt x="40" y="827"/>
                    <a:pt x="40" y="827"/>
                    <a:pt x="40" y="827"/>
                  </a:cubicBezTo>
                  <a:cubicBezTo>
                    <a:pt x="3" y="849"/>
                    <a:pt x="3" y="849"/>
                    <a:pt x="3" y="849"/>
                  </a:cubicBezTo>
                  <a:cubicBezTo>
                    <a:pt x="3" y="26"/>
                    <a:pt x="3" y="26"/>
                    <a:pt x="3" y="26"/>
                  </a:cubicBezTo>
                  <a:cubicBezTo>
                    <a:pt x="1" y="26"/>
                    <a:pt x="1" y="26"/>
                    <a:pt x="1" y="26"/>
                  </a:cubicBezTo>
                  <a:cubicBezTo>
                    <a:pt x="2" y="27"/>
                    <a:pt x="2" y="27"/>
                    <a:pt x="2" y="27"/>
                  </a:cubicBezTo>
                  <a:cubicBezTo>
                    <a:pt x="1" y="26"/>
                    <a:pt x="1" y="26"/>
                    <a:pt x="1" y="26"/>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 name="Freeform 189"/>
            <p:cNvSpPr>
              <a:spLocks/>
            </p:cNvSpPr>
            <p:nvPr/>
          </p:nvSpPr>
          <p:spPr bwMode="auto">
            <a:xfrm>
              <a:off x="3511" y="2070"/>
              <a:ext cx="251" cy="86"/>
            </a:xfrm>
            <a:custGeom>
              <a:avLst/>
              <a:gdLst>
                <a:gd name="T0" fmla="*/ 88 w 251"/>
                <a:gd name="T1" fmla="*/ 0 h 86"/>
                <a:gd name="T2" fmla="*/ 251 w 251"/>
                <a:gd name="T3" fmla="*/ 7 h 86"/>
                <a:gd name="T4" fmla="*/ 163 w 251"/>
                <a:gd name="T5" fmla="*/ 86 h 86"/>
                <a:gd name="T6" fmla="*/ 0 w 251"/>
                <a:gd name="T7" fmla="*/ 79 h 86"/>
                <a:gd name="T8" fmla="*/ 88 w 25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6">
                  <a:moveTo>
                    <a:pt x="88" y="0"/>
                  </a:moveTo>
                  <a:lnTo>
                    <a:pt x="251" y="7"/>
                  </a:lnTo>
                  <a:lnTo>
                    <a:pt x="163" y="86"/>
                  </a:lnTo>
                  <a:lnTo>
                    <a:pt x="0" y="79"/>
                  </a:lnTo>
                  <a:lnTo>
                    <a:pt x="88" y="0"/>
                  </a:lnTo>
                  <a:close/>
                </a:path>
              </a:pathLst>
            </a:custGeom>
            <a:solidFill>
              <a:srgbClr val="987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Freeform 190"/>
            <p:cNvSpPr>
              <a:spLocks/>
            </p:cNvSpPr>
            <p:nvPr/>
          </p:nvSpPr>
          <p:spPr bwMode="auto">
            <a:xfrm>
              <a:off x="3511" y="2070"/>
              <a:ext cx="251" cy="86"/>
            </a:xfrm>
            <a:custGeom>
              <a:avLst/>
              <a:gdLst>
                <a:gd name="T0" fmla="*/ 88 w 251"/>
                <a:gd name="T1" fmla="*/ 0 h 86"/>
                <a:gd name="T2" fmla="*/ 251 w 251"/>
                <a:gd name="T3" fmla="*/ 7 h 86"/>
                <a:gd name="T4" fmla="*/ 163 w 251"/>
                <a:gd name="T5" fmla="*/ 86 h 86"/>
                <a:gd name="T6" fmla="*/ 0 w 251"/>
                <a:gd name="T7" fmla="*/ 79 h 86"/>
                <a:gd name="T8" fmla="*/ 88 w 25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6">
                  <a:moveTo>
                    <a:pt x="88" y="0"/>
                  </a:moveTo>
                  <a:lnTo>
                    <a:pt x="251" y="7"/>
                  </a:lnTo>
                  <a:lnTo>
                    <a:pt x="163" y="86"/>
                  </a:lnTo>
                  <a:lnTo>
                    <a:pt x="0" y="79"/>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Freeform 191"/>
            <p:cNvSpPr>
              <a:spLocks/>
            </p:cNvSpPr>
            <p:nvPr/>
          </p:nvSpPr>
          <p:spPr bwMode="auto">
            <a:xfrm>
              <a:off x="3212" y="2055"/>
              <a:ext cx="251" cy="85"/>
            </a:xfrm>
            <a:custGeom>
              <a:avLst/>
              <a:gdLst>
                <a:gd name="T0" fmla="*/ 88 w 251"/>
                <a:gd name="T1" fmla="*/ 0 h 85"/>
                <a:gd name="T2" fmla="*/ 251 w 251"/>
                <a:gd name="T3" fmla="*/ 6 h 85"/>
                <a:gd name="T4" fmla="*/ 163 w 251"/>
                <a:gd name="T5" fmla="*/ 85 h 85"/>
                <a:gd name="T6" fmla="*/ 0 w 251"/>
                <a:gd name="T7" fmla="*/ 77 h 85"/>
                <a:gd name="T8" fmla="*/ 88 w 251"/>
                <a:gd name="T9" fmla="*/ 0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5">
                  <a:moveTo>
                    <a:pt x="88" y="0"/>
                  </a:moveTo>
                  <a:lnTo>
                    <a:pt x="251" y="6"/>
                  </a:lnTo>
                  <a:lnTo>
                    <a:pt x="163" y="85"/>
                  </a:lnTo>
                  <a:lnTo>
                    <a:pt x="0" y="77"/>
                  </a:lnTo>
                  <a:lnTo>
                    <a:pt x="88" y="0"/>
                  </a:lnTo>
                  <a:close/>
                </a:path>
              </a:pathLst>
            </a:custGeom>
            <a:solidFill>
              <a:srgbClr val="987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Freeform 192"/>
            <p:cNvSpPr>
              <a:spLocks/>
            </p:cNvSpPr>
            <p:nvPr/>
          </p:nvSpPr>
          <p:spPr bwMode="auto">
            <a:xfrm>
              <a:off x="3212" y="2055"/>
              <a:ext cx="251" cy="85"/>
            </a:xfrm>
            <a:custGeom>
              <a:avLst/>
              <a:gdLst>
                <a:gd name="T0" fmla="*/ 88 w 251"/>
                <a:gd name="T1" fmla="*/ 0 h 85"/>
                <a:gd name="T2" fmla="*/ 251 w 251"/>
                <a:gd name="T3" fmla="*/ 6 h 85"/>
                <a:gd name="T4" fmla="*/ 163 w 251"/>
                <a:gd name="T5" fmla="*/ 85 h 85"/>
                <a:gd name="T6" fmla="*/ 0 w 251"/>
                <a:gd name="T7" fmla="*/ 77 h 85"/>
                <a:gd name="T8" fmla="*/ 88 w 251"/>
                <a:gd name="T9" fmla="*/ 0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5">
                  <a:moveTo>
                    <a:pt x="88" y="0"/>
                  </a:moveTo>
                  <a:lnTo>
                    <a:pt x="251" y="6"/>
                  </a:lnTo>
                  <a:lnTo>
                    <a:pt x="163" y="85"/>
                  </a:lnTo>
                  <a:lnTo>
                    <a:pt x="0" y="77"/>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 name="Freeform 193"/>
            <p:cNvSpPr>
              <a:spLocks/>
            </p:cNvSpPr>
            <p:nvPr/>
          </p:nvSpPr>
          <p:spPr bwMode="auto">
            <a:xfrm>
              <a:off x="2912" y="2041"/>
              <a:ext cx="251" cy="86"/>
            </a:xfrm>
            <a:custGeom>
              <a:avLst/>
              <a:gdLst>
                <a:gd name="T0" fmla="*/ 88 w 251"/>
                <a:gd name="T1" fmla="*/ 0 h 86"/>
                <a:gd name="T2" fmla="*/ 251 w 251"/>
                <a:gd name="T3" fmla="*/ 7 h 86"/>
                <a:gd name="T4" fmla="*/ 163 w 251"/>
                <a:gd name="T5" fmla="*/ 86 h 86"/>
                <a:gd name="T6" fmla="*/ 0 w 251"/>
                <a:gd name="T7" fmla="*/ 82 h 86"/>
                <a:gd name="T8" fmla="*/ 88 w 25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6">
                  <a:moveTo>
                    <a:pt x="88" y="0"/>
                  </a:moveTo>
                  <a:lnTo>
                    <a:pt x="251" y="7"/>
                  </a:lnTo>
                  <a:lnTo>
                    <a:pt x="163" y="86"/>
                  </a:lnTo>
                  <a:lnTo>
                    <a:pt x="0" y="82"/>
                  </a:lnTo>
                  <a:lnTo>
                    <a:pt x="88" y="0"/>
                  </a:lnTo>
                  <a:close/>
                </a:path>
              </a:pathLst>
            </a:custGeom>
            <a:solidFill>
              <a:srgbClr val="987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 name="Freeform 194"/>
            <p:cNvSpPr>
              <a:spLocks/>
            </p:cNvSpPr>
            <p:nvPr/>
          </p:nvSpPr>
          <p:spPr bwMode="auto">
            <a:xfrm>
              <a:off x="2912" y="2041"/>
              <a:ext cx="251" cy="86"/>
            </a:xfrm>
            <a:custGeom>
              <a:avLst/>
              <a:gdLst>
                <a:gd name="T0" fmla="*/ 88 w 251"/>
                <a:gd name="T1" fmla="*/ 0 h 86"/>
                <a:gd name="T2" fmla="*/ 251 w 251"/>
                <a:gd name="T3" fmla="*/ 7 h 86"/>
                <a:gd name="T4" fmla="*/ 163 w 251"/>
                <a:gd name="T5" fmla="*/ 86 h 86"/>
                <a:gd name="T6" fmla="*/ 0 w 251"/>
                <a:gd name="T7" fmla="*/ 82 h 86"/>
                <a:gd name="T8" fmla="*/ 88 w 25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6">
                  <a:moveTo>
                    <a:pt x="88" y="0"/>
                  </a:moveTo>
                  <a:lnTo>
                    <a:pt x="251" y="7"/>
                  </a:lnTo>
                  <a:lnTo>
                    <a:pt x="163" y="86"/>
                  </a:lnTo>
                  <a:lnTo>
                    <a:pt x="0" y="8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 name="Freeform 195"/>
            <p:cNvSpPr>
              <a:spLocks/>
            </p:cNvSpPr>
            <p:nvPr/>
          </p:nvSpPr>
          <p:spPr bwMode="auto">
            <a:xfrm>
              <a:off x="3509" y="2066"/>
              <a:ext cx="258" cy="92"/>
            </a:xfrm>
            <a:custGeom>
              <a:avLst/>
              <a:gdLst>
                <a:gd name="T0" fmla="*/ 437 w 117"/>
                <a:gd name="T1" fmla="*/ 20 h 42"/>
                <a:gd name="T2" fmla="*/ 437 w 117"/>
                <a:gd name="T3" fmla="*/ 33 h 42"/>
                <a:gd name="T4" fmla="*/ 1202 w 117"/>
                <a:gd name="T5" fmla="*/ 61 h 42"/>
                <a:gd name="T6" fmla="*/ 803 w 117"/>
                <a:gd name="T7" fmla="*/ 407 h 42"/>
                <a:gd name="T8" fmla="*/ 53 w 117"/>
                <a:gd name="T9" fmla="*/ 379 h 42"/>
                <a:gd name="T10" fmla="*/ 452 w 117"/>
                <a:gd name="T11" fmla="*/ 33 h 42"/>
                <a:gd name="T12" fmla="*/ 437 w 117"/>
                <a:gd name="T13" fmla="*/ 20 h 42"/>
                <a:gd name="T14" fmla="*/ 437 w 117"/>
                <a:gd name="T15" fmla="*/ 33 h 42"/>
                <a:gd name="T16" fmla="*/ 437 w 117"/>
                <a:gd name="T17" fmla="*/ 20 h 42"/>
                <a:gd name="T18" fmla="*/ 428 w 117"/>
                <a:gd name="T19" fmla="*/ 0 h 42"/>
                <a:gd name="T20" fmla="*/ 0 w 117"/>
                <a:gd name="T21" fmla="*/ 379 h 42"/>
                <a:gd name="T22" fmla="*/ 0 w 117"/>
                <a:gd name="T23" fmla="*/ 399 h 42"/>
                <a:gd name="T24" fmla="*/ 9 w 117"/>
                <a:gd name="T25" fmla="*/ 407 h 42"/>
                <a:gd name="T26" fmla="*/ 803 w 117"/>
                <a:gd name="T27" fmla="*/ 442 h 42"/>
                <a:gd name="T28" fmla="*/ 816 w 117"/>
                <a:gd name="T29" fmla="*/ 442 h 42"/>
                <a:gd name="T30" fmla="*/ 1246 w 117"/>
                <a:gd name="T31" fmla="*/ 61 h 42"/>
                <a:gd name="T32" fmla="*/ 1255 w 117"/>
                <a:gd name="T33" fmla="*/ 44 h 42"/>
                <a:gd name="T34" fmla="*/ 1235 w 117"/>
                <a:gd name="T35" fmla="*/ 33 h 42"/>
                <a:gd name="T36" fmla="*/ 437 w 117"/>
                <a:gd name="T37" fmla="*/ 0 h 42"/>
                <a:gd name="T38" fmla="*/ 428 w 117"/>
                <a:gd name="T39" fmla="*/ 0 h 42"/>
                <a:gd name="T40" fmla="*/ 437 w 117"/>
                <a:gd name="T41" fmla="*/ 2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42">
                  <a:moveTo>
                    <a:pt x="41" y="2"/>
                  </a:moveTo>
                  <a:cubicBezTo>
                    <a:pt x="41" y="3"/>
                    <a:pt x="41" y="3"/>
                    <a:pt x="41" y="3"/>
                  </a:cubicBezTo>
                  <a:cubicBezTo>
                    <a:pt x="112" y="6"/>
                    <a:pt x="112" y="6"/>
                    <a:pt x="112" y="6"/>
                  </a:cubicBezTo>
                  <a:cubicBezTo>
                    <a:pt x="75" y="39"/>
                    <a:pt x="75" y="39"/>
                    <a:pt x="75" y="39"/>
                  </a:cubicBezTo>
                  <a:cubicBezTo>
                    <a:pt x="5" y="36"/>
                    <a:pt x="5" y="36"/>
                    <a:pt x="5" y="36"/>
                  </a:cubicBezTo>
                  <a:cubicBezTo>
                    <a:pt x="42" y="3"/>
                    <a:pt x="42" y="3"/>
                    <a:pt x="42" y="3"/>
                  </a:cubicBezTo>
                  <a:cubicBezTo>
                    <a:pt x="41" y="2"/>
                    <a:pt x="41" y="2"/>
                    <a:pt x="41" y="2"/>
                  </a:cubicBezTo>
                  <a:cubicBezTo>
                    <a:pt x="41" y="3"/>
                    <a:pt x="41" y="3"/>
                    <a:pt x="41" y="3"/>
                  </a:cubicBezTo>
                  <a:cubicBezTo>
                    <a:pt x="41" y="2"/>
                    <a:pt x="41" y="2"/>
                    <a:pt x="41" y="2"/>
                  </a:cubicBezTo>
                  <a:cubicBezTo>
                    <a:pt x="40" y="0"/>
                    <a:pt x="40" y="0"/>
                    <a:pt x="40" y="0"/>
                  </a:cubicBezTo>
                  <a:cubicBezTo>
                    <a:pt x="0" y="36"/>
                    <a:pt x="0" y="36"/>
                    <a:pt x="0" y="36"/>
                  </a:cubicBezTo>
                  <a:cubicBezTo>
                    <a:pt x="0" y="37"/>
                    <a:pt x="0" y="37"/>
                    <a:pt x="0" y="38"/>
                  </a:cubicBezTo>
                  <a:cubicBezTo>
                    <a:pt x="0" y="39"/>
                    <a:pt x="0" y="39"/>
                    <a:pt x="1" y="39"/>
                  </a:cubicBezTo>
                  <a:cubicBezTo>
                    <a:pt x="75" y="42"/>
                    <a:pt x="75" y="42"/>
                    <a:pt x="75" y="42"/>
                  </a:cubicBezTo>
                  <a:cubicBezTo>
                    <a:pt x="76" y="42"/>
                    <a:pt x="76" y="42"/>
                    <a:pt x="76" y="42"/>
                  </a:cubicBezTo>
                  <a:cubicBezTo>
                    <a:pt x="116" y="6"/>
                    <a:pt x="116" y="6"/>
                    <a:pt x="116" y="6"/>
                  </a:cubicBezTo>
                  <a:cubicBezTo>
                    <a:pt x="117" y="6"/>
                    <a:pt x="117" y="5"/>
                    <a:pt x="117" y="4"/>
                  </a:cubicBezTo>
                  <a:cubicBezTo>
                    <a:pt x="117" y="4"/>
                    <a:pt x="116" y="3"/>
                    <a:pt x="115" y="3"/>
                  </a:cubicBezTo>
                  <a:cubicBezTo>
                    <a:pt x="41" y="0"/>
                    <a:pt x="41" y="0"/>
                    <a:pt x="41" y="0"/>
                  </a:cubicBezTo>
                  <a:cubicBezTo>
                    <a:pt x="41" y="0"/>
                    <a:pt x="40" y="0"/>
                    <a:pt x="40" y="0"/>
                  </a:cubicBezTo>
                  <a:cubicBezTo>
                    <a:pt x="41" y="2"/>
                    <a:pt x="41" y="2"/>
                    <a:pt x="41" y="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Freeform 196"/>
            <p:cNvSpPr>
              <a:spLocks/>
            </p:cNvSpPr>
            <p:nvPr/>
          </p:nvSpPr>
          <p:spPr bwMode="auto">
            <a:xfrm>
              <a:off x="3207" y="2050"/>
              <a:ext cx="260" cy="95"/>
            </a:xfrm>
            <a:custGeom>
              <a:avLst/>
              <a:gdLst>
                <a:gd name="T0" fmla="*/ 452 w 118"/>
                <a:gd name="T1" fmla="*/ 20 h 43"/>
                <a:gd name="T2" fmla="*/ 452 w 118"/>
                <a:gd name="T3" fmla="*/ 33 h 43"/>
                <a:gd name="T4" fmla="*/ 1210 w 118"/>
                <a:gd name="T5" fmla="*/ 73 h 43"/>
                <a:gd name="T6" fmla="*/ 811 w 118"/>
                <a:gd name="T7" fmla="*/ 429 h 43"/>
                <a:gd name="T8" fmla="*/ 64 w 118"/>
                <a:gd name="T9" fmla="*/ 376 h 43"/>
                <a:gd name="T10" fmla="*/ 461 w 118"/>
                <a:gd name="T11" fmla="*/ 33 h 43"/>
                <a:gd name="T12" fmla="*/ 452 w 118"/>
                <a:gd name="T13" fmla="*/ 20 h 43"/>
                <a:gd name="T14" fmla="*/ 452 w 118"/>
                <a:gd name="T15" fmla="*/ 33 h 43"/>
                <a:gd name="T16" fmla="*/ 452 w 118"/>
                <a:gd name="T17" fmla="*/ 20 h 43"/>
                <a:gd name="T18" fmla="*/ 436 w 118"/>
                <a:gd name="T19" fmla="*/ 9 h 43"/>
                <a:gd name="T20" fmla="*/ 9 w 118"/>
                <a:gd name="T21" fmla="*/ 376 h 43"/>
                <a:gd name="T22" fmla="*/ 9 w 118"/>
                <a:gd name="T23" fmla="*/ 400 h 43"/>
                <a:gd name="T24" fmla="*/ 20 w 118"/>
                <a:gd name="T25" fmla="*/ 411 h 43"/>
                <a:gd name="T26" fmla="*/ 811 w 118"/>
                <a:gd name="T27" fmla="*/ 464 h 43"/>
                <a:gd name="T28" fmla="*/ 826 w 118"/>
                <a:gd name="T29" fmla="*/ 453 h 43"/>
                <a:gd name="T30" fmla="*/ 1252 w 118"/>
                <a:gd name="T31" fmla="*/ 64 h 43"/>
                <a:gd name="T32" fmla="*/ 1263 w 118"/>
                <a:gd name="T33" fmla="*/ 53 h 43"/>
                <a:gd name="T34" fmla="*/ 1243 w 118"/>
                <a:gd name="T35" fmla="*/ 44 h 43"/>
                <a:gd name="T36" fmla="*/ 452 w 118"/>
                <a:gd name="T37" fmla="*/ 0 h 43"/>
                <a:gd name="T38" fmla="*/ 436 w 118"/>
                <a:gd name="T39" fmla="*/ 9 h 43"/>
                <a:gd name="T40" fmla="*/ 452 w 118"/>
                <a:gd name="T41" fmla="*/ 20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8" h="43">
                  <a:moveTo>
                    <a:pt x="42" y="2"/>
                  </a:moveTo>
                  <a:cubicBezTo>
                    <a:pt x="42" y="3"/>
                    <a:pt x="42" y="3"/>
                    <a:pt x="42" y="3"/>
                  </a:cubicBezTo>
                  <a:cubicBezTo>
                    <a:pt x="113" y="7"/>
                    <a:pt x="113" y="7"/>
                    <a:pt x="113" y="7"/>
                  </a:cubicBezTo>
                  <a:cubicBezTo>
                    <a:pt x="76" y="40"/>
                    <a:pt x="76" y="40"/>
                    <a:pt x="76" y="40"/>
                  </a:cubicBezTo>
                  <a:cubicBezTo>
                    <a:pt x="6" y="35"/>
                    <a:pt x="6" y="35"/>
                    <a:pt x="6" y="35"/>
                  </a:cubicBezTo>
                  <a:cubicBezTo>
                    <a:pt x="43" y="3"/>
                    <a:pt x="43" y="3"/>
                    <a:pt x="43" y="3"/>
                  </a:cubicBezTo>
                  <a:cubicBezTo>
                    <a:pt x="42" y="2"/>
                    <a:pt x="42" y="2"/>
                    <a:pt x="42" y="2"/>
                  </a:cubicBezTo>
                  <a:cubicBezTo>
                    <a:pt x="42" y="3"/>
                    <a:pt x="42" y="3"/>
                    <a:pt x="42" y="3"/>
                  </a:cubicBezTo>
                  <a:cubicBezTo>
                    <a:pt x="42" y="2"/>
                    <a:pt x="42" y="2"/>
                    <a:pt x="42" y="2"/>
                  </a:cubicBezTo>
                  <a:cubicBezTo>
                    <a:pt x="41" y="1"/>
                    <a:pt x="41" y="1"/>
                    <a:pt x="41" y="1"/>
                  </a:cubicBezTo>
                  <a:cubicBezTo>
                    <a:pt x="1" y="35"/>
                    <a:pt x="1" y="35"/>
                    <a:pt x="1" y="35"/>
                  </a:cubicBezTo>
                  <a:cubicBezTo>
                    <a:pt x="1" y="36"/>
                    <a:pt x="0" y="36"/>
                    <a:pt x="1" y="37"/>
                  </a:cubicBezTo>
                  <a:cubicBezTo>
                    <a:pt x="1" y="38"/>
                    <a:pt x="1" y="38"/>
                    <a:pt x="2" y="38"/>
                  </a:cubicBezTo>
                  <a:cubicBezTo>
                    <a:pt x="76" y="43"/>
                    <a:pt x="76" y="43"/>
                    <a:pt x="76" y="43"/>
                  </a:cubicBezTo>
                  <a:cubicBezTo>
                    <a:pt x="77" y="43"/>
                    <a:pt x="77" y="43"/>
                    <a:pt x="77" y="42"/>
                  </a:cubicBezTo>
                  <a:cubicBezTo>
                    <a:pt x="117" y="6"/>
                    <a:pt x="117" y="6"/>
                    <a:pt x="117" y="6"/>
                  </a:cubicBezTo>
                  <a:cubicBezTo>
                    <a:pt x="118" y="6"/>
                    <a:pt x="118" y="5"/>
                    <a:pt x="118" y="5"/>
                  </a:cubicBezTo>
                  <a:cubicBezTo>
                    <a:pt x="118" y="4"/>
                    <a:pt x="117" y="4"/>
                    <a:pt x="116" y="4"/>
                  </a:cubicBezTo>
                  <a:cubicBezTo>
                    <a:pt x="42" y="0"/>
                    <a:pt x="42" y="0"/>
                    <a:pt x="42" y="0"/>
                  </a:cubicBezTo>
                  <a:cubicBezTo>
                    <a:pt x="42" y="0"/>
                    <a:pt x="41" y="0"/>
                    <a:pt x="41" y="1"/>
                  </a:cubicBezTo>
                  <a:cubicBezTo>
                    <a:pt x="42" y="2"/>
                    <a:pt x="42" y="2"/>
                    <a:pt x="42" y="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197"/>
            <p:cNvSpPr>
              <a:spLocks/>
            </p:cNvSpPr>
            <p:nvPr/>
          </p:nvSpPr>
          <p:spPr bwMode="auto">
            <a:xfrm>
              <a:off x="2908" y="2037"/>
              <a:ext cx="260" cy="95"/>
            </a:xfrm>
            <a:custGeom>
              <a:avLst/>
              <a:gdLst>
                <a:gd name="T0" fmla="*/ 452 w 118"/>
                <a:gd name="T1" fmla="*/ 20 h 43"/>
                <a:gd name="T2" fmla="*/ 452 w 118"/>
                <a:gd name="T3" fmla="*/ 33 h 43"/>
                <a:gd name="T4" fmla="*/ 1210 w 118"/>
                <a:gd name="T5" fmla="*/ 73 h 43"/>
                <a:gd name="T6" fmla="*/ 811 w 118"/>
                <a:gd name="T7" fmla="*/ 429 h 43"/>
                <a:gd name="T8" fmla="*/ 64 w 118"/>
                <a:gd name="T9" fmla="*/ 400 h 43"/>
                <a:gd name="T10" fmla="*/ 461 w 118"/>
                <a:gd name="T11" fmla="*/ 33 h 43"/>
                <a:gd name="T12" fmla="*/ 452 w 118"/>
                <a:gd name="T13" fmla="*/ 20 h 43"/>
                <a:gd name="T14" fmla="*/ 452 w 118"/>
                <a:gd name="T15" fmla="*/ 33 h 43"/>
                <a:gd name="T16" fmla="*/ 452 w 118"/>
                <a:gd name="T17" fmla="*/ 20 h 43"/>
                <a:gd name="T18" fmla="*/ 436 w 118"/>
                <a:gd name="T19" fmla="*/ 9 h 43"/>
                <a:gd name="T20" fmla="*/ 9 w 118"/>
                <a:gd name="T21" fmla="*/ 400 h 43"/>
                <a:gd name="T22" fmla="*/ 9 w 118"/>
                <a:gd name="T23" fmla="*/ 420 h 43"/>
                <a:gd name="T24" fmla="*/ 20 w 118"/>
                <a:gd name="T25" fmla="*/ 429 h 43"/>
                <a:gd name="T26" fmla="*/ 811 w 118"/>
                <a:gd name="T27" fmla="*/ 464 h 43"/>
                <a:gd name="T28" fmla="*/ 826 w 118"/>
                <a:gd name="T29" fmla="*/ 464 h 43"/>
                <a:gd name="T30" fmla="*/ 1252 w 118"/>
                <a:gd name="T31" fmla="*/ 73 h 43"/>
                <a:gd name="T32" fmla="*/ 1263 w 118"/>
                <a:gd name="T33" fmla="*/ 53 h 43"/>
                <a:gd name="T34" fmla="*/ 1243 w 118"/>
                <a:gd name="T35" fmla="*/ 44 h 43"/>
                <a:gd name="T36" fmla="*/ 452 w 118"/>
                <a:gd name="T37" fmla="*/ 9 h 43"/>
                <a:gd name="T38" fmla="*/ 436 w 118"/>
                <a:gd name="T39" fmla="*/ 9 h 43"/>
                <a:gd name="T40" fmla="*/ 452 w 118"/>
                <a:gd name="T41" fmla="*/ 20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8" h="43">
                  <a:moveTo>
                    <a:pt x="42" y="2"/>
                  </a:moveTo>
                  <a:cubicBezTo>
                    <a:pt x="42" y="3"/>
                    <a:pt x="42" y="3"/>
                    <a:pt x="42" y="3"/>
                  </a:cubicBezTo>
                  <a:cubicBezTo>
                    <a:pt x="113" y="7"/>
                    <a:pt x="113" y="7"/>
                    <a:pt x="113" y="7"/>
                  </a:cubicBezTo>
                  <a:cubicBezTo>
                    <a:pt x="76" y="40"/>
                    <a:pt x="76" y="40"/>
                    <a:pt x="76" y="40"/>
                  </a:cubicBezTo>
                  <a:cubicBezTo>
                    <a:pt x="6" y="37"/>
                    <a:pt x="6" y="37"/>
                    <a:pt x="6" y="37"/>
                  </a:cubicBezTo>
                  <a:cubicBezTo>
                    <a:pt x="43" y="3"/>
                    <a:pt x="43" y="3"/>
                    <a:pt x="43" y="3"/>
                  </a:cubicBezTo>
                  <a:cubicBezTo>
                    <a:pt x="42" y="2"/>
                    <a:pt x="42" y="2"/>
                    <a:pt x="42" y="2"/>
                  </a:cubicBezTo>
                  <a:cubicBezTo>
                    <a:pt x="42" y="3"/>
                    <a:pt x="42" y="3"/>
                    <a:pt x="42" y="3"/>
                  </a:cubicBezTo>
                  <a:cubicBezTo>
                    <a:pt x="42" y="2"/>
                    <a:pt x="42" y="2"/>
                    <a:pt x="42" y="2"/>
                  </a:cubicBezTo>
                  <a:cubicBezTo>
                    <a:pt x="41" y="1"/>
                    <a:pt x="41" y="1"/>
                    <a:pt x="41" y="1"/>
                  </a:cubicBezTo>
                  <a:cubicBezTo>
                    <a:pt x="1" y="37"/>
                    <a:pt x="1" y="37"/>
                    <a:pt x="1" y="37"/>
                  </a:cubicBezTo>
                  <a:cubicBezTo>
                    <a:pt x="1" y="38"/>
                    <a:pt x="0" y="39"/>
                    <a:pt x="1" y="39"/>
                  </a:cubicBezTo>
                  <a:cubicBezTo>
                    <a:pt x="1" y="40"/>
                    <a:pt x="1" y="40"/>
                    <a:pt x="2" y="40"/>
                  </a:cubicBezTo>
                  <a:cubicBezTo>
                    <a:pt x="76" y="43"/>
                    <a:pt x="76" y="43"/>
                    <a:pt x="76" y="43"/>
                  </a:cubicBezTo>
                  <a:cubicBezTo>
                    <a:pt x="77" y="43"/>
                    <a:pt x="77" y="43"/>
                    <a:pt x="77" y="43"/>
                  </a:cubicBezTo>
                  <a:cubicBezTo>
                    <a:pt x="117" y="7"/>
                    <a:pt x="117" y="7"/>
                    <a:pt x="117" y="7"/>
                  </a:cubicBezTo>
                  <a:cubicBezTo>
                    <a:pt x="118" y="6"/>
                    <a:pt x="118" y="5"/>
                    <a:pt x="118" y="5"/>
                  </a:cubicBezTo>
                  <a:cubicBezTo>
                    <a:pt x="118" y="4"/>
                    <a:pt x="117" y="4"/>
                    <a:pt x="116" y="4"/>
                  </a:cubicBezTo>
                  <a:cubicBezTo>
                    <a:pt x="42" y="1"/>
                    <a:pt x="42" y="1"/>
                    <a:pt x="42" y="1"/>
                  </a:cubicBezTo>
                  <a:cubicBezTo>
                    <a:pt x="42" y="0"/>
                    <a:pt x="41" y="1"/>
                    <a:pt x="41" y="1"/>
                  </a:cubicBezTo>
                  <a:cubicBezTo>
                    <a:pt x="42" y="2"/>
                    <a:pt x="42" y="2"/>
                    <a:pt x="42" y="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198"/>
            <p:cNvSpPr>
              <a:spLocks/>
            </p:cNvSpPr>
            <p:nvPr/>
          </p:nvSpPr>
          <p:spPr bwMode="auto">
            <a:xfrm>
              <a:off x="2613" y="1964"/>
              <a:ext cx="251" cy="88"/>
            </a:xfrm>
            <a:custGeom>
              <a:avLst/>
              <a:gdLst>
                <a:gd name="T0" fmla="*/ 86 w 251"/>
                <a:gd name="T1" fmla="*/ 0 h 88"/>
                <a:gd name="T2" fmla="*/ 251 w 251"/>
                <a:gd name="T3" fmla="*/ 9 h 88"/>
                <a:gd name="T4" fmla="*/ 163 w 251"/>
                <a:gd name="T5" fmla="*/ 88 h 88"/>
                <a:gd name="T6" fmla="*/ 0 w 251"/>
                <a:gd name="T7" fmla="*/ 80 h 88"/>
                <a:gd name="T8" fmla="*/ 86 w 251"/>
                <a:gd name="T9" fmla="*/ 0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8">
                  <a:moveTo>
                    <a:pt x="86" y="0"/>
                  </a:moveTo>
                  <a:lnTo>
                    <a:pt x="251" y="9"/>
                  </a:lnTo>
                  <a:lnTo>
                    <a:pt x="163" y="88"/>
                  </a:lnTo>
                  <a:lnTo>
                    <a:pt x="0" y="80"/>
                  </a:lnTo>
                  <a:lnTo>
                    <a:pt x="86" y="0"/>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199"/>
            <p:cNvSpPr>
              <a:spLocks/>
            </p:cNvSpPr>
            <p:nvPr/>
          </p:nvSpPr>
          <p:spPr bwMode="auto">
            <a:xfrm>
              <a:off x="2613" y="1964"/>
              <a:ext cx="251" cy="88"/>
            </a:xfrm>
            <a:custGeom>
              <a:avLst/>
              <a:gdLst>
                <a:gd name="T0" fmla="*/ 86 w 251"/>
                <a:gd name="T1" fmla="*/ 0 h 88"/>
                <a:gd name="T2" fmla="*/ 251 w 251"/>
                <a:gd name="T3" fmla="*/ 9 h 88"/>
                <a:gd name="T4" fmla="*/ 163 w 251"/>
                <a:gd name="T5" fmla="*/ 88 h 88"/>
                <a:gd name="T6" fmla="*/ 0 w 251"/>
                <a:gd name="T7" fmla="*/ 80 h 88"/>
                <a:gd name="T8" fmla="*/ 86 w 251"/>
                <a:gd name="T9" fmla="*/ 0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8">
                  <a:moveTo>
                    <a:pt x="86" y="0"/>
                  </a:moveTo>
                  <a:lnTo>
                    <a:pt x="251" y="9"/>
                  </a:lnTo>
                  <a:lnTo>
                    <a:pt x="163" y="88"/>
                  </a:lnTo>
                  <a:lnTo>
                    <a:pt x="0" y="80"/>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200"/>
            <p:cNvSpPr>
              <a:spLocks/>
            </p:cNvSpPr>
            <p:nvPr/>
          </p:nvSpPr>
          <p:spPr bwMode="auto">
            <a:xfrm>
              <a:off x="2313" y="1944"/>
              <a:ext cx="249" cy="86"/>
            </a:xfrm>
            <a:custGeom>
              <a:avLst/>
              <a:gdLst>
                <a:gd name="T0" fmla="*/ 86 w 249"/>
                <a:gd name="T1" fmla="*/ 0 h 86"/>
                <a:gd name="T2" fmla="*/ 249 w 249"/>
                <a:gd name="T3" fmla="*/ 7 h 86"/>
                <a:gd name="T4" fmla="*/ 161 w 249"/>
                <a:gd name="T5" fmla="*/ 86 h 86"/>
                <a:gd name="T6" fmla="*/ 0 w 249"/>
                <a:gd name="T7" fmla="*/ 77 h 86"/>
                <a:gd name="T8" fmla="*/ 86 w 249"/>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9" h="86">
                  <a:moveTo>
                    <a:pt x="86" y="0"/>
                  </a:moveTo>
                  <a:lnTo>
                    <a:pt x="249" y="7"/>
                  </a:lnTo>
                  <a:lnTo>
                    <a:pt x="161" y="86"/>
                  </a:lnTo>
                  <a:lnTo>
                    <a:pt x="0" y="77"/>
                  </a:lnTo>
                  <a:lnTo>
                    <a:pt x="86" y="0"/>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201"/>
            <p:cNvSpPr>
              <a:spLocks/>
            </p:cNvSpPr>
            <p:nvPr/>
          </p:nvSpPr>
          <p:spPr bwMode="auto">
            <a:xfrm>
              <a:off x="2313" y="1944"/>
              <a:ext cx="249" cy="86"/>
            </a:xfrm>
            <a:custGeom>
              <a:avLst/>
              <a:gdLst>
                <a:gd name="T0" fmla="*/ 86 w 249"/>
                <a:gd name="T1" fmla="*/ 0 h 86"/>
                <a:gd name="T2" fmla="*/ 249 w 249"/>
                <a:gd name="T3" fmla="*/ 7 h 86"/>
                <a:gd name="T4" fmla="*/ 161 w 249"/>
                <a:gd name="T5" fmla="*/ 86 h 86"/>
                <a:gd name="T6" fmla="*/ 0 w 249"/>
                <a:gd name="T7" fmla="*/ 77 h 86"/>
                <a:gd name="T8" fmla="*/ 86 w 249"/>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9" h="86">
                  <a:moveTo>
                    <a:pt x="86" y="0"/>
                  </a:moveTo>
                  <a:lnTo>
                    <a:pt x="249" y="7"/>
                  </a:lnTo>
                  <a:lnTo>
                    <a:pt x="161" y="86"/>
                  </a:lnTo>
                  <a:lnTo>
                    <a:pt x="0" y="77"/>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202"/>
            <p:cNvSpPr>
              <a:spLocks/>
            </p:cNvSpPr>
            <p:nvPr/>
          </p:nvSpPr>
          <p:spPr bwMode="auto">
            <a:xfrm>
              <a:off x="2014" y="1938"/>
              <a:ext cx="251" cy="86"/>
            </a:xfrm>
            <a:custGeom>
              <a:avLst/>
              <a:gdLst>
                <a:gd name="T0" fmla="*/ 88 w 251"/>
                <a:gd name="T1" fmla="*/ 0 h 86"/>
                <a:gd name="T2" fmla="*/ 251 w 251"/>
                <a:gd name="T3" fmla="*/ 6 h 86"/>
                <a:gd name="T4" fmla="*/ 163 w 251"/>
                <a:gd name="T5" fmla="*/ 86 h 86"/>
                <a:gd name="T6" fmla="*/ 0 w 251"/>
                <a:gd name="T7" fmla="*/ 75 h 86"/>
                <a:gd name="T8" fmla="*/ 88 w 25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6">
                  <a:moveTo>
                    <a:pt x="88" y="0"/>
                  </a:moveTo>
                  <a:lnTo>
                    <a:pt x="251" y="6"/>
                  </a:lnTo>
                  <a:lnTo>
                    <a:pt x="163" y="86"/>
                  </a:lnTo>
                  <a:lnTo>
                    <a:pt x="0" y="75"/>
                  </a:lnTo>
                  <a:lnTo>
                    <a:pt x="88" y="0"/>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203"/>
            <p:cNvSpPr>
              <a:spLocks/>
            </p:cNvSpPr>
            <p:nvPr/>
          </p:nvSpPr>
          <p:spPr bwMode="auto">
            <a:xfrm>
              <a:off x="2014" y="1938"/>
              <a:ext cx="251" cy="86"/>
            </a:xfrm>
            <a:custGeom>
              <a:avLst/>
              <a:gdLst>
                <a:gd name="T0" fmla="*/ 88 w 251"/>
                <a:gd name="T1" fmla="*/ 0 h 86"/>
                <a:gd name="T2" fmla="*/ 251 w 251"/>
                <a:gd name="T3" fmla="*/ 6 h 86"/>
                <a:gd name="T4" fmla="*/ 163 w 251"/>
                <a:gd name="T5" fmla="*/ 86 h 86"/>
                <a:gd name="T6" fmla="*/ 0 w 251"/>
                <a:gd name="T7" fmla="*/ 75 h 86"/>
                <a:gd name="T8" fmla="*/ 88 w 25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86">
                  <a:moveTo>
                    <a:pt x="88" y="0"/>
                  </a:moveTo>
                  <a:lnTo>
                    <a:pt x="251" y="6"/>
                  </a:lnTo>
                  <a:lnTo>
                    <a:pt x="163" y="86"/>
                  </a:lnTo>
                  <a:lnTo>
                    <a:pt x="0" y="75"/>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204"/>
            <p:cNvSpPr>
              <a:spLocks/>
            </p:cNvSpPr>
            <p:nvPr/>
          </p:nvSpPr>
          <p:spPr bwMode="auto">
            <a:xfrm>
              <a:off x="2608" y="1962"/>
              <a:ext cx="260" cy="93"/>
            </a:xfrm>
            <a:custGeom>
              <a:avLst/>
              <a:gdLst>
                <a:gd name="T0" fmla="*/ 91 w 260"/>
                <a:gd name="T1" fmla="*/ 2 h 93"/>
                <a:gd name="T2" fmla="*/ 91 w 260"/>
                <a:gd name="T3" fmla="*/ 4 h 93"/>
                <a:gd name="T4" fmla="*/ 249 w 260"/>
                <a:gd name="T5" fmla="*/ 11 h 93"/>
                <a:gd name="T6" fmla="*/ 165 w 260"/>
                <a:gd name="T7" fmla="*/ 88 h 93"/>
                <a:gd name="T8" fmla="*/ 11 w 260"/>
                <a:gd name="T9" fmla="*/ 79 h 93"/>
                <a:gd name="T10" fmla="*/ 93 w 260"/>
                <a:gd name="T11" fmla="*/ 4 h 93"/>
                <a:gd name="T12" fmla="*/ 91 w 260"/>
                <a:gd name="T13" fmla="*/ 2 h 93"/>
                <a:gd name="T14" fmla="*/ 91 w 260"/>
                <a:gd name="T15" fmla="*/ 4 h 93"/>
                <a:gd name="T16" fmla="*/ 91 w 260"/>
                <a:gd name="T17" fmla="*/ 2 h 93"/>
                <a:gd name="T18" fmla="*/ 91 w 260"/>
                <a:gd name="T19" fmla="*/ 0 h 93"/>
                <a:gd name="T20" fmla="*/ 0 w 260"/>
                <a:gd name="T21" fmla="*/ 84 h 93"/>
                <a:gd name="T22" fmla="*/ 168 w 260"/>
                <a:gd name="T23" fmla="*/ 93 h 93"/>
                <a:gd name="T24" fmla="*/ 260 w 260"/>
                <a:gd name="T25" fmla="*/ 9 h 93"/>
                <a:gd name="T26" fmla="*/ 91 w 260"/>
                <a:gd name="T27" fmla="*/ 0 h 93"/>
                <a:gd name="T28" fmla="*/ 91 w 260"/>
                <a:gd name="T29" fmla="*/ 0 h 93"/>
                <a:gd name="T30" fmla="*/ 91 w 260"/>
                <a:gd name="T31" fmla="*/ 2 h 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0" h="93">
                  <a:moveTo>
                    <a:pt x="91" y="2"/>
                  </a:moveTo>
                  <a:lnTo>
                    <a:pt x="91" y="4"/>
                  </a:lnTo>
                  <a:lnTo>
                    <a:pt x="249" y="11"/>
                  </a:lnTo>
                  <a:lnTo>
                    <a:pt x="165" y="88"/>
                  </a:lnTo>
                  <a:lnTo>
                    <a:pt x="11" y="79"/>
                  </a:lnTo>
                  <a:lnTo>
                    <a:pt x="93" y="4"/>
                  </a:lnTo>
                  <a:lnTo>
                    <a:pt x="91" y="2"/>
                  </a:lnTo>
                  <a:lnTo>
                    <a:pt x="91" y="4"/>
                  </a:lnTo>
                  <a:lnTo>
                    <a:pt x="91" y="2"/>
                  </a:lnTo>
                  <a:lnTo>
                    <a:pt x="91" y="0"/>
                  </a:lnTo>
                  <a:lnTo>
                    <a:pt x="0" y="84"/>
                  </a:lnTo>
                  <a:lnTo>
                    <a:pt x="168" y="93"/>
                  </a:lnTo>
                  <a:lnTo>
                    <a:pt x="260" y="9"/>
                  </a:lnTo>
                  <a:lnTo>
                    <a:pt x="91" y="0"/>
                  </a:lnTo>
                  <a:lnTo>
                    <a:pt x="91" y="2"/>
                  </a:lnTo>
                  <a:close/>
                </a:path>
              </a:pathLst>
            </a:custGeom>
            <a:solidFill>
              <a:srgbClr val="2B9E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205"/>
            <p:cNvSpPr>
              <a:spLocks/>
            </p:cNvSpPr>
            <p:nvPr/>
          </p:nvSpPr>
          <p:spPr bwMode="auto">
            <a:xfrm>
              <a:off x="2608" y="1962"/>
              <a:ext cx="260" cy="93"/>
            </a:xfrm>
            <a:custGeom>
              <a:avLst/>
              <a:gdLst>
                <a:gd name="T0" fmla="*/ 91 w 260"/>
                <a:gd name="T1" fmla="*/ 2 h 93"/>
                <a:gd name="T2" fmla="*/ 91 w 260"/>
                <a:gd name="T3" fmla="*/ 4 h 93"/>
                <a:gd name="T4" fmla="*/ 249 w 260"/>
                <a:gd name="T5" fmla="*/ 11 h 93"/>
                <a:gd name="T6" fmla="*/ 165 w 260"/>
                <a:gd name="T7" fmla="*/ 88 h 93"/>
                <a:gd name="T8" fmla="*/ 11 w 260"/>
                <a:gd name="T9" fmla="*/ 79 h 93"/>
                <a:gd name="T10" fmla="*/ 93 w 260"/>
                <a:gd name="T11" fmla="*/ 4 h 93"/>
                <a:gd name="T12" fmla="*/ 91 w 260"/>
                <a:gd name="T13" fmla="*/ 2 h 93"/>
                <a:gd name="T14" fmla="*/ 91 w 260"/>
                <a:gd name="T15" fmla="*/ 4 h 93"/>
                <a:gd name="T16" fmla="*/ 91 w 260"/>
                <a:gd name="T17" fmla="*/ 2 h 93"/>
                <a:gd name="T18" fmla="*/ 91 w 260"/>
                <a:gd name="T19" fmla="*/ 0 h 93"/>
                <a:gd name="T20" fmla="*/ 0 w 260"/>
                <a:gd name="T21" fmla="*/ 84 h 93"/>
                <a:gd name="T22" fmla="*/ 168 w 260"/>
                <a:gd name="T23" fmla="*/ 93 h 93"/>
                <a:gd name="T24" fmla="*/ 260 w 260"/>
                <a:gd name="T25" fmla="*/ 9 h 93"/>
                <a:gd name="T26" fmla="*/ 91 w 260"/>
                <a:gd name="T27" fmla="*/ 0 h 93"/>
                <a:gd name="T28" fmla="*/ 91 w 260"/>
                <a:gd name="T29" fmla="*/ 0 h 93"/>
                <a:gd name="T30" fmla="*/ 91 w 260"/>
                <a:gd name="T31" fmla="*/ 2 h 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0" h="93">
                  <a:moveTo>
                    <a:pt x="91" y="2"/>
                  </a:moveTo>
                  <a:lnTo>
                    <a:pt x="91" y="4"/>
                  </a:lnTo>
                  <a:lnTo>
                    <a:pt x="249" y="11"/>
                  </a:lnTo>
                  <a:lnTo>
                    <a:pt x="165" y="88"/>
                  </a:lnTo>
                  <a:lnTo>
                    <a:pt x="11" y="79"/>
                  </a:lnTo>
                  <a:lnTo>
                    <a:pt x="93" y="4"/>
                  </a:lnTo>
                  <a:lnTo>
                    <a:pt x="91" y="2"/>
                  </a:lnTo>
                  <a:lnTo>
                    <a:pt x="91" y="4"/>
                  </a:lnTo>
                  <a:lnTo>
                    <a:pt x="91" y="2"/>
                  </a:lnTo>
                  <a:lnTo>
                    <a:pt x="91" y="0"/>
                  </a:lnTo>
                  <a:lnTo>
                    <a:pt x="0" y="84"/>
                  </a:lnTo>
                  <a:lnTo>
                    <a:pt x="168" y="93"/>
                  </a:lnTo>
                  <a:lnTo>
                    <a:pt x="260" y="9"/>
                  </a:lnTo>
                  <a:lnTo>
                    <a:pt x="91" y="0"/>
                  </a:lnTo>
                  <a:lnTo>
                    <a:pt x="91"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206"/>
            <p:cNvSpPr>
              <a:spLocks/>
            </p:cNvSpPr>
            <p:nvPr/>
          </p:nvSpPr>
          <p:spPr bwMode="auto">
            <a:xfrm>
              <a:off x="2306" y="1942"/>
              <a:ext cx="263" cy="90"/>
            </a:xfrm>
            <a:custGeom>
              <a:avLst/>
              <a:gdLst>
                <a:gd name="T0" fmla="*/ 93 w 263"/>
                <a:gd name="T1" fmla="*/ 2 h 90"/>
                <a:gd name="T2" fmla="*/ 93 w 263"/>
                <a:gd name="T3" fmla="*/ 5 h 90"/>
                <a:gd name="T4" fmla="*/ 252 w 263"/>
                <a:gd name="T5" fmla="*/ 11 h 90"/>
                <a:gd name="T6" fmla="*/ 168 w 263"/>
                <a:gd name="T7" fmla="*/ 86 h 90"/>
                <a:gd name="T8" fmla="*/ 12 w 263"/>
                <a:gd name="T9" fmla="*/ 77 h 90"/>
                <a:gd name="T10" fmla="*/ 95 w 263"/>
                <a:gd name="T11" fmla="*/ 2 h 90"/>
                <a:gd name="T12" fmla="*/ 93 w 263"/>
                <a:gd name="T13" fmla="*/ 2 h 90"/>
                <a:gd name="T14" fmla="*/ 93 w 263"/>
                <a:gd name="T15" fmla="*/ 5 h 90"/>
                <a:gd name="T16" fmla="*/ 93 w 263"/>
                <a:gd name="T17" fmla="*/ 2 h 90"/>
                <a:gd name="T18" fmla="*/ 91 w 263"/>
                <a:gd name="T19" fmla="*/ 0 h 90"/>
                <a:gd name="T20" fmla="*/ 0 w 263"/>
                <a:gd name="T21" fmla="*/ 82 h 90"/>
                <a:gd name="T22" fmla="*/ 170 w 263"/>
                <a:gd name="T23" fmla="*/ 90 h 90"/>
                <a:gd name="T24" fmla="*/ 263 w 263"/>
                <a:gd name="T25" fmla="*/ 7 h 90"/>
                <a:gd name="T26" fmla="*/ 93 w 263"/>
                <a:gd name="T27" fmla="*/ 0 h 90"/>
                <a:gd name="T28" fmla="*/ 91 w 263"/>
                <a:gd name="T29" fmla="*/ 0 h 90"/>
                <a:gd name="T30" fmla="*/ 93 w 263"/>
                <a:gd name="T31" fmla="*/ 2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3" h="90">
                  <a:moveTo>
                    <a:pt x="93" y="2"/>
                  </a:moveTo>
                  <a:lnTo>
                    <a:pt x="93" y="5"/>
                  </a:lnTo>
                  <a:lnTo>
                    <a:pt x="252" y="11"/>
                  </a:lnTo>
                  <a:lnTo>
                    <a:pt x="168" y="86"/>
                  </a:lnTo>
                  <a:lnTo>
                    <a:pt x="12" y="77"/>
                  </a:lnTo>
                  <a:lnTo>
                    <a:pt x="95" y="2"/>
                  </a:lnTo>
                  <a:lnTo>
                    <a:pt x="93" y="2"/>
                  </a:lnTo>
                  <a:lnTo>
                    <a:pt x="93" y="5"/>
                  </a:lnTo>
                  <a:lnTo>
                    <a:pt x="93" y="2"/>
                  </a:lnTo>
                  <a:lnTo>
                    <a:pt x="91" y="0"/>
                  </a:lnTo>
                  <a:lnTo>
                    <a:pt x="0" y="82"/>
                  </a:lnTo>
                  <a:lnTo>
                    <a:pt x="170" y="90"/>
                  </a:lnTo>
                  <a:lnTo>
                    <a:pt x="263" y="7"/>
                  </a:lnTo>
                  <a:lnTo>
                    <a:pt x="93" y="0"/>
                  </a:lnTo>
                  <a:lnTo>
                    <a:pt x="91" y="0"/>
                  </a:lnTo>
                  <a:lnTo>
                    <a:pt x="93" y="2"/>
                  </a:lnTo>
                  <a:close/>
                </a:path>
              </a:pathLst>
            </a:custGeom>
            <a:solidFill>
              <a:srgbClr val="2B9E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207"/>
            <p:cNvSpPr>
              <a:spLocks/>
            </p:cNvSpPr>
            <p:nvPr/>
          </p:nvSpPr>
          <p:spPr bwMode="auto">
            <a:xfrm>
              <a:off x="2306" y="1942"/>
              <a:ext cx="263" cy="90"/>
            </a:xfrm>
            <a:custGeom>
              <a:avLst/>
              <a:gdLst>
                <a:gd name="T0" fmla="*/ 93 w 263"/>
                <a:gd name="T1" fmla="*/ 2 h 90"/>
                <a:gd name="T2" fmla="*/ 93 w 263"/>
                <a:gd name="T3" fmla="*/ 5 h 90"/>
                <a:gd name="T4" fmla="*/ 252 w 263"/>
                <a:gd name="T5" fmla="*/ 11 h 90"/>
                <a:gd name="T6" fmla="*/ 168 w 263"/>
                <a:gd name="T7" fmla="*/ 86 h 90"/>
                <a:gd name="T8" fmla="*/ 12 w 263"/>
                <a:gd name="T9" fmla="*/ 77 h 90"/>
                <a:gd name="T10" fmla="*/ 95 w 263"/>
                <a:gd name="T11" fmla="*/ 2 h 90"/>
                <a:gd name="T12" fmla="*/ 93 w 263"/>
                <a:gd name="T13" fmla="*/ 2 h 90"/>
                <a:gd name="T14" fmla="*/ 93 w 263"/>
                <a:gd name="T15" fmla="*/ 5 h 90"/>
                <a:gd name="T16" fmla="*/ 93 w 263"/>
                <a:gd name="T17" fmla="*/ 2 h 90"/>
                <a:gd name="T18" fmla="*/ 91 w 263"/>
                <a:gd name="T19" fmla="*/ 0 h 90"/>
                <a:gd name="T20" fmla="*/ 0 w 263"/>
                <a:gd name="T21" fmla="*/ 82 h 90"/>
                <a:gd name="T22" fmla="*/ 170 w 263"/>
                <a:gd name="T23" fmla="*/ 90 h 90"/>
                <a:gd name="T24" fmla="*/ 263 w 263"/>
                <a:gd name="T25" fmla="*/ 7 h 90"/>
                <a:gd name="T26" fmla="*/ 93 w 263"/>
                <a:gd name="T27" fmla="*/ 0 h 90"/>
                <a:gd name="T28" fmla="*/ 91 w 263"/>
                <a:gd name="T29" fmla="*/ 0 h 90"/>
                <a:gd name="T30" fmla="*/ 93 w 263"/>
                <a:gd name="T31" fmla="*/ 2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3" h="90">
                  <a:moveTo>
                    <a:pt x="93" y="2"/>
                  </a:moveTo>
                  <a:lnTo>
                    <a:pt x="93" y="5"/>
                  </a:lnTo>
                  <a:lnTo>
                    <a:pt x="252" y="11"/>
                  </a:lnTo>
                  <a:lnTo>
                    <a:pt x="168" y="86"/>
                  </a:lnTo>
                  <a:lnTo>
                    <a:pt x="12" y="77"/>
                  </a:lnTo>
                  <a:lnTo>
                    <a:pt x="95" y="2"/>
                  </a:lnTo>
                  <a:lnTo>
                    <a:pt x="93" y="2"/>
                  </a:lnTo>
                  <a:lnTo>
                    <a:pt x="93" y="5"/>
                  </a:lnTo>
                  <a:lnTo>
                    <a:pt x="93" y="2"/>
                  </a:lnTo>
                  <a:lnTo>
                    <a:pt x="91" y="0"/>
                  </a:lnTo>
                  <a:lnTo>
                    <a:pt x="0" y="82"/>
                  </a:lnTo>
                  <a:lnTo>
                    <a:pt x="170" y="90"/>
                  </a:lnTo>
                  <a:lnTo>
                    <a:pt x="263" y="7"/>
                  </a:lnTo>
                  <a:lnTo>
                    <a:pt x="93" y="0"/>
                  </a:lnTo>
                  <a:lnTo>
                    <a:pt x="91" y="0"/>
                  </a:lnTo>
                  <a:lnTo>
                    <a:pt x="9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208"/>
            <p:cNvSpPr>
              <a:spLocks/>
            </p:cNvSpPr>
            <p:nvPr/>
          </p:nvSpPr>
          <p:spPr bwMode="auto">
            <a:xfrm>
              <a:off x="2007" y="1936"/>
              <a:ext cx="264" cy="90"/>
            </a:xfrm>
            <a:custGeom>
              <a:avLst/>
              <a:gdLst>
                <a:gd name="T0" fmla="*/ 95 w 264"/>
                <a:gd name="T1" fmla="*/ 2 h 90"/>
                <a:gd name="T2" fmla="*/ 92 w 264"/>
                <a:gd name="T3" fmla="*/ 4 h 90"/>
                <a:gd name="T4" fmla="*/ 253 w 264"/>
                <a:gd name="T5" fmla="*/ 11 h 90"/>
                <a:gd name="T6" fmla="*/ 170 w 264"/>
                <a:gd name="T7" fmla="*/ 85 h 90"/>
                <a:gd name="T8" fmla="*/ 11 w 264"/>
                <a:gd name="T9" fmla="*/ 74 h 90"/>
                <a:gd name="T10" fmla="*/ 95 w 264"/>
                <a:gd name="T11" fmla="*/ 4 h 90"/>
                <a:gd name="T12" fmla="*/ 95 w 264"/>
                <a:gd name="T13" fmla="*/ 2 h 90"/>
                <a:gd name="T14" fmla="*/ 92 w 264"/>
                <a:gd name="T15" fmla="*/ 4 h 90"/>
                <a:gd name="T16" fmla="*/ 95 w 264"/>
                <a:gd name="T17" fmla="*/ 2 h 90"/>
                <a:gd name="T18" fmla="*/ 92 w 264"/>
                <a:gd name="T19" fmla="*/ 0 h 90"/>
                <a:gd name="T20" fmla="*/ 0 w 264"/>
                <a:gd name="T21" fmla="*/ 79 h 90"/>
                <a:gd name="T22" fmla="*/ 172 w 264"/>
                <a:gd name="T23" fmla="*/ 90 h 90"/>
                <a:gd name="T24" fmla="*/ 264 w 264"/>
                <a:gd name="T25" fmla="*/ 6 h 90"/>
                <a:gd name="T26" fmla="*/ 92 w 264"/>
                <a:gd name="T27" fmla="*/ 0 h 90"/>
                <a:gd name="T28" fmla="*/ 92 w 264"/>
                <a:gd name="T29" fmla="*/ 0 h 90"/>
                <a:gd name="T30" fmla="*/ 95 w 264"/>
                <a:gd name="T31" fmla="*/ 2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4" h="90">
                  <a:moveTo>
                    <a:pt x="95" y="2"/>
                  </a:moveTo>
                  <a:lnTo>
                    <a:pt x="92" y="4"/>
                  </a:lnTo>
                  <a:lnTo>
                    <a:pt x="253" y="11"/>
                  </a:lnTo>
                  <a:lnTo>
                    <a:pt x="170" y="85"/>
                  </a:lnTo>
                  <a:lnTo>
                    <a:pt x="11" y="74"/>
                  </a:lnTo>
                  <a:lnTo>
                    <a:pt x="95" y="4"/>
                  </a:lnTo>
                  <a:lnTo>
                    <a:pt x="95" y="2"/>
                  </a:lnTo>
                  <a:lnTo>
                    <a:pt x="92" y="4"/>
                  </a:lnTo>
                  <a:lnTo>
                    <a:pt x="95" y="2"/>
                  </a:lnTo>
                  <a:lnTo>
                    <a:pt x="92" y="0"/>
                  </a:lnTo>
                  <a:lnTo>
                    <a:pt x="0" y="79"/>
                  </a:lnTo>
                  <a:lnTo>
                    <a:pt x="172" y="90"/>
                  </a:lnTo>
                  <a:lnTo>
                    <a:pt x="264" y="6"/>
                  </a:lnTo>
                  <a:lnTo>
                    <a:pt x="92" y="0"/>
                  </a:lnTo>
                  <a:lnTo>
                    <a:pt x="95" y="2"/>
                  </a:lnTo>
                  <a:close/>
                </a:path>
              </a:pathLst>
            </a:custGeom>
            <a:solidFill>
              <a:srgbClr val="2B9E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209"/>
            <p:cNvSpPr>
              <a:spLocks/>
            </p:cNvSpPr>
            <p:nvPr/>
          </p:nvSpPr>
          <p:spPr bwMode="auto">
            <a:xfrm>
              <a:off x="2007" y="1936"/>
              <a:ext cx="264" cy="90"/>
            </a:xfrm>
            <a:custGeom>
              <a:avLst/>
              <a:gdLst>
                <a:gd name="T0" fmla="*/ 95 w 264"/>
                <a:gd name="T1" fmla="*/ 2 h 90"/>
                <a:gd name="T2" fmla="*/ 92 w 264"/>
                <a:gd name="T3" fmla="*/ 4 h 90"/>
                <a:gd name="T4" fmla="*/ 253 w 264"/>
                <a:gd name="T5" fmla="*/ 11 h 90"/>
                <a:gd name="T6" fmla="*/ 170 w 264"/>
                <a:gd name="T7" fmla="*/ 85 h 90"/>
                <a:gd name="T8" fmla="*/ 11 w 264"/>
                <a:gd name="T9" fmla="*/ 74 h 90"/>
                <a:gd name="T10" fmla="*/ 95 w 264"/>
                <a:gd name="T11" fmla="*/ 4 h 90"/>
                <a:gd name="T12" fmla="*/ 95 w 264"/>
                <a:gd name="T13" fmla="*/ 2 h 90"/>
                <a:gd name="T14" fmla="*/ 92 w 264"/>
                <a:gd name="T15" fmla="*/ 4 h 90"/>
                <a:gd name="T16" fmla="*/ 95 w 264"/>
                <a:gd name="T17" fmla="*/ 2 h 90"/>
                <a:gd name="T18" fmla="*/ 92 w 264"/>
                <a:gd name="T19" fmla="*/ 0 h 90"/>
                <a:gd name="T20" fmla="*/ 0 w 264"/>
                <a:gd name="T21" fmla="*/ 79 h 90"/>
                <a:gd name="T22" fmla="*/ 172 w 264"/>
                <a:gd name="T23" fmla="*/ 90 h 90"/>
                <a:gd name="T24" fmla="*/ 264 w 264"/>
                <a:gd name="T25" fmla="*/ 6 h 90"/>
                <a:gd name="T26" fmla="*/ 92 w 264"/>
                <a:gd name="T27" fmla="*/ 0 h 90"/>
                <a:gd name="T28" fmla="*/ 92 w 264"/>
                <a:gd name="T29" fmla="*/ 0 h 90"/>
                <a:gd name="T30" fmla="*/ 95 w 264"/>
                <a:gd name="T31" fmla="*/ 2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4" h="90">
                  <a:moveTo>
                    <a:pt x="95" y="2"/>
                  </a:moveTo>
                  <a:lnTo>
                    <a:pt x="92" y="4"/>
                  </a:lnTo>
                  <a:lnTo>
                    <a:pt x="253" y="11"/>
                  </a:lnTo>
                  <a:lnTo>
                    <a:pt x="170" y="85"/>
                  </a:lnTo>
                  <a:lnTo>
                    <a:pt x="11" y="74"/>
                  </a:lnTo>
                  <a:lnTo>
                    <a:pt x="95" y="4"/>
                  </a:lnTo>
                  <a:lnTo>
                    <a:pt x="95" y="2"/>
                  </a:lnTo>
                  <a:lnTo>
                    <a:pt x="92" y="4"/>
                  </a:lnTo>
                  <a:lnTo>
                    <a:pt x="95" y="2"/>
                  </a:lnTo>
                  <a:lnTo>
                    <a:pt x="92" y="0"/>
                  </a:lnTo>
                  <a:lnTo>
                    <a:pt x="0" y="79"/>
                  </a:lnTo>
                  <a:lnTo>
                    <a:pt x="172" y="90"/>
                  </a:lnTo>
                  <a:lnTo>
                    <a:pt x="264" y="6"/>
                  </a:lnTo>
                  <a:lnTo>
                    <a:pt x="92" y="0"/>
                  </a:lnTo>
                  <a:lnTo>
                    <a:pt x="95"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210"/>
            <p:cNvSpPr>
              <a:spLocks/>
            </p:cNvSpPr>
            <p:nvPr/>
          </p:nvSpPr>
          <p:spPr bwMode="auto">
            <a:xfrm>
              <a:off x="3674" y="1872"/>
              <a:ext cx="216" cy="59"/>
            </a:xfrm>
            <a:custGeom>
              <a:avLst/>
              <a:gdLst>
                <a:gd name="T0" fmla="*/ 88 w 216"/>
                <a:gd name="T1" fmla="*/ 0 h 59"/>
                <a:gd name="T2" fmla="*/ 216 w 216"/>
                <a:gd name="T3" fmla="*/ 6 h 59"/>
                <a:gd name="T4" fmla="*/ 128 w 216"/>
                <a:gd name="T5" fmla="*/ 59 h 59"/>
                <a:gd name="T6" fmla="*/ 0 w 216"/>
                <a:gd name="T7" fmla="*/ 53 h 59"/>
                <a:gd name="T8" fmla="*/ 88 w 216"/>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59">
                  <a:moveTo>
                    <a:pt x="88" y="0"/>
                  </a:moveTo>
                  <a:lnTo>
                    <a:pt x="216" y="6"/>
                  </a:lnTo>
                  <a:lnTo>
                    <a:pt x="128" y="59"/>
                  </a:lnTo>
                  <a:lnTo>
                    <a:pt x="0" y="53"/>
                  </a:lnTo>
                  <a:lnTo>
                    <a:pt x="88" y="0"/>
                  </a:lnTo>
                  <a:close/>
                </a:path>
              </a:pathLst>
            </a:custGeom>
            <a:solidFill>
              <a:srgbClr val="B989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211"/>
            <p:cNvSpPr>
              <a:spLocks/>
            </p:cNvSpPr>
            <p:nvPr/>
          </p:nvSpPr>
          <p:spPr bwMode="auto">
            <a:xfrm>
              <a:off x="3674" y="1872"/>
              <a:ext cx="216" cy="59"/>
            </a:xfrm>
            <a:custGeom>
              <a:avLst/>
              <a:gdLst>
                <a:gd name="T0" fmla="*/ 88 w 216"/>
                <a:gd name="T1" fmla="*/ 0 h 59"/>
                <a:gd name="T2" fmla="*/ 216 w 216"/>
                <a:gd name="T3" fmla="*/ 6 h 59"/>
                <a:gd name="T4" fmla="*/ 128 w 216"/>
                <a:gd name="T5" fmla="*/ 59 h 59"/>
                <a:gd name="T6" fmla="*/ 0 w 216"/>
                <a:gd name="T7" fmla="*/ 53 h 59"/>
                <a:gd name="T8" fmla="*/ 88 w 216"/>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59">
                  <a:moveTo>
                    <a:pt x="88" y="0"/>
                  </a:moveTo>
                  <a:lnTo>
                    <a:pt x="216" y="6"/>
                  </a:lnTo>
                  <a:lnTo>
                    <a:pt x="128" y="59"/>
                  </a:lnTo>
                  <a:lnTo>
                    <a:pt x="0" y="53"/>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212"/>
            <p:cNvSpPr>
              <a:spLocks/>
            </p:cNvSpPr>
            <p:nvPr/>
          </p:nvSpPr>
          <p:spPr bwMode="auto">
            <a:xfrm>
              <a:off x="3375" y="1858"/>
              <a:ext cx="224" cy="60"/>
            </a:xfrm>
            <a:custGeom>
              <a:avLst/>
              <a:gdLst>
                <a:gd name="T0" fmla="*/ 99 w 224"/>
                <a:gd name="T1" fmla="*/ 0 h 60"/>
                <a:gd name="T2" fmla="*/ 224 w 224"/>
                <a:gd name="T3" fmla="*/ 7 h 60"/>
                <a:gd name="T4" fmla="*/ 136 w 224"/>
                <a:gd name="T5" fmla="*/ 60 h 60"/>
                <a:gd name="T6" fmla="*/ 0 w 224"/>
                <a:gd name="T7" fmla="*/ 53 h 60"/>
                <a:gd name="T8" fmla="*/ 99 w 224"/>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 h="60">
                  <a:moveTo>
                    <a:pt x="99" y="0"/>
                  </a:moveTo>
                  <a:lnTo>
                    <a:pt x="224" y="7"/>
                  </a:lnTo>
                  <a:lnTo>
                    <a:pt x="136" y="60"/>
                  </a:lnTo>
                  <a:lnTo>
                    <a:pt x="0" y="53"/>
                  </a:lnTo>
                  <a:lnTo>
                    <a:pt x="99" y="0"/>
                  </a:lnTo>
                  <a:close/>
                </a:path>
              </a:pathLst>
            </a:custGeom>
            <a:solidFill>
              <a:srgbClr val="B989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213"/>
            <p:cNvSpPr>
              <a:spLocks/>
            </p:cNvSpPr>
            <p:nvPr/>
          </p:nvSpPr>
          <p:spPr bwMode="auto">
            <a:xfrm>
              <a:off x="3375" y="1858"/>
              <a:ext cx="224" cy="60"/>
            </a:xfrm>
            <a:custGeom>
              <a:avLst/>
              <a:gdLst>
                <a:gd name="T0" fmla="*/ 99 w 224"/>
                <a:gd name="T1" fmla="*/ 0 h 60"/>
                <a:gd name="T2" fmla="*/ 224 w 224"/>
                <a:gd name="T3" fmla="*/ 7 h 60"/>
                <a:gd name="T4" fmla="*/ 136 w 224"/>
                <a:gd name="T5" fmla="*/ 60 h 60"/>
                <a:gd name="T6" fmla="*/ 0 w 224"/>
                <a:gd name="T7" fmla="*/ 53 h 60"/>
                <a:gd name="T8" fmla="*/ 99 w 224"/>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 h="60">
                  <a:moveTo>
                    <a:pt x="99" y="0"/>
                  </a:moveTo>
                  <a:lnTo>
                    <a:pt x="224" y="7"/>
                  </a:lnTo>
                  <a:lnTo>
                    <a:pt x="136" y="60"/>
                  </a:lnTo>
                  <a:lnTo>
                    <a:pt x="0" y="53"/>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214"/>
            <p:cNvSpPr>
              <a:spLocks/>
            </p:cNvSpPr>
            <p:nvPr/>
          </p:nvSpPr>
          <p:spPr bwMode="auto">
            <a:xfrm>
              <a:off x="3075" y="1845"/>
              <a:ext cx="225" cy="60"/>
            </a:xfrm>
            <a:custGeom>
              <a:avLst/>
              <a:gdLst>
                <a:gd name="T0" fmla="*/ 99 w 225"/>
                <a:gd name="T1" fmla="*/ 0 h 60"/>
                <a:gd name="T2" fmla="*/ 225 w 225"/>
                <a:gd name="T3" fmla="*/ 5 h 60"/>
                <a:gd name="T4" fmla="*/ 137 w 225"/>
                <a:gd name="T5" fmla="*/ 60 h 60"/>
                <a:gd name="T6" fmla="*/ 0 w 225"/>
                <a:gd name="T7" fmla="*/ 53 h 60"/>
                <a:gd name="T8" fmla="*/ 99 w 22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 h="60">
                  <a:moveTo>
                    <a:pt x="99" y="0"/>
                  </a:moveTo>
                  <a:lnTo>
                    <a:pt x="225" y="5"/>
                  </a:lnTo>
                  <a:lnTo>
                    <a:pt x="137" y="60"/>
                  </a:lnTo>
                  <a:lnTo>
                    <a:pt x="0" y="53"/>
                  </a:lnTo>
                  <a:lnTo>
                    <a:pt x="99" y="0"/>
                  </a:lnTo>
                  <a:close/>
                </a:path>
              </a:pathLst>
            </a:custGeom>
            <a:solidFill>
              <a:srgbClr val="B989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Freeform 215"/>
            <p:cNvSpPr>
              <a:spLocks/>
            </p:cNvSpPr>
            <p:nvPr/>
          </p:nvSpPr>
          <p:spPr bwMode="auto">
            <a:xfrm>
              <a:off x="3075" y="1845"/>
              <a:ext cx="225" cy="60"/>
            </a:xfrm>
            <a:custGeom>
              <a:avLst/>
              <a:gdLst>
                <a:gd name="T0" fmla="*/ 99 w 225"/>
                <a:gd name="T1" fmla="*/ 0 h 60"/>
                <a:gd name="T2" fmla="*/ 225 w 225"/>
                <a:gd name="T3" fmla="*/ 5 h 60"/>
                <a:gd name="T4" fmla="*/ 137 w 225"/>
                <a:gd name="T5" fmla="*/ 60 h 60"/>
                <a:gd name="T6" fmla="*/ 0 w 225"/>
                <a:gd name="T7" fmla="*/ 53 h 60"/>
                <a:gd name="T8" fmla="*/ 99 w 22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 h="60">
                  <a:moveTo>
                    <a:pt x="99" y="0"/>
                  </a:moveTo>
                  <a:lnTo>
                    <a:pt x="225" y="5"/>
                  </a:lnTo>
                  <a:lnTo>
                    <a:pt x="137" y="60"/>
                  </a:lnTo>
                  <a:lnTo>
                    <a:pt x="0" y="53"/>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Freeform 216"/>
            <p:cNvSpPr>
              <a:spLocks/>
            </p:cNvSpPr>
            <p:nvPr/>
          </p:nvSpPr>
          <p:spPr bwMode="auto">
            <a:xfrm>
              <a:off x="2776" y="1832"/>
              <a:ext cx="224" cy="57"/>
            </a:xfrm>
            <a:custGeom>
              <a:avLst/>
              <a:gdLst>
                <a:gd name="T0" fmla="*/ 99 w 224"/>
                <a:gd name="T1" fmla="*/ 0 h 57"/>
                <a:gd name="T2" fmla="*/ 224 w 224"/>
                <a:gd name="T3" fmla="*/ 4 h 57"/>
                <a:gd name="T4" fmla="*/ 136 w 224"/>
                <a:gd name="T5" fmla="*/ 57 h 57"/>
                <a:gd name="T6" fmla="*/ 0 w 224"/>
                <a:gd name="T7" fmla="*/ 53 h 57"/>
                <a:gd name="T8" fmla="*/ 99 w 224"/>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 h="57">
                  <a:moveTo>
                    <a:pt x="99" y="0"/>
                  </a:moveTo>
                  <a:lnTo>
                    <a:pt x="224" y="4"/>
                  </a:lnTo>
                  <a:lnTo>
                    <a:pt x="136" y="57"/>
                  </a:lnTo>
                  <a:lnTo>
                    <a:pt x="0" y="53"/>
                  </a:lnTo>
                  <a:lnTo>
                    <a:pt x="99" y="0"/>
                  </a:lnTo>
                  <a:close/>
                </a:path>
              </a:pathLst>
            </a:custGeom>
            <a:solidFill>
              <a:srgbClr val="B989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217"/>
            <p:cNvSpPr>
              <a:spLocks/>
            </p:cNvSpPr>
            <p:nvPr/>
          </p:nvSpPr>
          <p:spPr bwMode="auto">
            <a:xfrm>
              <a:off x="2776" y="1832"/>
              <a:ext cx="224" cy="57"/>
            </a:xfrm>
            <a:custGeom>
              <a:avLst/>
              <a:gdLst>
                <a:gd name="T0" fmla="*/ 99 w 224"/>
                <a:gd name="T1" fmla="*/ 0 h 57"/>
                <a:gd name="T2" fmla="*/ 224 w 224"/>
                <a:gd name="T3" fmla="*/ 4 h 57"/>
                <a:gd name="T4" fmla="*/ 136 w 224"/>
                <a:gd name="T5" fmla="*/ 57 h 57"/>
                <a:gd name="T6" fmla="*/ 0 w 224"/>
                <a:gd name="T7" fmla="*/ 53 h 57"/>
                <a:gd name="T8" fmla="*/ 99 w 224"/>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 h="57">
                  <a:moveTo>
                    <a:pt x="99" y="0"/>
                  </a:moveTo>
                  <a:lnTo>
                    <a:pt x="224" y="4"/>
                  </a:lnTo>
                  <a:lnTo>
                    <a:pt x="136" y="57"/>
                  </a:lnTo>
                  <a:lnTo>
                    <a:pt x="0" y="53"/>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218"/>
            <p:cNvSpPr>
              <a:spLocks/>
            </p:cNvSpPr>
            <p:nvPr/>
          </p:nvSpPr>
          <p:spPr bwMode="auto">
            <a:xfrm>
              <a:off x="2476" y="1817"/>
              <a:ext cx="223" cy="59"/>
            </a:xfrm>
            <a:custGeom>
              <a:avLst/>
              <a:gdLst>
                <a:gd name="T0" fmla="*/ 99 w 223"/>
                <a:gd name="T1" fmla="*/ 0 h 59"/>
                <a:gd name="T2" fmla="*/ 223 w 223"/>
                <a:gd name="T3" fmla="*/ 6 h 59"/>
                <a:gd name="T4" fmla="*/ 137 w 223"/>
                <a:gd name="T5" fmla="*/ 59 h 59"/>
                <a:gd name="T6" fmla="*/ 0 w 223"/>
                <a:gd name="T7" fmla="*/ 52 h 59"/>
                <a:gd name="T8" fmla="*/ 99 w 223"/>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59">
                  <a:moveTo>
                    <a:pt x="99" y="0"/>
                  </a:moveTo>
                  <a:lnTo>
                    <a:pt x="223" y="6"/>
                  </a:lnTo>
                  <a:lnTo>
                    <a:pt x="137" y="59"/>
                  </a:lnTo>
                  <a:lnTo>
                    <a:pt x="0" y="52"/>
                  </a:lnTo>
                  <a:lnTo>
                    <a:pt x="99" y="0"/>
                  </a:lnTo>
                  <a:close/>
                </a:path>
              </a:pathLst>
            </a:custGeom>
            <a:solidFill>
              <a:srgbClr val="B989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219"/>
            <p:cNvSpPr>
              <a:spLocks/>
            </p:cNvSpPr>
            <p:nvPr/>
          </p:nvSpPr>
          <p:spPr bwMode="auto">
            <a:xfrm>
              <a:off x="2476" y="1817"/>
              <a:ext cx="223" cy="59"/>
            </a:xfrm>
            <a:custGeom>
              <a:avLst/>
              <a:gdLst>
                <a:gd name="T0" fmla="*/ 99 w 223"/>
                <a:gd name="T1" fmla="*/ 0 h 59"/>
                <a:gd name="T2" fmla="*/ 223 w 223"/>
                <a:gd name="T3" fmla="*/ 6 h 59"/>
                <a:gd name="T4" fmla="*/ 137 w 223"/>
                <a:gd name="T5" fmla="*/ 59 h 59"/>
                <a:gd name="T6" fmla="*/ 0 w 223"/>
                <a:gd name="T7" fmla="*/ 52 h 59"/>
                <a:gd name="T8" fmla="*/ 99 w 223"/>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59">
                  <a:moveTo>
                    <a:pt x="99" y="0"/>
                  </a:moveTo>
                  <a:lnTo>
                    <a:pt x="223" y="6"/>
                  </a:lnTo>
                  <a:lnTo>
                    <a:pt x="137" y="59"/>
                  </a:lnTo>
                  <a:lnTo>
                    <a:pt x="0" y="52"/>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220"/>
            <p:cNvSpPr>
              <a:spLocks/>
            </p:cNvSpPr>
            <p:nvPr/>
          </p:nvSpPr>
          <p:spPr bwMode="auto">
            <a:xfrm>
              <a:off x="2179" y="1806"/>
              <a:ext cx="222" cy="57"/>
            </a:xfrm>
            <a:custGeom>
              <a:avLst/>
              <a:gdLst>
                <a:gd name="T0" fmla="*/ 97 w 222"/>
                <a:gd name="T1" fmla="*/ 0 h 57"/>
                <a:gd name="T2" fmla="*/ 222 w 222"/>
                <a:gd name="T3" fmla="*/ 4 h 57"/>
                <a:gd name="T4" fmla="*/ 134 w 222"/>
                <a:gd name="T5" fmla="*/ 57 h 57"/>
                <a:gd name="T6" fmla="*/ 0 w 222"/>
                <a:gd name="T7" fmla="*/ 50 h 57"/>
                <a:gd name="T8" fmla="*/ 97 w 222"/>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7">
                  <a:moveTo>
                    <a:pt x="97" y="0"/>
                  </a:moveTo>
                  <a:lnTo>
                    <a:pt x="222" y="4"/>
                  </a:lnTo>
                  <a:lnTo>
                    <a:pt x="134" y="57"/>
                  </a:lnTo>
                  <a:lnTo>
                    <a:pt x="0" y="50"/>
                  </a:lnTo>
                  <a:lnTo>
                    <a:pt x="97" y="0"/>
                  </a:lnTo>
                  <a:close/>
                </a:path>
              </a:pathLst>
            </a:custGeom>
            <a:solidFill>
              <a:srgbClr val="B989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221"/>
            <p:cNvSpPr>
              <a:spLocks/>
            </p:cNvSpPr>
            <p:nvPr/>
          </p:nvSpPr>
          <p:spPr bwMode="auto">
            <a:xfrm>
              <a:off x="2179" y="1806"/>
              <a:ext cx="222" cy="57"/>
            </a:xfrm>
            <a:custGeom>
              <a:avLst/>
              <a:gdLst>
                <a:gd name="T0" fmla="*/ 97 w 222"/>
                <a:gd name="T1" fmla="*/ 0 h 57"/>
                <a:gd name="T2" fmla="*/ 222 w 222"/>
                <a:gd name="T3" fmla="*/ 4 h 57"/>
                <a:gd name="T4" fmla="*/ 134 w 222"/>
                <a:gd name="T5" fmla="*/ 57 h 57"/>
                <a:gd name="T6" fmla="*/ 0 w 222"/>
                <a:gd name="T7" fmla="*/ 50 h 57"/>
                <a:gd name="T8" fmla="*/ 97 w 222"/>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7">
                  <a:moveTo>
                    <a:pt x="97" y="0"/>
                  </a:moveTo>
                  <a:lnTo>
                    <a:pt x="222" y="4"/>
                  </a:lnTo>
                  <a:lnTo>
                    <a:pt x="134" y="57"/>
                  </a:lnTo>
                  <a:lnTo>
                    <a:pt x="0" y="50"/>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222"/>
            <p:cNvSpPr>
              <a:spLocks/>
            </p:cNvSpPr>
            <p:nvPr/>
          </p:nvSpPr>
          <p:spPr bwMode="auto">
            <a:xfrm>
              <a:off x="1873" y="1790"/>
              <a:ext cx="229" cy="60"/>
            </a:xfrm>
            <a:custGeom>
              <a:avLst/>
              <a:gdLst>
                <a:gd name="T0" fmla="*/ 96 w 229"/>
                <a:gd name="T1" fmla="*/ 0 h 60"/>
                <a:gd name="T2" fmla="*/ 229 w 229"/>
                <a:gd name="T3" fmla="*/ 7 h 60"/>
                <a:gd name="T4" fmla="*/ 141 w 229"/>
                <a:gd name="T5" fmla="*/ 60 h 60"/>
                <a:gd name="T6" fmla="*/ 0 w 229"/>
                <a:gd name="T7" fmla="*/ 53 h 60"/>
                <a:gd name="T8" fmla="*/ 96 w 22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60">
                  <a:moveTo>
                    <a:pt x="96" y="0"/>
                  </a:moveTo>
                  <a:lnTo>
                    <a:pt x="229" y="7"/>
                  </a:lnTo>
                  <a:lnTo>
                    <a:pt x="141" y="60"/>
                  </a:lnTo>
                  <a:lnTo>
                    <a:pt x="0" y="53"/>
                  </a:lnTo>
                  <a:lnTo>
                    <a:pt x="96" y="0"/>
                  </a:lnTo>
                  <a:close/>
                </a:path>
              </a:pathLst>
            </a:custGeom>
            <a:solidFill>
              <a:srgbClr val="B989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223"/>
            <p:cNvSpPr>
              <a:spLocks/>
            </p:cNvSpPr>
            <p:nvPr/>
          </p:nvSpPr>
          <p:spPr bwMode="auto">
            <a:xfrm>
              <a:off x="1873" y="1790"/>
              <a:ext cx="229" cy="60"/>
            </a:xfrm>
            <a:custGeom>
              <a:avLst/>
              <a:gdLst>
                <a:gd name="T0" fmla="*/ 96 w 229"/>
                <a:gd name="T1" fmla="*/ 0 h 60"/>
                <a:gd name="T2" fmla="*/ 229 w 229"/>
                <a:gd name="T3" fmla="*/ 7 h 60"/>
                <a:gd name="T4" fmla="*/ 141 w 229"/>
                <a:gd name="T5" fmla="*/ 60 h 60"/>
                <a:gd name="T6" fmla="*/ 0 w 229"/>
                <a:gd name="T7" fmla="*/ 53 h 60"/>
                <a:gd name="T8" fmla="*/ 96 w 22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60">
                  <a:moveTo>
                    <a:pt x="96" y="0"/>
                  </a:moveTo>
                  <a:lnTo>
                    <a:pt x="229" y="7"/>
                  </a:lnTo>
                  <a:lnTo>
                    <a:pt x="141" y="60"/>
                  </a:lnTo>
                  <a:lnTo>
                    <a:pt x="0" y="53"/>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224"/>
            <p:cNvSpPr>
              <a:spLocks/>
            </p:cNvSpPr>
            <p:nvPr/>
          </p:nvSpPr>
          <p:spPr bwMode="auto">
            <a:xfrm>
              <a:off x="3672" y="1867"/>
              <a:ext cx="223" cy="64"/>
            </a:xfrm>
            <a:custGeom>
              <a:avLst/>
              <a:gdLst>
                <a:gd name="T0" fmla="*/ 453 w 101"/>
                <a:gd name="T1" fmla="*/ 9 h 29"/>
                <a:gd name="T2" fmla="*/ 453 w 101"/>
                <a:gd name="T3" fmla="*/ 33 h 29"/>
                <a:gd name="T4" fmla="*/ 1013 w 101"/>
                <a:gd name="T5" fmla="*/ 53 h 29"/>
                <a:gd name="T6" fmla="*/ 634 w 101"/>
                <a:gd name="T7" fmla="*/ 278 h 29"/>
                <a:gd name="T8" fmla="*/ 73 w 101"/>
                <a:gd name="T9" fmla="*/ 258 h 29"/>
                <a:gd name="T10" fmla="*/ 464 w 101"/>
                <a:gd name="T11" fmla="*/ 20 h 29"/>
                <a:gd name="T12" fmla="*/ 453 w 101"/>
                <a:gd name="T13" fmla="*/ 9 h 29"/>
                <a:gd name="T14" fmla="*/ 453 w 101"/>
                <a:gd name="T15" fmla="*/ 33 h 29"/>
                <a:gd name="T16" fmla="*/ 453 w 101"/>
                <a:gd name="T17" fmla="*/ 9 h 29"/>
                <a:gd name="T18" fmla="*/ 444 w 101"/>
                <a:gd name="T19" fmla="*/ 0 h 29"/>
                <a:gd name="T20" fmla="*/ 9 w 101"/>
                <a:gd name="T21" fmla="*/ 258 h 29"/>
                <a:gd name="T22" fmla="*/ 0 w 101"/>
                <a:gd name="T23" fmla="*/ 278 h 29"/>
                <a:gd name="T24" fmla="*/ 20 w 101"/>
                <a:gd name="T25" fmla="*/ 291 h 29"/>
                <a:gd name="T26" fmla="*/ 634 w 101"/>
                <a:gd name="T27" fmla="*/ 311 h 29"/>
                <a:gd name="T28" fmla="*/ 643 w 101"/>
                <a:gd name="T29" fmla="*/ 311 h 29"/>
                <a:gd name="T30" fmla="*/ 1077 w 101"/>
                <a:gd name="T31" fmla="*/ 53 h 29"/>
                <a:gd name="T32" fmla="*/ 1086 w 101"/>
                <a:gd name="T33" fmla="*/ 33 h 29"/>
                <a:gd name="T34" fmla="*/ 1077 w 101"/>
                <a:gd name="T35" fmla="*/ 20 h 29"/>
                <a:gd name="T36" fmla="*/ 453 w 101"/>
                <a:gd name="T37" fmla="*/ 0 h 29"/>
                <a:gd name="T38" fmla="*/ 444 w 101"/>
                <a:gd name="T39" fmla="*/ 0 h 29"/>
                <a:gd name="T40" fmla="*/ 453 w 101"/>
                <a:gd name="T41" fmla="*/ 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
                  <a:moveTo>
                    <a:pt x="42" y="1"/>
                  </a:moveTo>
                  <a:cubicBezTo>
                    <a:pt x="42" y="3"/>
                    <a:pt x="42" y="3"/>
                    <a:pt x="42" y="3"/>
                  </a:cubicBezTo>
                  <a:cubicBezTo>
                    <a:pt x="94" y="5"/>
                    <a:pt x="94" y="5"/>
                    <a:pt x="94" y="5"/>
                  </a:cubicBezTo>
                  <a:cubicBezTo>
                    <a:pt x="59" y="26"/>
                    <a:pt x="59" y="26"/>
                    <a:pt x="59" y="26"/>
                  </a:cubicBezTo>
                  <a:cubicBezTo>
                    <a:pt x="7" y="24"/>
                    <a:pt x="7" y="24"/>
                    <a:pt x="7" y="24"/>
                  </a:cubicBezTo>
                  <a:cubicBezTo>
                    <a:pt x="43" y="2"/>
                    <a:pt x="43" y="2"/>
                    <a:pt x="43" y="2"/>
                  </a:cubicBezTo>
                  <a:cubicBezTo>
                    <a:pt x="42" y="1"/>
                    <a:pt x="42" y="1"/>
                    <a:pt x="42" y="1"/>
                  </a:cubicBezTo>
                  <a:cubicBezTo>
                    <a:pt x="42" y="3"/>
                    <a:pt x="42" y="3"/>
                    <a:pt x="42" y="3"/>
                  </a:cubicBezTo>
                  <a:cubicBezTo>
                    <a:pt x="42" y="1"/>
                    <a:pt x="42" y="1"/>
                    <a:pt x="42" y="1"/>
                  </a:cubicBezTo>
                  <a:cubicBezTo>
                    <a:pt x="41" y="0"/>
                    <a:pt x="41" y="0"/>
                    <a:pt x="41" y="0"/>
                  </a:cubicBezTo>
                  <a:cubicBezTo>
                    <a:pt x="1" y="24"/>
                    <a:pt x="1" y="24"/>
                    <a:pt x="1" y="24"/>
                  </a:cubicBezTo>
                  <a:cubicBezTo>
                    <a:pt x="1" y="24"/>
                    <a:pt x="0" y="25"/>
                    <a:pt x="0" y="26"/>
                  </a:cubicBezTo>
                  <a:cubicBezTo>
                    <a:pt x="1" y="26"/>
                    <a:pt x="1" y="27"/>
                    <a:pt x="2" y="27"/>
                  </a:cubicBezTo>
                  <a:cubicBezTo>
                    <a:pt x="59" y="29"/>
                    <a:pt x="59" y="29"/>
                    <a:pt x="59" y="29"/>
                  </a:cubicBezTo>
                  <a:cubicBezTo>
                    <a:pt x="60" y="29"/>
                    <a:pt x="60" y="29"/>
                    <a:pt x="60" y="29"/>
                  </a:cubicBezTo>
                  <a:cubicBezTo>
                    <a:pt x="100" y="5"/>
                    <a:pt x="100" y="5"/>
                    <a:pt x="100" y="5"/>
                  </a:cubicBezTo>
                  <a:cubicBezTo>
                    <a:pt x="101" y="5"/>
                    <a:pt x="101" y="4"/>
                    <a:pt x="101" y="3"/>
                  </a:cubicBezTo>
                  <a:cubicBezTo>
                    <a:pt x="101" y="3"/>
                    <a:pt x="100" y="2"/>
                    <a:pt x="100" y="2"/>
                  </a:cubicBezTo>
                  <a:cubicBezTo>
                    <a:pt x="42" y="0"/>
                    <a:pt x="42" y="0"/>
                    <a:pt x="42" y="0"/>
                  </a:cubicBezTo>
                  <a:cubicBezTo>
                    <a:pt x="41" y="0"/>
                    <a:pt x="41" y="0"/>
                    <a:pt x="41" y="0"/>
                  </a:cubicBezTo>
                  <a:cubicBezTo>
                    <a:pt x="42" y="1"/>
                    <a:pt x="42" y="1"/>
                    <a:pt x="42"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Freeform 225"/>
            <p:cNvSpPr>
              <a:spLocks/>
            </p:cNvSpPr>
            <p:nvPr/>
          </p:nvSpPr>
          <p:spPr bwMode="auto">
            <a:xfrm>
              <a:off x="3373" y="1852"/>
              <a:ext cx="231" cy="66"/>
            </a:xfrm>
            <a:custGeom>
              <a:avLst/>
              <a:gdLst>
                <a:gd name="T0" fmla="*/ 488 w 105"/>
                <a:gd name="T1" fmla="*/ 20 h 30"/>
                <a:gd name="T2" fmla="*/ 488 w 105"/>
                <a:gd name="T3" fmla="*/ 33 h 30"/>
                <a:gd name="T4" fmla="*/ 1056 w 105"/>
                <a:gd name="T5" fmla="*/ 64 h 30"/>
                <a:gd name="T6" fmla="*/ 673 w 105"/>
                <a:gd name="T7" fmla="*/ 286 h 30"/>
                <a:gd name="T8" fmla="*/ 73 w 105"/>
                <a:gd name="T9" fmla="*/ 266 h 30"/>
                <a:gd name="T10" fmla="*/ 499 w 105"/>
                <a:gd name="T11" fmla="*/ 33 h 30"/>
                <a:gd name="T12" fmla="*/ 488 w 105"/>
                <a:gd name="T13" fmla="*/ 20 h 30"/>
                <a:gd name="T14" fmla="*/ 488 w 105"/>
                <a:gd name="T15" fmla="*/ 33 h 30"/>
                <a:gd name="T16" fmla="*/ 488 w 105"/>
                <a:gd name="T17" fmla="*/ 20 h 30"/>
                <a:gd name="T18" fmla="*/ 480 w 105"/>
                <a:gd name="T19" fmla="*/ 9 h 30"/>
                <a:gd name="T20" fmla="*/ 9 w 105"/>
                <a:gd name="T21" fmla="*/ 266 h 30"/>
                <a:gd name="T22" fmla="*/ 0 w 105"/>
                <a:gd name="T23" fmla="*/ 275 h 30"/>
                <a:gd name="T24" fmla="*/ 20 w 105"/>
                <a:gd name="T25" fmla="*/ 286 h 30"/>
                <a:gd name="T26" fmla="*/ 682 w 105"/>
                <a:gd name="T27" fmla="*/ 319 h 30"/>
                <a:gd name="T28" fmla="*/ 682 w 105"/>
                <a:gd name="T29" fmla="*/ 319 h 30"/>
                <a:gd name="T30" fmla="*/ 1109 w 105"/>
                <a:gd name="T31" fmla="*/ 64 h 30"/>
                <a:gd name="T32" fmla="*/ 1118 w 105"/>
                <a:gd name="T33" fmla="*/ 44 h 30"/>
                <a:gd name="T34" fmla="*/ 1109 w 105"/>
                <a:gd name="T35" fmla="*/ 33 h 30"/>
                <a:gd name="T36" fmla="*/ 488 w 105"/>
                <a:gd name="T37" fmla="*/ 0 h 30"/>
                <a:gd name="T38" fmla="*/ 480 w 105"/>
                <a:gd name="T39" fmla="*/ 9 h 30"/>
                <a:gd name="T40" fmla="*/ 488 w 105"/>
                <a:gd name="T41" fmla="*/ 2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5" h="30">
                  <a:moveTo>
                    <a:pt x="46" y="2"/>
                  </a:moveTo>
                  <a:cubicBezTo>
                    <a:pt x="46" y="3"/>
                    <a:pt x="46" y="3"/>
                    <a:pt x="46" y="3"/>
                  </a:cubicBezTo>
                  <a:cubicBezTo>
                    <a:pt x="99" y="6"/>
                    <a:pt x="99" y="6"/>
                    <a:pt x="99" y="6"/>
                  </a:cubicBezTo>
                  <a:cubicBezTo>
                    <a:pt x="63" y="27"/>
                    <a:pt x="63" y="27"/>
                    <a:pt x="63" y="27"/>
                  </a:cubicBezTo>
                  <a:cubicBezTo>
                    <a:pt x="7" y="25"/>
                    <a:pt x="7" y="25"/>
                    <a:pt x="7" y="25"/>
                  </a:cubicBezTo>
                  <a:cubicBezTo>
                    <a:pt x="47" y="3"/>
                    <a:pt x="47" y="3"/>
                    <a:pt x="47" y="3"/>
                  </a:cubicBezTo>
                  <a:cubicBezTo>
                    <a:pt x="46" y="2"/>
                    <a:pt x="46" y="2"/>
                    <a:pt x="46" y="2"/>
                  </a:cubicBezTo>
                  <a:cubicBezTo>
                    <a:pt x="46" y="3"/>
                    <a:pt x="46" y="3"/>
                    <a:pt x="46" y="3"/>
                  </a:cubicBezTo>
                  <a:cubicBezTo>
                    <a:pt x="46" y="2"/>
                    <a:pt x="46" y="2"/>
                    <a:pt x="46" y="2"/>
                  </a:cubicBezTo>
                  <a:cubicBezTo>
                    <a:pt x="45" y="1"/>
                    <a:pt x="45" y="1"/>
                    <a:pt x="45" y="1"/>
                  </a:cubicBezTo>
                  <a:cubicBezTo>
                    <a:pt x="1" y="25"/>
                    <a:pt x="1" y="25"/>
                    <a:pt x="1" y="25"/>
                  </a:cubicBezTo>
                  <a:cubicBezTo>
                    <a:pt x="1" y="25"/>
                    <a:pt x="0" y="26"/>
                    <a:pt x="0" y="26"/>
                  </a:cubicBezTo>
                  <a:cubicBezTo>
                    <a:pt x="1" y="27"/>
                    <a:pt x="1" y="27"/>
                    <a:pt x="2" y="27"/>
                  </a:cubicBezTo>
                  <a:cubicBezTo>
                    <a:pt x="64" y="30"/>
                    <a:pt x="64" y="30"/>
                    <a:pt x="64" y="30"/>
                  </a:cubicBezTo>
                  <a:cubicBezTo>
                    <a:pt x="64" y="30"/>
                    <a:pt x="64" y="30"/>
                    <a:pt x="64" y="30"/>
                  </a:cubicBezTo>
                  <a:cubicBezTo>
                    <a:pt x="104" y="6"/>
                    <a:pt x="104" y="6"/>
                    <a:pt x="104" y="6"/>
                  </a:cubicBezTo>
                  <a:cubicBezTo>
                    <a:pt x="105" y="5"/>
                    <a:pt x="105" y="5"/>
                    <a:pt x="105" y="4"/>
                  </a:cubicBezTo>
                  <a:cubicBezTo>
                    <a:pt x="105" y="3"/>
                    <a:pt x="104" y="3"/>
                    <a:pt x="104" y="3"/>
                  </a:cubicBezTo>
                  <a:cubicBezTo>
                    <a:pt x="46" y="0"/>
                    <a:pt x="46" y="0"/>
                    <a:pt x="46" y="0"/>
                  </a:cubicBezTo>
                  <a:cubicBezTo>
                    <a:pt x="45" y="1"/>
                    <a:pt x="45" y="1"/>
                    <a:pt x="45" y="1"/>
                  </a:cubicBezTo>
                  <a:cubicBezTo>
                    <a:pt x="46" y="2"/>
                    <a:pt x="46" y="2"/>
                    <a:pt x="46" y="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Freeform 226"/>
            <p:cNvSpPr>
              <a:spLocks/>
            </p:cNvSpPr>
            <p:nvPr/>
          </p:nvSpPr>
          <p:spPr bwMode="auto">
            <a:xfrm>
              <a:off x="3073" y="1839"/>
              <a:ext cx="231" cy="66"/>
            </a:xfrm>
            <a:custGeom>
              <a:avLst/>
              <a:gdLst>
                <a:gd name="T0" fmla="*/ 499 w 105"/>
                <a:gd name="T1" fmla="*/ 20 h 30"/>
                <a:gd name="T2" fmla="*/ 499 w 105"/>
                <a:gd name="T3" fmla="*/ 33 h 30"/>
                <a:gd name="T4" fmla="*/ 1056 w 105"/>
                <a:gd name="T5" fmla="*/ 53 h 30"/>
                <a:gd name="T6" fmla="*/ 673 w 105"/>
                <a:gd name="T7" fmla="*/ 286 h 30"/>
                <a:gd name="T8" fmla="*/ 73 w 105"/>
                <a:gd name="T9" fmla="*/ 257 h 30"/>
                <a:gd name="T10" fmla="*/ 513 w 105"/>
                <a:gd name="T11" fmla="*/ 33 h 30"/>
                <a:gd name="T12" fmla="*/ 499 w 105"/>
                <a:gd name="T13" fmla="*/ 20 h 30"/>
                <a:gd name="T14" fmla="*/ 499 w 105"/>
                <a:gd name="T15" fmla="*/ 33 h 30"/>
                <a:gd name="T16" fmla="*/ 499 w 105"/>
                <a:gd name="T17" fmla="*/ 20 h 30"/>
                <a:gd name="T18" fmla="*/ 488 w 105"/>
                <a:gd name="T19" fmla="*/ 0 h 30"/>
                <a:gd name="T20" fmla="*/ 9 w 105"/>
                <a:gd name="T21" fmla="*/ 257 h 30"/>
                <a:gd name="T22" fmla="*/ 0 w 105"/>
                <a:gd name="T23" fmla="*/ 275 h 30"/>
                <a:gd name="T24" fmla="*/ 20 w 105"/>
                <a:gd name="T25" fmla="*/ 286 h 30"/>
                <a:gd name="T26" fmla="*/ 682 w 105"/>
                <a:gd name="T27" fmla="*/ 319 h 30"/>
                <a:gd name="T28" fmla="*/ 682 w 105"/>
                <a:gd name="T29" fmla="*/ 319 h 30"/>
                <a:gd name="T30" fmla="*/ 1109 w 105"/>
                <a:gd name="T31" fmla="*/ 53 h 30"/>
                <a:gd name="T32" fmla="*/ 1118 w 105"/>
                <a:gd name="T33" fmla="*/ 44 h 30"/>
                <a:gd name="T34" fmla="*/ 1109 w 105"/>
                <a:gd name="T35" fmla="*/ 33 h 30"/>
                <a:gd name="T36" fmla="*/ 499 w 105"/>
                <a:gd name="T37" fmla="*/ 0 h 30"/>
                <a:gd name="T38" fmla="*/ 488 w 105"/>
                <a:gd name="T39" fmla="*/ 0 h 30"/>
                <a:gd name="T40" fmla="*/ 499 w 105"/>
                <a:gd name="T41" fmla="*/ 2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5" h="30">
                  <a:moveTo>
                    <a:pt x="47" y="2"/>
                  </a:moveTo>
                  <a:cubicBezTo>
                    <a:pt x="47" y="3"/>
                    <a:pt x="47" y="3"/>
                    <a:pt x="47" y="3"/>
                  </a:cubicBezTo>
                  <a:cubicBezTo>
                    <a:pt x="99" y="5"/>
                    <a:pt x="99" y="5"/>
                    <a:pt x="99" y="5"/>
                  </a:cubicBezTo>
                  <a:cubicBezTo>
                    <a:pt x="63" y="27"/>
                    <a:pt x="63" y="27"/>
                    <a:pt x="63" y="27"/>
                  </a:cubicBezTo>
                  <a:cubicBezTo>
                    <a:pt x="7" y="24"/>
                    <a:pt x="7" y="24"/>
                    <a:pt x="7" y="24"/>
                  </a:cubicBezTo>
                  <a:cubicBezTo>
                    <a:pt x="48" y="3"/>
                    <a:pt x="48" y="3"/>
                    <a:pt x="48" y="3"/>
                  </a:cubicBezTo>
                  <a:cubicBezTo>
                    <a:pt x="47" y="2"/>
                    <a:pt x="47" y="2"/>
                    <a:pt x="47" y="2"/>
                  </a:cubicBezTo>
                  <a:cubicBezTo>
                    <a:pt x="47" y="3"/>
                    <a:pt x="47" y="3"/>
                    <a:pt x="47" y="3"/>
                  </a:cubicBezTo>
                  <a:cubicBezTo>
                    <a:pt x="47" y="2"/>
                    <a:pt x="47" y="2"/>
                    <a:pt x="47" y="2"/>
                  </a:cubicBezTo>
                  <a:cubicBezTo>
                    <a:pt x="46" y="0"/>
                    <a:pt x="46" y="0"/>
                    <a:pt x="46" y="0"/>
                  </a:cubicBezTo>
                  <a:cubicBezTo>
                    <a:pt x="1" y="24"/>
                    <a:pt x="1" y="24"/>
                    <a:pt x="1" y="24"/>
                  </a:cubicBezTo>
                  <a:cubicBezTo>
                    <a:pt x="1" y="25"/>
                    <a:pt x="0" y="25"/>
                    <a:pt x="0" y="26"/>
                  </a:cubicBezTo>
                  <a:cubicBezTo>
                    <a:pt x="1" y="27"/>
                    <a:pt x="1" y="27"/>
                    <a:pt x="2" y="27"/>
                  </a:cubicBezTo>
                  <a:cubicBezTo>
                    <a:pt x="64" y="30"/>
                    <a:pt x="64" y="30"/>
                    <a:pt x="64" y="30"/>
                  </a:cubicBezTo>
                  <a:cubicBezTo>
                    <a:pt x="64" y="30"/>
                    <a:pt x="64" y="30"/>
                    <a:pt x="64" y="30"/>
                  </a:cubicBezTo>
                  <a:cubicBezTo>
                    <a:pt x="104" y="5"/>
                    <a:pt x="104" y="5"/>
                    <a:pt x="104" y="5"/>
                  </a:cubicBezTo>
                  <a:cubicBezTo>
                    <a:pt x="105" y="5"/>
                    <a:pt x="105" y="4"/>
                    <a:pt x="105" y="4"/>
                  </a:cubicBezTo>
                  <a:cubicBezTo>
                    <a:pt x="105" y="3"/>
                    <a:pt x="104" y="3"/>
                    <a:pt x="104" y="3"/>
                  </a:cubicBezTo>
                  <a:cubicBezTo>
                    <a:pt x="47" y="0"/>
                    <a:pt x="47" y="0"/>
                    <a:pt x="47" y="0"/>
                  </a:cubicBezTo>
                  <a:cubicBezTo>
                    <a:pt x="46" y="0"/>
                    <a:pt x="46" y="0"/>
                    <a:pt x="46" y="0"/>
                  </a:cubicBezTo>
                  <a:cubicBezTo>
                    <a:pt x="47" y="2"/>
                    <a:pt x="47" y="2"/>
                    <a:pt x="47" y="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227"/>
            <p:cNvSpPr>
              <a:spLocks/>
            </p:cNvSpPr>
            <p:nvPr/>
          </p:nvSpPr>
          <p:spPr bwMode="auto">
            <a:xfrm>
              <a:off x="2773" y="1825"/>
              <a:ext cx="232" cy="67"/>
            </a:xfrm>
            <a:custGeom>
              <a:avLst/>
              <a:gdLst>
                <a:gd name="T0" fmla="*/ 508 w 105"/>
                <a:gd name="T1" fmla="*/ 9 h 30"/>
                <a:gd name="T2" fmla="*/ 508 w 105"/>
                <a:gd name="T3" fmla="*/ 36 h 30"/>
                <a:gd name="T4" fmla="*/ 1058 w 105"/>
                <a:gd name="T5" fmla="*/ 56 h 30"/>
                <a:gd name="T6" fmla="*/ 678 w 105"/>
                <a:gd name="T7" fmla="*/ 299 h 30"/>
                <a:gd name="T8" fmla="*/ 73 w 105"/>
                <a:gd name="T9" fmla="*/ 270 h 30"/>
                <a:gd name="T10" fmla="*/ 517 w 105"/>
                <a:gd name="T11" fmla="*/ 36 h 30"/>
                <a:gd name="T12" fmla="*/ 508 w 105"/>
                <a:gd name="T13" fmla="*/ 9 h 30"/>
                <a:gd name="T14" fmla="*/ 508 w 105"/>
                <a:gd name="T15" fmla="*/ 36 h 30"/>
                <a:gd name="T16" fmla="*/ 508 w 105"/>
                <a:gd name="T17" fmla="*/ 9 h 30"/>
                <a:gd name="T18" fmla="*/ 497 w 105"/>
                <a:gd name="T19" fmla="*/ 0 h 30"/>
                <a:gd name="T20" fmla="*/ 9 w 105"/>
                <a:gd name="T21" fmla="*/ 270 h 30"/>
                <a:gd name="T22" fmla="*/ 0 w 105"/>
                <a:gd name="T23" fmla="*/ 290 h 30"/>
                <a:gd name="T24" fmla="*/ 20 w 105"/>
                <a:gd name="T25" fmla="*/ 299 h 30"/>
                <a:gd name="T26" fmla="*/ 689 w 105"/>
                <a:gd name="T27" fmla="*/ 335 h 30"/>
                <a:gd name="T28" fmla="*/ 689 w 105"/>
                <a:gd name="T29" fmla="*/ 335 h 30"/>
                <a:gd name="T30" fmla="*/ 1122 w 105"/>
                <a:gd name="T31" fmla="*/ 56 h 30"/>
                <a:gd name="T32" fmla="*/ 1133 w 105"/>
                <a:gd name="T33" fmla="*/ 45 h 30"/>
                <a:gd name="T34" fmla="*/ 1122 w 105"/>
                <a:gd name="T35" fmla="*/ 36 h 30"/>
                <a:gd name="T36" fmla="*/ 508 w 105"/>
                <a:gd name="T37" fmla="*/ 0 h 30"/>
                <a:gd name="T38" fmla="*/ 497 w 105"/>
                <a:gd name="T39" fmla="*/ 0 h 30"/>
                <a:gd name="T40" fmla="*/ 508 w 105"/>
                <a:gd name="T41" fmla="*/ 9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5" h="30">
                  <a:moveTo>
                    <a:pt x="47" y="1"/>
                  </a:moveTo>
                  <a:cubicBezTo>
                    <a:pt x="47" y="3"/>
                    <a:pt x="47" y="3"/>
                    <a:pt x="47" y="3"/>
                  </a:cubicBezTo>
                  <a:cubicBezTo>
                    <a:pt x="98" y="5"/>
                    <a:pt x="98" y="5"/>
                    <a:pt x="98" y="5"/>
                  </a:cubicBezTo>
                  <a:cubicBezTo>
                    <a:pt x="63" y="27"/>
                    <a:pt x="63" y="27"/>
                    <a:pt x="63" y="27"/>
                  </a:cubicBezTo>
                  <a:cubicBezTo>
                    <a:pt x="7" y="24"/>
                    <a:pt x="7" y="24"/>
                    <a:pt x="7" y="24"/>
                  </a:cubicBezTo>
                  <a:cubicBezTo>
                    <a:pt x="48" y="3"/>
                    <a:pt x="48" y="3"/>
                    <a:pt x="48" y="3"/>
                  </a:cubicBezTo>
                  <a:cubicBezTo>
                    <a:pt x="47" y="1"/>
                    <a:pt x="47" y="1"/>
                    <a:pt x="47" y="1"/>
                  </a:cubicBezTo>
                  <a:cubicBezTo>
                    <a:pt x="47" y="3"/>
                    <a:pt x="47" y="3"/>
                    <a:pt x="47" y="3"/>
                  </a:cubicBezTo>
                  <a:cubicBezTo>
                    <a:pt x="47" y="1"/>
                    <a:pt x="47" y="1"/>
                    <a:pt x="47" y="1"/>
                  </a:cubicBezTo>
                  <a:cubicBezTo>
                    <a:pt x="46" y="0"/>
                    <a:pt x="46" y="0"/>
                    <a:pt x="46" y="0"/>
                  </a:cubicBezTo>
                  <a:cubicBezTo>
                    <a:pt x="1" y="24"/>
                    <a:pt x="1" y="24"/>
                    <a:pt x="1" y="24"/>
                  </a:cubicBezTo>
                  <a:cubicBezTo>
                    <a:pt x="1" y="24"/>
                    <a:pt x="0" y="25"/>
                    <a:pt x="0" y="26"/>
                  </a:cubicBezTo>
                  <a:cubicBezTo>
                    <a:pt x="1" y="26"/>
                    <a:pt x="1" y="27"/>
                    <a:pt x="2" y="27"/>
                  </a:cubicBezTo>
                  <a:cubicBezTo>
                    <a:pt x="64" y="30"/>
                    <a:pt x="64" y="30"/>
                    <a:pt x="64" y="30"/>
                  </a:cubicBezTo>
                  <a:cubicBezTo>
                    <a:pt x="64" y="30"/>
                    <a:pt x="64" y="30"/>
                    <a:pt x="64" y="30"/>
                  </a:cubicBezTo>
                  <a:cubicBezTo>
                    <a:pt x="104" y="5"/>
                    <a:pt x="104" y="5"/>
                    <a:pt x="104" y="5"/>
                  </a:cubicBezTo>
                  <a:cubicBezTo>
                    <a:pt x="105" y="5"/>
                    <a:pt x="105" y="4"/>
                    <a:pt x="105" y="4"/>
                  </a:cubicBezTo>
                  <a:cubicBezTo>
                    <a:pt x="105" y="3"/>
                    <a:pt x="104" y="3"/>
                    <a:pt x="104" y="3"/>
                  </a:cubicBezTo>
                  <a:cubicBezTo>
                    <a:pt x="47" y="0"/>
                    <a:pt x="47" y="0"/>
                    <a:pt x="47" y="0"/>
                  </a:cubicBezTo>
                  <a:cubicBezTo>
                    <a:pt x="46" y="0"/>
                    <a:pt x="46" y="0"/>
                    <a:pt x="46" y="0"/>
                  </a:cubicBezTo>
                  <a:cubicBezTo>
                    <a:pt x="47" y="1"/>
                    <a:pt x="47" y="1"/>
                    <a:pt x="47"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228"/>
            <p:cNvSpPr>
              <a:spLocks/>
            </p:cNvSpPr>
            <p:nvPr/>
          </p:nvSpPr>
          <p:spPr bwMode="auto">
            <a:xfrm>
              <a:off x="2474" y="1812"/>
              <a:ext cx="229" cy="64"/>
            </a:xfrm>
            <a:custGeom>
              <a:avLst/>
              <a:gdLst>
                <a:gd name="T0" fmla="*/ 500 w 104"/>
                <a:gd name="T1" fmla="*/ 9 h 29"/>
                <a:gd name="T2" fmla="*/ 500 w 104"/>
                <a:gd name="T3" fmla="*/ 33 h 29"/>
                <a:gd name="T4" fmla="*/ 1048 w 104"/>
                <a:gd name="T5" fmla="*/ 53 h 29"/>
                <a:gd name="T6" fmla="*/ 674 w 104"/>
                <a:gd name="T7" fmla="*/ 291 h 29"/>
                <a:gd name="T8" fmla="*/ 73 w 104"/>
                <a:gd name="T9" fmla="*/ 258 h 29"/>
                <a:gd name="T10" fmla="*/ 513 w 104"/>
                <a:gd name="T11" fmla="*/ 20 h 29"/>
                <a:gd name="T12" fmla="*/ 500 w 104"/>
                <a:gd name="T13" fmla="*/ 9 h 29"/>
                <a:gd name="T14" fmla="*/ 500 w 104"/>
                <a:gd name="T15" fmla="*/ 33 h 29"/>
                <a:gd name="T16" fmla="*/ 500 w 104"/>
                <a:gd name="T17" fmla="*/ 9 h 29"/>
                <a:gd name="T18" fmla="*/ 489 w 104"/>
                <a:gd name="T19" fmla="*/ 0 h 29"/>
                <a:gd name="T20" fmla="*/ 9 w 104"/>
                <a:gd name="T21" fmla="*/ 258 h 29"/>
                <a:gd name="T22" fmla="*/ 0 w 104"/>
                <a:gd name="T23" fmla="*/ 278 h 29"/>
                <a:gd name="T24" fmla="*/ 20 w 104"/>
                <a:gd name="T25" fmla="*/ 291 h 29"/>
                <a:gd name="T26" fmla="*/ 683 w 104"/>
                <a:gd name="T27" fmla="*/ 311 h 29"/>
                <a:gd name="T28" fmla="*/ 683 w 104"/>
                <a:gd name="T29" fmla="*/ 311 h 29"/>
                <a:gd name="T30" fmla="*/ 1110 w 104"/>
                <a:gd name="T31" fmla="*/ 53 h 29"/>
                <a:gd name="T32" fmla="*/ 1110 w 104"/>
                <a:gd name="T33" fmla="*/ 44 h 29"/>
                <a:gd name="T34" fmla="*/ 1101 w 104"/>
                <a:gd name="T35" fmla="*/ 33 h 29"/>
                <a:gd name="T36" fmla="*/ 500 w 104"/>
                <a:gd name="T37" fmla="*/ 0 h 29"/>
                <a:gd name="T38" fmla="*/ 489 w 104"/>
                <a:gd name="T39" fmla="*/ 0 h 29"/>
                <a:gd name="T40" fmla="*/ 500 w 104"/>
                <a:gd name="T41" fmla="*/ 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29">
                  <a:moveTo>
                    <a:pt x="47" y="1"/>
                  </a:moveTo>
                  <a:cubicBezTo>
                    <a:pt x="47" y="3"/>
                    <a:pt x="47" y="3"/>
                    <a:pt x="47" y="3"/>
                  </a:cubicBezTo>
                  <a:cubicBezTo>
                    <a:pt x="98" y="5"/>
                    <a:pt x="98" y="5"/>
                    <a:pt x="98" y="5"/>
                  </a:cubicBezTo>
                  <a:cubicBezTo>
                    <a:pt x="63" y="27"/>
                    <a:pt x="63" y="27"/>
                    <a:pt x="63" y="27"/>
                  </a:cubicBezTo>
                  <a:cubicBezTo>
                    <a:pt x="7" y="24"/>
                    <a:pt x="7" y="24"/>
                    <a:pt x="7" y="24"/>
                  </a:cubicBezTo>
                  <a:cubicBezTo>
                    <a:pt x="48" y="2"/>
                    <a:pt x="48" y="2"/>
                    <a:pt x="48" y="2"/>
                  </a:cubicBezTo>
                  <a:cubicBezTo>
                    <a:pt x="47" y="1"/>
                    <a:pt x="47" y="1"/>
                    <a:pt x="47" y="1"/>
                  </a:cubicBezTo>
                  <a:cubicBezTo>
                    <a:pt x="47" y="3"/>
                    <a:pt x="47" y="3"/>
                    <a:pt x="47" y="3"/>
                  </a:cubicBezTo>
                  <a:cubicBezTo>
                    <a:pt x="47" y="1"/>
                    <a:pt x="47" y="1"/>
                    <a:pt x="47" y="1"/>
                  </a:cubicBezTo>
                  <a:cubicBezTo>
                    <a:pt x="46" y="0"/>
                    <a:pt x="46" y="0"/>
                    <a:pt x="46" y="0"/>
                  </a:cubicBezTo>
                  <a:cubicBezTo>
                    <a:pt x="1" y="24"/>
                    <a:pt x="1" y="24"/>
                    <a:pt x="1" y="24"/>
                  </a:cubicBezTo>
                  <a:cubicBezTo>
                    <a:pt x="1" y="24"/>
                    <a:pt x="0" y="25"/>
                    <a:pt x="0" y="26"/>
                  </a:cubicBezTo>
                  <a:cubicBezTo>
                    <a:pt x="1" y="26"/>
                    <a:pt x="1" y="27"/>
                    <a:pt x="2" y="27"/>
                  </a:cubicBezTo>
                  <a:cubicBezTo>
                    <a:pt x="64" y="29"/>
                    <a:pt x="64" y="29"/>
                    <a:pt x="64" y="29"/>
                  </a:cubicBezTo>
                  <a:cubicBezTo>
                    <a:pt x="64" y="29"/>
                    <a:pt x="64" y="29"/>
                    <a:pt x="64" y="29"/>
                  </a:cubicBezTo>
                  <a:cubicBezTo>
                    <a:pt x="104" y="5"/>
                    <a:pt x="104" y="5"/>
                    <a:pt x="104" y="5"/>
                  </a:cubicBezTo>
                  <a:cubicBezTo>
                    <a:pt x="104" y="5"/>
                    <a:pt x="104" y="4"/>
                    <a:pt x="104" y="4"/>
                  </a:cubicBezTo>
                  <a:cubicBezTo>
                    <a:pt x="104" y="3"/>
                    <a:pt x="103" y="3"/>
                    <a:pt x="103" y="3"/>
                  </a:cubicBezTo>
                  <a:cubicBezTo>
                    <a:pt x="47" y="0"/>
                    <a:pt x="47" y="0"/>
                    <a:pt x="47" y="0"/>
                  </a:cubicBezTo>
                  <a:cubicBezTo>
                    <a:pt x="46" y="0"/>
                    <a:pt x="46" y="0"/>
                    <a:pt x="46" y="0"/>
                  </a:cubicBezTo>
                  <a:cubicBezTo>
                    <a:pt x="47" y="1"/>
                    <a:pt x="47" y="1"/>
                    <a:pt x="47"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229"/>
            <p:cNvSpPr>
              <a:spLocks/>
            </p:cNvSpPr>
            <p:nvPr/>
          </p:nvSpPr>
          <p:spPr bwMode="auto">
            <a:xfrm>
              <a:off x="2177" y="1799"/>
              <a:ext cx="229" cy="64"/>
            </a:xfrm>
            <a:custGeom>
              <a:avLst/>
              <a:gdLst>
                <a:gd name="T0" fmla="*/ 489 w 104"/>
                <a:gd name="T1" fmla="*/ 9 h 29"/>
                <a:gd name="T2" fmla="*/ 489 w 104"/>
                <a:gd name="T3" fmla="*/ 33 h 29"/>
                <a:gd name="T4" fmla="*/ 1037 w 104"/>
                <a:gd name="T5" fmla="*/ 53 h 29"/>
                <a:gd name="T6" fmla="*/ 665 w 104"/>
                <a:gd name="T7" fmla="*/ 278 h 29"/>
                <a:gd name="T8" fmla="*/ 73 w 104"/>
                <a:gd name="T9" fmla="*/ 258 h 29"/>
                <a:gd name="T10" fmla="*/ 489 w 104"/>
                <a:gd name="T11" fmla="*/ 33 h 29"/>
                <a:gd name="T12" fmla="*/ 489 w 104"/>
                <a:gd name="T13" fmla="*/ 9 h 29"/>
                <a:gd name="T14" fmla="*/ 489 w 104"/>
                <a:gd name="T15" fmla="*/ 33 h 29"/>
                <a:gd name="T16" fmla="*/ 489 w 104"/>
                <a:gd name="T17" fmla="*/ 9 h 29"/>
                <a:gd name="T18" fmla="*/ 480 w 104"/>
                <a:gd name="T19" fmla="*/ 0 h 29"/>
                <a:gd name="T20" fmla="*/ 0 w 104"/>
                <a:gd name="T21" fmla="*/ 258 h 29"/>
                <a:gd name="T22" fmla="*/ 0 w 104"/>
                <a:gd name="T23" fmla="*/ 267 h 29"/>
                <a:gd name="T24" fmla="*/ 9 w 104"/>
                <a:gd name="T25" fmla="*/ 291 h 29"/>
                <a:gd name="T26" fmla="*/ 674 w 104"/>
                <a:gd name="T27" fmla="*/ 311 h 29"/>
                <a:gd name="T28" fmla="*/ 683 w 104"/>
                <a:gd name="T29" fmla="*/ 311 h 29"/>
                <a:gd name="T30" fmla="*/ 1101 w 104"/>
                <a:gd name="T31" fmla="*/ 53 h 29"/>
                <a:gd name="T32" fmla="*/ 1101 w 104"/>
                <a:gd name="T33" fmla="*/ 44 h 29"/>
                <a:gd name="T34" fmla="*/ 1090 w 104"/>
                <a:gd name="T35" fmla="*/ 20 h 29"/>
                <a:gd name="T36" fmla="*/ 489 w 104"/>
                <a:gd name="T37" fmla="*/ 0 h 29"/>
                <a:gd name="T38" fmla="*/ 480 w 104"/>
                <a:gd name="T39" fmla="*/ 0 h 29"/>
                <a:gd name="T40" fmla="*/ 489 w 104"/>
                <a:gd name="T41" fmla="*/ 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29">
                  <a:moveTo>
                    <a:pt x="46" y="1"/>
                  </a:moveTo>
                  <a:cubicBezTo>
                    <a:pt x="46" y="3"/>
                    <a:pt x="46" y="3"/>
                    <a:pt x="46" y="3"/>
                  </a:cubicBezTo>
                  <a:cubicBezTo>
                    <a:pt x="97" y="5"/>
                    <a:pt x="97" y="5"/>
                    <a:pt x="97" y="5"/>
                  </a:cubicBezTo>
                  <a:cubicBezTo>
                    <a:pt x="62" y="26"/>
                    <a:pt x="62" y="26"/>
                    <a:pt x="62" y="26"/>
                  </a:cubicBezTo>
                  <a:cubicBezTo>
                    <a:pt x="7" y="24"/>
                    <a:pt x="7" y="24"/>
                    <a:pt x="7" y="24"/>
                  </a:cubicBezTo>
                  <a:cubicBezTo>
                    <a:pt x="46" y="3"/>
                    <a:pt x="46" y="3"/>
                    <a:pt x="46" y="3"/>
                  </a:cubicBezTo>
                  <a:cubicBezTo>
                    <a:pt x="46" y="1"/>
                    <a:pt x="46" y="1"/>
                    <a:pt x="46" y="1"/>
                  </a:cubicBezTo>
                  <a:cubicBezTo>
                    <a:pt x="46" y="3"/>
                    <a:pt x="46" y="3"/>
                    <a:pt x="46" y="3"/>
                  </a:cubicBezTo>
                  <a:cubicBezTo>
                    <a:pt x="46" y="1"/>
                    <a:pt x="46" y="1"/>
                    <a:pt x="46" y="1"/>
                  </a:cubicBezTo>
                  <a:cubicBezTo>
                    <a:pt x="45" y="0"/>
                    <a:pt x="45" y="0"/>
                    <a:pt x="45" y="0"/>
                  </a:cubicBezTo>
                  <a:cubicBezTo>
                    <a:pt x="0" y="24"/>
                    <a:pt x="0" y="24"/>
                    <a:pt x="0" y="24"/>
                  </a:cubicBezTo>
                  <a:cubicBezTo>
                    <a:pt x="0" y="24"/>
                    <a:pt x="0" y="25"/>
                    <a:pt x="0" y="25"/>
                  </a:cubicBezTo>
                  <a:cubicBezTo>
                    <a:pt x="0" y="26"/>
                    <a:pt x="0" y="27"/>
                    <a:pt x="1" y="27"/>
                  </a:cubicBezTo>
                  <a:cubicBezTo>
                    <a:pt x="63" y="29"/>
                    <a:pt x="63" y="29"/>
                    <a:pt x="63" y="29"/>
                  </a:cubicBezTo>
                  <a:cubicBezTo>
                    <a:pt x="64" y="29"/>
                    <a:pt x="64" y="29"/>
                    <a:pt x="64" y="29"/>
                  </a:cubicBezTo>
                  <a:cubicBezTo>
                    <a:pt x="103" y="5"/>
                    <a:pt x="103" y="5"/>
                    <a:pt x="103" y="5"/>
                  </a:cubicBezTo>
                  <a:cubicBezTo>
                    <a:pt x="103" y="5"/>
                    <a:pt x="104" y="4"/>
                    <a:pt x="103" y="4"/>
                  </a:cubicBezTo>
                  <a:cubicBezTo>
                    <a:pt x="103" y="3"/>
                    <a:pt x="103" y="3"/>
                    <a:pt x="102" y="2"/>
                  </a:cubicBezTo>
                  <a:cubicBezTo>
                    <a:pt x="46" y="0"/>
                    <a:pt x="46" y="0"/>
                    <a:pt x="46" y="0"/>
                  </a:cubicBezTo>
                  <a:cubicBezTo>
                    <a:pt x="45" y="0"/>
                    <a:pt x="45" y="0"/>
                    <a:pt x="45" y="0"/>
                  </a:cubicBezTo>
                  <a:cubicBezTo>
                    <a:pt x="46" y="1"/>
                    <a:pt x="46" y="1"/>
                    <a:pt x="46"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230"/>
            <p:cNvSpPr>
              <a:spLocks/>
            </p:cNvSpPr>
            <p:nvPr/>
          </p:nvSpPr>
          <p:spPr bwMode="auto">
            <a:xfrm>
              <a:off x="1870" y="1784"/>
              <a:ext cx="236" cy="66"/>
            </a:xfrm>
            <a:custGeom>
              <a:avLst/>
              <a:gdLst>
                <a:gd name="T0" fmla="*/ 492 w 107"/>
                <a:gd name="T1" fmla="*/ 20 h 30"/>
                <a:gd name="T2" fmla="*/ 481 w 107"/>
                <a:gd name="T3" fmla="*/ 33 h 30"/>
                <a:gd name="T4" fmla="*/ 1074 w 107"/>
                <a:gd name="T5" fmla="*/ 64 h 30"/>
                <a:gd name="T6" fmla="*/ 695 w 107"/>
                <a:gd name="T7" fmla="*/ 286 h 30"/>
                <a:gd name="T8" fmla="*/ 73 w 107"/>
                <a:gd name="T9" fmla="*/ 257 h 30"/>
                <a:gd name="T10" fmla="*/ 492 w 107"/>
                <a:gd name="T11" fmla="*/ 33 h 30"/>
                <a:gd name="T12" fmla="*/ 492 w 107"/>
                <a:gd name="T13" fmla="*/ 20 h 30"/>
                <a:gd name="T14" fmla="*/ 481 w 107"/>
                <a:gd name="T15" fmla="*/ 33 h 30"/>
                <a:gd name="T16" fmla="*/ 492 w 107"/>
                <a:gd name="T17" fmla="*/ 20 h 30"/>
                <a:gd name="T18" fmla="*/ 481 w 107"/>
                <a:gd name="T19" fmla="*/ 0 h 30"/>
                <a:gd name="T20" fmla="*/ 9 w 107"/>
                <a:gd name="T21" fmla="*/ 257 h 30"/>
                <a:gd name="T22" fmla="*/ 0 w 107"/>
                <a:gd name="T23" fmla="*/ 275 h 30"/>
                <a:gd name="T24" fmla="*/ 20 w 107"/>
                <a:gd name="T25" fmla="*/ 286 h 30"/>
                <a:gd name="T26" fmla="*/ 710 w 107"/>
                <a:gd name="T27" fmla="*/ 319 h 30"/>
                <a:gd name="T28" fmla="*/ 719 w 107"/>
                <a:gd name="T29" fmla="*/ 319 h 30"/>
                <a:gd name="T30" fmla="*/ 1138 w 107"/>
                <a:gd name="T31" fmla="*/ 64 h 30"/>
                <a:gd name="T32" fmla="*/ 1138 w 107"/>
                <a:gd name="T33" fmla="*/ 53 h 30"/>
                <a:gd name="T34" fmla="*/ 1129 w 107"/>
                <a:gd name="T35" fmla="*/ 44 h 30"/>
                <a:gd name="T36" fmla="*/ 492 w 107"/>
                <a:gd name="T37" fmla="*/ 0 h 30"/>
                <a:gd name="T38" fmla="*/ 481 w 107"/>
                <a:gd name="T39" fmla="*/ 0 h 30"/>
                <a:gd name="T40" fmla="*/ 492 w 107"/>
                <a:gd name="T41" fmla="*/ 2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7" h="30">
                  <a:moveTo>
                    <a:pt x="46" y="2"/>
                  </a:moveTo>
                  <a:cubicBezTo>
                    <a:pt x="45" y="3"/>
                    <a:pt x="45" y="3"/>
                    <a:pt x="45" y="3"/>
                  </a:cubicBezTo>
                  <a:cubicBezTo>
                    <a:pt x="100" y="6"/>
                    <a:pt x="100" y="6"/>
                    <a:pt x="100" y="6"/>
                  </a:cubicBezTo>
                  <a:cubicBezTo>
                    <a:pt x="65" y="27"/>
                    <a:pt x="65" y="27"/>
                    <a:pt x="65" y="27"/>
                  </a:cubicBezTo>
                  <a:cubicBezTo>
                    <a:pt x="7" y="24"/>
                    <a:pt x="7" y="24"/>
                    <a:pt x="7" y="24"/>
                  </a:cubicBezTo>
                  <a:cubicBezTo>
                    <a:pt x="46" y="3"/>
                    <a:pt x="46" y="3"/>
                    <a:pt x="46" y="3"/>
                  </a:cubicBezTo>
                  <a:cubicBezTo>
                    <a:pt x="46" y="2"/>
                    <a:pt x="46" y="2"/>
                    <a:pt x="46" y="2"/>
                  </a:cubicBezTo>
                  <a:cubicBezTo>
                    <a:pt x="45" y="3"/>
                    <a:pt x="45" y="3"/>
                    <a:pt x="45" y="3"/>
                  </a:cubicBezTo>
                  <a:cubicBezTo>
                    <a:pt x="46" y="2"/>
                    <a:pt x="46" y="2"/>
                    <a:pt x="46" y="2"/>
                  </a:cubicBezTo>
                  <a:cubicBezTo>
                    <a:pt x="45" y="0"/>
                    <a:pt x="45" y="0"/>
                    <a:pt x="45" y="0"/>
                  </a:cubicBezTo>
                  <a:cubicBezTo>
                    <a:pt x="1" y="24"/>
                    <a:pt x="1" y="24"/>
                    <a:pt x="1" y="24"/>
                  </a:cubicBezTo>
                  <a:cubicBezTo>
                    <a:pt x="0" y="25"/>
                    <a:pt x="0" y="25"/>
                    <a:pt x="0" y="26"/>
                  </a:cubicBezTo>
                  <a:cubicBezTo>
                    <a:pt x="0" y="27"/>
                    <a:pt x="1" y="27"/>
                    <a:pt x="2" y="27"/>
                  </a:cubicBezTo>
                  <a:cubicBezTo>
                    <a:pt x="66" y="30"/>
                    <a:pt x="66" y="30"/>
                    <a:pt x="66" y="30"/>
                  </a:cubicBezTo>
                  <a:cubicBezTo>
                    <a:pt x="67" y="30"/>
                    <a:pt x="67" y="30"/>
                    <a:pt x="67" y="30"/>
                  </a:cubicBezTo>
                  <a:cubicBezTo>
                    <a:pt x="106" y="6"/>
                    <a:pt x="106" y="6"/>
                    <a:pt x="106" y="6"/>
                  </a:cubicBezTo>
                  <a:cubicBezTo>
                    <a:pt x="106" y="6"/>
                    <a:pt x="107" y="5"/>
                    <a:pt x="106" y="5"/>
                  </a:cubicBezTo>
                  <a:cubicBezTo>
                    <a:pt x="106" y="4"/>
                    <a:pt x="106" y="4"/>
                    <a:pt x="105" y="4"/>
                  </a:cubicBezTo>
                  <a:cubicBezTo>
                    <a:pt x="46" y="0"/>
                    <a:pt x="46" y="0"/>
                    <a:pt x="46" y="0"/>
                  </a:cubicBezTo>
                  <a:cubicBezTo>
                    <a:pt x="45" y="0"/>
                    <a:pt x="45" y="0"/>
                    <a:pt x="45" y="0"/>
                  </a:cubicBezTo>
                  <a:cubicBezTo>
                    <a:pt x="46" y="2"/>
                    <a:pt x="46" y="2"/>
                    <a:pt x="46" y="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Freeform 231"/>
            <p:cNvSpPr>
              <a:spLocks/>
            </p:cNvSpPr>
            <p:nvPr/>
          </p:nvSpPr>
          <p:spPr bwMode="auto">
            <a:xfrm>
              <a:off x="1873" y="1843"/>
              <a:ext cx="1929" cy="1908"/>
            </a:xfrm>
            <a:custGeom>
              <a:avLst/>
              <a:gdLst>
                <a:gd name="T0" fmla="*/ 1801 w 1929"/>
                <a:gd name="T1" fmla="*/ 82 h 1908"/>
                <a:gd name="T2" fmla="*/ 1801 w 1929"/>
                <a:gd name="T3" fmla="*/ 313 h 1908"/>
                <a:gd name="T4" fmla="*/ 1638 w 1929"/>
                <a:gd name="T5" fmla="*/ 306 h 1908"/>
                <a:gd name="T6" fmla="*/ 1638 w 1929"/>
                <a:gd name="T7" fmla="*/ 75 h 1908"/>
                <a:gd name="T8" fmla="*/ 1502 w 1929"/>
                <a:gd name="T9" fmla="*/ 68 h 1908"/>
                <a:gd name="T10" fmla="*/ 1502 w 1929"/>
                <a:gd name="T11" fmla="*/ 295 h 1908"/>
                <a:gd name="T12" fmla="*/ 1339 w 1929"/>
                <a:gd name="T13" fmla="*/ 289 h 1908"/>
                <a:gd name="T14" fmla="*/ 1339 w 1929"/>
                <a:gd name="T15" fmla="*/ 62 h 1908"/>
                <a:gd name="T16" fmla="*/ 1202 w 1929"/>
                <a:gd name="T17" fmla="*/ 55 h 1908"/>
                <a:gd name="T18" fmla="*/ 1202 w 1929"/>
                <a:gd name="T19" fmla="*/ 286 h 1908"/>
                <a:gd name="T20" fmla="*/ 1039 w 1929"/>
                <a:gd name="T21" fmla="*/ 280 h 1908"/>
                <a:gd name="T22" fmla="*/ 1039 w 1929"/>
                <a:gd name="T23" fmla="*/ 49 h 1908"/>
                <a:gd name="T24" fmla="*/ 903 w 1929"/>
                <a:gd name="T25" fmla="*/ 42 h 1908"/>
                <a:gd name="T26" fmla="*/ 903 w 1929"/>
                <a:gd name="T27" fmla="*/ 269 h 1908"/>
                <a:gd name="T28" fmla="*/ 740 w 1929"/>
                <a:gd name="T29" fmla="*/ 262 h 1908"/>
                <a:gd name="T30" fmla="*/ 740 w 1929"/>
                <a:gd name="T31" fmla="*/ 33 h 1908"/>
                <a:gd name="T32" fmla="*/ 603 w 1929"/>
                <a:gd name="T33" fmla="*/ 29 h 1908"/>
                <a:gd name="T34" fmla="*/ 603 w 1929"/>
                <a:gd name="T35" fmla="*/ 251 h 1908"/>
                <a:gd name="T36" fmla="*/ 440 w 1929"/>
                <a:gd name="T37" fmla="*/ 245 h 1908"/>
                <a:gd name="T38" fmla="*/ 440 w 1929"/>
                <a:gd name="T39" fmla="*/ 20 h 1908"/>
                <a:gd name="T40" fmla="*/ 304 w 1929"/>
                <a:gd name="T41" fmla="*/ 13 h 1908"/>
                <a:gd name="T42" fmla="*/ 304 w 1929"/>
                <a:gd name="T43" fmla="*/ 242 h 1908"/>
                <a:gd name="T44" fmla="*/ 141 w 1929"/>
                <a:gd name="T45" fmla="*/ 236 h 1908"/>
                <a:gd name="T46" fmla="*/ 141 w 1929"/>
                <a:gd name="T47" fmla="*/ 7 h 1908"/>
                <a:gd name="T48" fmla="*/ 0 w 1929"/>
                <a:gd name="T49" fmla="*/ 0 h 1908"/>
                <a:gd name="T50" fmla="*/ 0 w 1929"/>
                <a:gd name="T51" fmla="*/ 1820 h 1908"/>
                <a:gd name="T52" fmla="*/ 1929 w 1929"/>
                <a:gd name="T53" fmla="*/ 1908 h 1908"/>
                <a:gd name="T54" fmla="*/ 1929 w 1929"/>
                <a:gd name="T55" fmla="*/ 88 h 1908"/>
                <a:gd name="T56" fmla="*/ 1801 w 1929"/>
                <a:gd name="T57" fmla="*/ 82 h 19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929" h="1908">
                  <a:moveTo>
                    <a:pt x="1801" y="82"/>
                  </a:moveTo>
                  <a:lnTo>
                    <a:pt x="1801" y="313"/>
                  </a:lnTo>
                  <a:lnTo>
                    <a:pt x="1638" y="306"/>
                  </a:lnTo>
                  <a:lnTo>
                    <a:pt x="1638" y="75"/>
                  </a:lnTo>
                  <a:lnTo>
                    <a:pt x="1502" y="68"/>
                  </a:lnTo>
                  <a:lnTo>
                    <a:pt x="1502" y="295"/>
                  </a:lnTo>
                  <a:lnTo>
                    <a:pt x="1339" y="289"/>
                  </a:lnTo>
                  <a:lnTo>
                    <a:pt x="1339" y="62"/>
                  </a:lnTo>
                  <a:lnTo>
                    <a:pt x="1202" y="55"/>
                  </a:lnTo>
                  <a:lnTo>
                    <a:pt x="1202" y="286"/>
                  </a:lnTo>
                  <a:lnTo>
                    <a:pt x="1039" y="280"/>
                  </a:lnTo>
                  <a:lnTo>
                    <a:pt x="1039" y="49"/>
                  </a:lnTo>
                  <a:lnTo>
                    <a:pt x="903" y="42"/>
                  </a:lnTo>
                  <a:lnTo>
                    <a:pt x="903" y="269"/>
                  </a:lnTo>
                  <a:lnTo>
                    <a:pt x="740" y="262"/>
                  </a:lnTo>
                  <a:lnTo>
                    <a:pt x="740" y="33"/>
                  </a:lnTo>
                  <a:lnTo>
                    <a:pt x="603" y="29"/>
                  </a:lnTo>
                  <a:lnTo>
                    <a:pt x="603" y="251"/>
                  </a:lnTo>
                  <a:lnTo>
                    <a:pt x="440" y="245"/>
                  </a:lnTo>
                  <a:lnTo>
                    <a:pt x="440" y="20"/>
                  </a:lnTo>
                  <a:lnTo>
                    <a:pt x="304" y="13"/>
                  </a:lnTo>
                  <a:lnTo>
                    <a:pt x="304" y="242"/>
                  </a:lnTo>
                  <a:lnTo>
                    <a:pt x="141" y="236"/>
                  </a:lnTo>
                  <a:lnTo>
                    <a:pt x="141" y="7"/>
                  </a:lnTo>
                  <a:lnTo>
                    <a:pt x="0" y="0"/>
                  </a:lnTo>
                  <a:lnTo>
                    <a:pt x="0" y="1820"/>
                  </a:lnTo>
                  <a:lnTo>
                    <a:pt x="1929" y="1908"/>
                  </a:lnTo>
                  <a:lnTo>
                    <a:pt x="1929" y="88"/>
                  </a:lnTo>
                  <a:lnTo>
                    <a:pt x="1801" y="82"/>
                  </a:lnTo>
                  <a:close/>
                </a:path>
              </a:pathLst>
            </a:custGeom>
            <a:solidFill>
              <a:srgbClr val="CBAC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 name="Freeform 232"/>
            <p:cNvSpPr>
              <a:spLocks/>
            </p:cNvSpPr>
            <p:nvPr/>
          </p:nvSpPr>
          <p:spPr bwMode="auto">
            <a:xfrm>
              <a:off x="1873" y="1843"/>
              <a:ext cx="1929" cy="1908"/>
            </a:xfrm>
            <a:custGeom>
              <a:avLst/>
              <a:gdLst>
                <a:gd name="T0" fmla="*/ 1801 w 1929"/>
                <a:gd name="T1" fmla="*/ 82 h 1908"/>
                <a:gd name="T2" fmla="*/ 1801 w 1929"/>
                <a:gd name="T3" fmla="*/ 313 h 1908"/>
                <a:gd name="T4" fmla="*/ 1638 w 1929"/>
                <a:gd name="T5" fmla="*/ 306 h 1908"/>
                <a:gd name="T6" fmla="*/ 1638 w 1929"/>
                <a:gd name="T7" fmla="*/ 75 h 1908"/>
                <a:gd name="T8" fmla="*/ 1502 w 1929"/>
                <a:gd name="T9" fmla="*/ 68 h 1908"/>
                <a:gd name="T10" fmla="*/ 1502 w 1929"/>
                <a:gd name="T11" fmla="*/ 295 h 1908"/>
                <a:gd name="T12" fmla="*/ 1339 w 1929"/>
                <a:gd name="T13" fmla="*/ 289 h 1908"/>
                <a:gd name="T14" fmla="*/ 1339 w 1929"/>
                <a:gd name="T15" fmla="*/ 62 h 1908"/>
                <a:gd name="T16" fmla="*/ 1202 w 1929"/>
                <a:gd name="T17" fmla="*/ 55 h 1908"/>
                <a:gd name="T18" fmla="*/ 1202 w 1929"/>
                <a:gd name="T19" fmla="*/ 286 h 1908"/>
                <a:gd name="T20" fmla="*/ 1039 w 1929"/>
                <a:gd name="T21" fmla="*/ 280 h 1908"/>
                <a:gd name="T22" fmla="*/ 1039 w 1929"/>
                <a:gd name="T23" fmla="*/ 49 h 1908"/>
                <a:gd name="T24" fmla="*/ 903 w 1929"/>
                <a:gd name="T25" fmla="*/ 42 h 1908"/>
                <a:gd name="T26" fmla="*/ 903 w 1929"/>
                <a:gd name="T27" fmla="*/ 269 h 1908"/>
                <a:gd name="T28" fmla="*/ 740 w 1929"/>
                <a:gd name="T29" fmla="*/ 262 h 1908"/>
                <a:gd name="T30" fmla="*/ 740 w 1929"/>
                <a:gd name="T31" fmla="*/ 33 h 1908"/>
                <a:gd name="T32" fmla="*/ 603 w 1929"/>
                <a:gd name="T33" fmla="*/ 29 h 1908"/>
                <a:gd name="T34" fmla="*/ 603 w 1929"/>
                <a:gd name="T35" fmla="*/ 251 h 1908"/>
                <a:gd name="T36" fmla="*/ 440 w 1929"/>
                <a:gd name="T37" fmla="*/ 245 h 1908"/>
                <a:gd name="T38" fmla="*/ 440 w 1929"/>
                <a:gd name="T39" fmla="*/ 20 h 1908"/>
                <a:gd name="T40" fmla="*/ 304 w 1929"/>
                <a:gd name="T41" fmla="*/ 13 h 1908"/>
                <a:gd name="T42" fmla="*/ 304 w 1929"/>
                <a:gd name="T43" fmla="*/ 242 h 1908"/>
                <a:gd name="T44" fmla="*/ 141 w 1929"/>
                <a:gd name="T45" fmla="*/ 236 h 1908"/>
                <a:gd name="T46" fmla="*/ 141 w 1929"/>
                <a:gd name="T47" fmla="*/ 7 h 1908"/>
                <a:gd name="T48" fmla="*/ 0 w 1929"/>
                <a:gd name="T49" fmla="*/ 0 h 1908"/>
                <a:gd name="T50" fmla="*/ 0 w 1929"/>
                <a:gd name="T51" fmla="*/ 1820 h 1908"/>
                <a:gd name="T52" fmla="*/ 1929 w 1929"/>
                <a:gd name="T53" fmla="*/ 1908 h 1908"/>
                <a:gd name="T54" fmla="*/ 1929 w 1929"/>
                <a:gd name="T55" fmla="*/ 88 h 1908"/>
                <a:gd name="T56" fmla="*/ 1801 w 1929"/>
                <a:gd name="T57" fmla="*/ 82 h 19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929" h="1908">
                  <a:moveTo>
                    <a:pt x="1801" y="82"/>
                  </a:moveTo>
                  <a:lnTo>
                    <a:pt x="1801" y="313"/>
                  </a:lnTo>
                  <a:lnTo>
                    <a:pt x="1638" y="306"/>
                  </a:lnTo>
                  <a:lnTo>
                    <a:pt x="1638" y="75"/>
                  </a:lnTo>
                  <a:lnTo>
                    <a:pt x="1502" y="68"/>
                  </a:lnTo>
                  <a:lnTo>
                    <a:pt x="1502" y="295"/>
                  </a:lnTo>
                  <a:lnTo>
                    <a:pt x="1339" y="289"/>
                  </a:lnTo>
                  <a:lnTo>
                    <a:pt x="1339" y="62"/>
                  </a:lnTo>
                  <a:lnTo>
                    <a:pt x="1202" y="55"/>
                  </a:lnTo>
                  <a:lnTo>
                    <a:pt x="1202" y="286"/>
                  </a:lnTo>
                  <a:lnTo>
                    <a:pt x="1039" y="280"/>
                  </a:lnTo>
                  <a:lnTo>
                    <a:pt x="1039" y="49"/>
                  </a:lnTo>
                  <a:lnTo>
                    <a:pt x="903" y="42"/>
                  </a:lnTo>
                  <a:lnTo>
                    <a:pt x="903" y="269"/>
                  </a:lnTo>
                  <a:lnTo>
                    <a:pt x="740" y="262"/>
                  </a:lnTo>
                  <a:lnTo>
                    <a:pt x="740" y="33"/>
                  </a:lnTo>
                  <a:lnTo>
                    <a:pt x="603" y="29"/>
                  </a:lnTo>
                  <a:lnTo>
                    <a:pt x="603" y="251"/>
                  </a:lnTo>
                  <a:lnTo>
                    <a:pt x="440" y="245"/>
                  </a:lnTo>
                  <a:lnTo>
                    <a:pt x="440" y="20"/>
                  </a:lnTo>
                  <a:lnTo>
                    <a:pt x="304" y="13"/>
                  </a:lnTo>
                  <a:lnTo>
                    <a:pt x="304" y="242"/>
                  </a:lnTo>
                  <a:lnTo>
                    <a:pt x="141" y="236"/>
                  </a:lnTo>
                  <a:lnTo>
                    <a:pt x="141" y="7"/>
                  </a:lnTo>
                  <a:lnTo>
                    <a:pt x="0" y="0"/>
                  </a:lnTo>
                  <a:lnTo>
                    <a:pt x="0" y="1820"/>
                  </a:lnTo>
                  <a:lnTo>
                    <a:pt x="1929" y="1908"/>
                  </a:lnTo>
                  <a:lnTo>
                    <a:pt x="1929" y="88"/>
                  </a:lnTo>
                  <a:lnTo>
                    <a:pt x="1801"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Freeform 233"/>
            <p:cNvSpPr>
              <a:spLocks/>
            </p:cNvSpPr>
            <p:nvPr/>
          </p:nvSpPr>
          <p:spPr bwMode="auto">
            <a:xfrm>
              <a:off x="3000" y="1684"/>
              <a:ext cx="800" cy="40"/>
            </a:xfrm>
            <a:custGeom>
              <a:avLst/>
              <a:gdLst>
                <a:gd name="T0" fmla="*/ 0 w 800"/>
                <a:gd name="T1" fmla="*/ 0 h 40"/>
                <a:gd name="T2" fmla="*/ 800 w 800"/>
                <a:gd name="T3" fmla="*/ 40 h 40"/>
                <a:gd name="T4" fmla="*/ 800 w 800"/>
                <a:gd name="T5" fmla="*/ 40 h 40"/>
                <a:gd name="T6" fmla="*/ 0 w 800"/>
                <a:gd name="T7" fmla="*/ 0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0" h="40">
                  <a:moveTo>
                    <a:pt x="0" y="0"/>
                  </a:moveTo>
                  <a:lnTo>
                    <a:pt x="800" y="40"/>
                  </a:lnTo>
                  <a:lnTo>
                    <a:pt x="0" y="0"/>
                  </a:lnTo>
                  <a:close/>
                </a:path>
              </a:pathLst>
            </a:custGeom>
            <a:solidFill>
              <a:srgbClr val="8CB9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 name="Freeform 234"/>
            <p:cNvSpPr>
              <a:spLocks/>
            </p:cNvSpPr>
            <p:nvPr/>
          </p:nvSpPr>
          <p:spPr bwMode="auto">
            <a:xfrm>
              <a:off x="3000" y="1684"/>
              <a:ext cx="800" cy="40"/>
            </a:xfrm>
            <a:custGeom>
              <a:avLst/>
              <a:gdLst>
                <a:gd name="T0" fmla="*/ 0 w 800"/>
                <a:gd name="T1" fmla="*/ 0 h 40"/>
                <a:gd name="T2" fmla="*/ 800 w 800"/>
                <a:gd name="T3" fmla="*/ 40 h 40"/>
                <a:gd name="T4" fmla="*/ 800 w 800"/>
                <a:gd name="T5" fmla="*/ 40 h 40"/>
                <a:gd name="T6" fmla="*/ 0 w 800"/>
                <a:gd name="T7" fmla="*/ 0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0" h="40">
                  <a:moveTo>
                    <a:pt x="0" y="0"/>
                  </a:moveTo>
                  <a:lnTo>
                    <a:pt x="800"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Freeform 235"/>
            <p:cNvSpPr>
              <a:spLocks/>
            </p:cNvSpPr>
            <p:nvPr/>
          </p:nvSpPr>
          <p:spPr bwMode="auto">
            <a:xfrm>
              <a:off x="1835" y="1629"/>
              <a:ext cx="38" cy="18"/>
            </a:xfrm>
            <a:custGeom>
              <a:avLst/>
              <a:gdLst>
                <a:gd name="T0" fmla="*/ 38 w 38"/>
                <a:gd name="T1" fmla="*/ 0 h 18"/>
                <a:gd name="T2" fmla="*/ 0 w 38"/>
                <a:gd name="T3" fmla="*/ 16 h 18"/>
                <a:gd name="T4" fmla="*/ 38 w 38"/>
                <a:gd name="T5" fmla="*/ 18 h 18"/>
                <a:gd name="T6" fmla="*/ 38 w 38"/>
                <a:gd name="T7" fmla="*/ 14 h 18"/>
                <a:gd name="T8" fmla="*/ 38 w 38"/>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18">
                  <a:moveTo>
                    <a:pt x="38" y="0"/>
                  </a:moveTo>
                  <a:lnTo>
                    <a:pt x="0" y="16"/>
                  </a:lnTo>
                  <a:lnTo>
                    <a:pt x="38" y="18"/>
                  </a:lnTo>
                  <a:lnTo>
                    <a:pt x="38" y="14"/>
                  </a:lnTo>
                  <a:lnTo>
                    <a:pt x="38" y="0"/>
                  </a:lnTo>
                  <a:close/>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236"/>
            <p:cNvSpPr>
              <a:spLocks/>
            </p:cNvSpPr>
            <p:nvPr/>
          </p:nvSpPr>
          <p:spPr bwMode="auto">
            <a:xfrm>
              <a:off x="1835" y="1629"/>
              <a:ext cx="38" cy="18"/>
            </a:xfrm>
            <a:custGeom>
              <a:avLst/>
              <a:gdLst>
                <a:gd name="T0" fmla="*/ 38 w 38"/>
                <a:gd name="T1" fmla="*/ 0 h 18"/>
                <a:gd name="T2" fmla="*/ 0 w 38"/>
                <a:gd name="T3" fmla="*/ 16 h 18"/>
                <a:gd name="T4" fmla="*/ 38 w 38"/>
                <a:gd name="T5" fmla="*/ 18 h 18"/>
                <a:gd name="T6" fmla="*/ 38 w 38"/>
                <a:gd name="T7" fmla="*/ 14 h 18"/>
                <a:gd name="T8" fmla="*/ 38 w 38"/>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18">
                  <a:moveTo>
                    <a:pt x="38" y="0"/>
                  </a:moveTo>
                  <a:lnTo>
                    <a:pt x="0" y="16"/>
                  </a:lnTo>
                  <a:lnTo>
                    <a:pt x="38" y="18"/>
                  </a:lnTo>
                  <a:lnTo>
                    <a:pt x="38" y="14"/>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Freeform 237"/>
            <p:cNvSpPr>
              <a:spLocks/>
            </p:cNvSpPr>
            <p:nvPr/>
          </p:nvSpPr>
          <p:spPr bwMode="auto">
            <a:xfrm>
              <a:off x="1873" y="1629"/>
              <a:ext cx="1" cy="14"/>
            </a:xfrm>
            <a:custGeom>
              <a:avLst/>
              <a:gdLst>
                <a:gd name="T0" fmla="*/ 0 w 1"/>
                <a:gd name="T1" fmla="*/ 0 h 14"/>
                <a:gd name="T2" fmla="*/ 0 w 1"/>
                <a:gd name="T3" fmla="*/ 0 h 14"/>
                <a:gd name="T4" fmla="*/ 0 w 1"/>
                <a:gd name="T5" fmla="*/ 14 h 14"/>
                <a:gd name="T6" fmla="*/ 0 w 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4">
                  <a:moveTo>
                    <a:pt x="0" y="0"/>
                  </a:moveTo>
                  <a:lnTo>
                    <a:pt x="0" y="0"/>
                  </a:lnTo>
                  <a:lnTo>
                    <a:pt x="0" y="14"/>
                  </a:lnTo>
                  <a:lnTo>
                    <a:pt x="0" y="0"/>
                  </a:lnTo>
                  <a:close/>
                </a:path>
              </a:pathLst>
            </a:custGeom>
            <a:solidFill>
              <a:srgbClr val="CCEA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Freeform 238"/>
            <p:cNvSpPr>
              <a:spLocks noEditPoints="1"/>
            </p:cNvSpPr>
            <p:nvPr/>
          </p:nvSpPr>
          <p:spPr bwMode="auto">
            <a:xfrm>
              <a:off x="1831" y="1649"/>
              <a:ext cx="42" cy="1533"/>
            </a:xfrm>
            <a:custGeom>
              <a:avLst/>
              <a:gdLst>
                <a:gd name="T0" fmla="*/ 170 w 19"/>
                <a:gd name="T1" fmla="*/ 896 h 696"/>
                <a:gd name="T2" fmla="*/ 170 w 19"/>
                <a:gd name="T3" fmla="*/ 7365 h 696"/>
                <a:gd name="T4" fmla="*/ 195 w 19"/>
                <a:gd name="T5" fmla="*/ 7350 h 696"/>
                <a:gd name="T6" fmla="*/ 195 w 19"/>
                <a:gd name="T7" fmla="*/ 932 h 696"/>
                <a:gd name="T8" fmla="*/ 195 w 19"/>
                <a:gd name="T9" fmla="*/ 916 h 696"/>
                <a:gd name="T10" fmla="*/ 206 w 19"/>
                <a:gd name="T11" fmla="*/ 907 h 696"/>
                <a:gd name="T12" fmla="*/ 206 w 19"/>
                <a:gd name="T13" fmla="*/ 896 h 696"/>
                <a:gd name="T14" fmla="*/ 170 w 19"/>
                <a:gd name="T15" fmla="*/ 896 h 696"/>
                <a:gd name="T16" fmla="*/ 0 w 19"/>
                <a:gd name="T17" fmla="*/ 0 h 696"/>
                <a:gd name="T18" fmla="*/ 0 w 19"/>
                <a:gd name="T19" fmla="*/ 7438 h 696"/>
                <a:gd name="T20" fmla="*/ 153 w 19"/>
                <a:gd name="T21" fmla="*/ 7374 h 696"/>
                <a:gd name="T22" fmla="*/ 153 w 19"/>
                <a:gd name="T23" fmla="*/ 888 h 696"/>
                <a:gd name="T24" fmla="*/ 153 w 19"/>
                <a:gd name="T25" fmla="*/ 879 h 696"/>
                <a:gd name="T26" fmla="*/ 161 w 19"/>
                <a:gd name="T27" fmla="*/ 879 h 696"/>
                <a:gd name="T28" fmla="*/ 206 w 19"/>
                <a:gd name="T29" fmla="*/ 879 h 696"/>
                <a:gd name="T30" fmla="*/ 206 w 19"/>
                <a:gd name="T31" fmla="*/ 73 h 696"/>
                <a:gd name="T32" fmla="*/ 195 w 19"/>
                <a:gd name="T33" fmla="*/ 73 h 696"/>
                <a:gd name="T34" fmla="*/ 206 w 19"/>
                <a:gd name="T35" fmla="*/ 64 h 696"/>
                <a:gd name="T36" fmla="*/ 206 w 19"/>
                <a:gd name="T37" fmla="*/ 9 h 696"/>
                <a:gd name="T38" fmla="*/ 0 w 19"/>
                <a:gd name="T39" fmla="*/ 0 h 6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 h="696">
                  <a:moveTo>
                    <a:pt x="16" y="84"/>
                  </a:moveTo>
                  <a:cubicBezTo>
                    <a:pt x="16" y="689"/>
                    <a:pt x="16" y="689"/>
                    <a:pt x="16" y="689"/>
                  </a:cubicBezTo>
                  <a:cubicBezTo>
                    <a:pt x="18" y="688"/>
                    <a:pt x="18" y="688"/>
                    <a:pt x="18" y="688"/>
                  </a:cubicBezTo>
                  <a:cubicBezTo>
                    <a:pt x="18" y="87"/>
                    <a:pt x="18" y="87"/>
                    <a:pt x="18" y="87"/>
                  </a:cubicBezTo>
                  <a:cubicBezTo>
                    <a:pt x="18" y="86"/>
                    <a:pt x="18" y="86"/>
                    <a:pt x="18" y="86"/>
                  </a:cubicBezTo>
                  <a:cubicBezTo>
                    <a:pt x="19" y="86"/>
                    <a:pt x="19" y="85"/>
                    <a:pt x="19" y="85"/>
                  </a:cubicBezTo>
                  <a:cubicBezTo>
                    <a:pt x="19" y="84"/>
                    <a:pt x="19" y="84"/>
                    <a:pt x="19" y="84"/>
                  </a:cubicBezTo>
                  <a:cubicBezTo>
                    <a:pt x="16" y="84"/>
                    <a:pt x="16" y="84"/>
                    <a:pt x="16" y="84"/>
                  </a:cubicBezTo>
                  <a:moveTo>
                    <a:pt x="0" y="0"/>
                  </a:moveTo>
                  <a:cubicBezTo>
                    <a:pt x="0" y="696"/>
                    <a:pt x="0" y="696"/>
                    <a:pt x="0" y="696"/>
                  </a:cubicBezTo>
                  <a:cubicBezTo>
                    <a:pt x="14" y="690"/>
                    <a:pt x="14" y="690"/>
                    <a:pt x="14" y="690"/>
                  </a:cubicBezTo>
                  <a:cubicBezTo>
                    <a:pt x="14" y="83"/>
                    <a:pt x="14" y="83"/>
                    <a:pt x="14" y="83"/>
                  </a:cubicBezTo>
                  <a:cubicBezTo>
                    <a:pt x="14" y="82"/>
                    <a:pt x="14" y="82"/>
                    <a:pt x="14" y="82"/>
                  </a:cubicBezTo>
                  <a:cubicBezTo>
                    <a:pt x="15" y="82"/>
                    <a:pt x="15" y="82"/>
                    <a:pt x="15" y="82"/>
                  </a:cubicBezTo>
                  <a:cubicBezTo>
                    <a:pt x="19" y="82"/>
                    <a:pt x="19" y="82"/>
                    <a:pt x="19" y="82"/>
                  </a:cubicBezTo>
                  <a:cubicBezTo>
                    <a:pt x="19" y="7"/>
                    <a:pt x="19" y="7"/>
                    <a:pt x="19" y="7"/>
                  </a:cubicBezTo>
                  <a:cubicBezTo>
                    <a:pt x="18" y="7"/>
                    <a:pt x="18" y="7"/>
                    <a:pt x="18" y="7"/>
                  </a:cubicBezTo>
                  <a:cubicBezTo>
                    <a:pt x="19" y="6"/>
                    <a:pt x="19" y="6"/>
                    <a:pt x="19" y="6"/>
                  </a:cubicBezTo>
                  <a:cubicBezTo>
                    <a:pt x="19" y="1"/>
                    <a:pt x="19" y="1"/>
                    <a:pt x="19" y="1"/>
                  </a:cubicBezTo>
                  <a:cubicBezTo>
                    <a:pt x="0" y="0"/>
                    <a:pt x="0" y="0"/>
                    <a:pt x="0" y="0"/>
                  </a:cubicBezTo>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Freeform 239"/>
            <p:cNvSpPr>
              <a:spLocks/>
            </p:cNvSpPr>
            <p:nvPr/>
          </p:nvSpPr>
          <p:spPr bwMode="auto">
            <a:xfrm>
              <a:off x="1831" y="3174"/>
              <a:ext cx="39" cy="116"/>
            </a:xfrm>
            <a:custGeom>
              <a:avLst/>
              <a:gdLst>
                <a:gd name="T0" fmla="*/ 184 w 18"/>
                <a:gd name="T1" fmla="*/ 0 h 53"/>
                <a:gd name="T2" fmla="*/ 165 w 18"/>
                <a:gd name="T3" fmla="*/ 20 h 53"/>
                <a:gd name="T4" fmla="*/ 165 w 18"/>
                <a:gd name="T5" fmla="*/ 523 h 53"/>
                <a:gd name="T6" fmla="*/ 156 w 18"/>
                <a:gd name="T7" fmla="*/ 536 h 53"/>
                <a:gd name="T8" fmla="*/ 141 w 18"/>
                <a:gd name="T9" fmla="*/ 523 h 53"/>
                <a:gd name="T10" fmla="*/ 141 w 18"/>
                <a:gd name="T11" fmla="*/ 20 h 53"/>
                <a:gd name="T12" fmla="*/ 0 w 18"/>
                <a:gd name="T13" fmla="*/ 96 h 53"/>
                <a:gd name="T14" fmla="*/ 0 w 18"/>
                <a:gd name="T15" fmla="*/ 556 h 53"/>
                <a:gd name="T16" fmla="*/ 184 w 18"/>
                <a:gd name="T17" fmla="*/ 556 h 53"/>
                <a:gd name="T18" fmla="*/ 184 w 1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53">
                  <a:moveTo>
                    <a:pt x="18" y="0"/>
                  </a:moveTo>
                  <a:cubicBezTo>
                    <a:pt x="16" y="2"/>
                    <a:pt x="16" y="2"/>
                    <a:pt x="16" y="2"/>
                  </a:cubicBezTo>
                  <a:cubicBezTo>
                    <a:pt x="16" y="50"/>
                    <a:pt x="16" y="50"/>
                    <a:pt x="16" y="50"/>
                  </a:cubicBezTo>
                  <a:cubicBezTo>
                    <a:pt x="16" y="50"/>
                    <a:pt x="15" y="51"/>
                    <a:pt x="15" y="51"/>
                  </a:cubicBezTo>
                  <a:cubicBezTo>
                    <a:pt x="14" y="51"/>
                    <a:pt x="14" y="50"/>
                    <a:pt x="14" y="50"/>
                  </a:cubicBezTo>
                  <a:cubicBezTo>
                    <a:pt x="14" y="2"/>
                    <a:pt x="14" y="2"/>
                    <a:pt x="14" y="2"/>
                  </a:cubicBezTo>
                  <a:cubicBezTo>
                    <a:pt x="0" y="9"/>
                    <a:pt x="0" y="9"/>
                    <a:pt x="0" y="9"/>
                  </a:cubicBezTo>
                  <a:cubicBezTo>
                    <a:pt x="0" y="53"/>
                    <a:pt x="0" y="53"/>
                    <a:pt x="0" y="53"/>
                  </a:cubicBezTo>
                  <a:cubicBezTo>
                    <a:pt x="18" y="53"/>
                    <a:pt x="18" y="53"/>
                    <a:pt x="18" y="53"/>
                  </a:cubicBezTo>
                  <a:cubicBezTo>
                    <a:pt x="18" y="0"/>
                    <a:pt x="18" y="0"/>
                    <a:pt x="18" y="0"/>
                  </a:cubicBezTo>
                </a:path>
              </a:pathLst>
            </a:custGeom>
            <a:solidFill>
              <a:srgbClr val="AAC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Freeform 240"/>
            <p:cNvSpPr>
              <a:spLocks noEditPoints="1"/>
            </p:cNvSpPr>
            <p:nvPr/>
          </p:nvSpPr>
          <p:spPr bwMode="auto">
            <a:xfrm>
              <a:off x="1831" y="3165"/>
              <a:ext cx="39" cy="28"/>
            </a:xfrm>
            <a:custGeom>
              <a:avLst/>
              <a:gdLst>
                <a:gd name="T0" fmla="*/ 31 w 39"/>
                <a:gd name="T1" fmla="*/ 4 h 28"/>
                <a:gd name="T2" fmla="*/ 0 w 39"/>
                <a:gd name="T3" fmla="*/ 17 h 28"/>
                <a:gd name="T4" fmla="*/ 0 w 39"/>
                <a:gd name="T5" fmla="*/ 28 h 28"/>
                <a:gd name="T6" fmla="*/ 31 w 39"/>
                <a:gd name="T7" fmla="*/ 13 h 28"/>
                <a:gd name="T8" fmla="*/ 31 w 39"/>
                <a:gd name="T9" fmla="*/ 4 h 28"/>
                <a:gd name="T10" fmla="*/ 39 w 39"/>
                <a:gd name="T11" fmla="*/ 0 h 28"/>
                <a:gd name="T12" fmla="*/ 35 w 39"/>
                <a:gd name="T13" fmla="*/ 2 h 28"/>
                <a:gd name="T14" fmla="*/ 35 w 39"/>
                <a:gd name="T15" fmla="*/ 13 h 28"/>
                <a:gd name="T16" fmla="*/ 39 w 39"/>
                <a:gd name="T17" fmla="*/ 9 h 28"/>
                <a:gd name="T18" fmla="*/ 39 w 3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8">
                  <a:moveTo>
                    <a:pt x="31" y="4"/>
                  </a:moveTo>
                  <a:lnTo>
                    <a:pt x="0" y="17"/>
                  </a:lnTo>
                  <a:lnTo>
                    <a:pt x="0" y="28"/>
                  </a:lnTo>
                  <a:lnTo>
                    <a:pt x="31" y="13"/>
                  </a:lnTo>
                  <a:lnTo>
                    <a:pt x="31" y="4"/>
                  </a:lnTo>
                  <a:close/>
                  <a:moveTo>
                    <a:pt x="39" y="0"/>
                  </a:moveTo>
                  <a:lnTo>
                    <a:pt x="35" y="2"/>
                  </a:lnTo>
                  <a:lnTo>
                    <a:pt x="35" y="13"/>
                  </a:lnTo>
                  <a:lnTo>
                    <a:pt x="39" y="9"/>
                  </a:lnTo>
                  <a:lnTo>
                    <a:pt x="39" y="0"/>
                  </a:lnTo>
                  <a:close/>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 name="Freeform 241"/>
            <p:cNvSpPr>
              <a:spLocks noEditPoints="1"/>
            </p:cNvSpPr>
            <p:nvPr/>
          </p:nvSpPr>
          <p:spPr bwMode="auto">
            <a:xfrm>
              <a:off x="1831" y="3165"/>
              <a:ext cx="39" cy="28"/>
            </a:xfrm>
            <a:custGeom>
              <a:avLst/>
              <a:gdLst>
                <a:gd name="T0" fmla="*/ 31 w 39"/>
                <a:gd name="T1" fmla="*/ 4 h 28"/>
                <a:gd name="T2" fmla="*/ 0 w 39"/>
                <a:gd name="T3" fmla="*/ 17 h 28"/>
                <a:gd name="T4" fmla="*/ 0 w 39"/>
                <a:gd name="T5" fmla="*/ 28 h 28"/>
                <a:gd name="T6" fmla="*/ 31 w 39"/>
                <a:gd name="T7" fmla="*/ 13 h 28"/>
                <a:gd name="T8" fmla="*/ 31 w 39"/>
                <a:gd name="T9" fmla="*/ 4 h 28"/>
                <a:gd name="T10" fmla="*/ 39 w 39"/>
                <a:gd name="T11" fmla="*/ 0 h 28"/>
                <a:gd name="T12" fmla="*/ 35 w 39"/>
                <a:gd name="T13" fmla="*/ 2 h 28"/>
                <a:gd name="T14" fmla="*/ 35 w 39"/>
                <a:gd name="T15" fmla="*/ 13 h 28"/>
                <a:gd name="T16" fmla="*/ 39 w 39"/>
                <a:gd name="T17" fmla="*/ 9 h 28"/>
                <a:gd name="T18" fmla="*/ 39 w 3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8">
                  <a:moveTo>
                    <a:pt x="31" y="4"/>
                  </a:moveTo>
                  <a:lnTo>
                    <a:pt x="0" y="17"/>
                  </a:lnTo>
                  <a:lnTo>
                    <a:pt x="0" y="28"/>
                  </a:lnTo>
                  <a:lnTo>
                    <a:pt x="31" y="13"/>
                  </a:lnTo>
                  <a:lnTo>
                    <a:pt x="31" y="4"/>
                  </a:lnTo>
                  <a:moveTo>
                    <a:pt x="39" y="0"/>
                  </a:moveTo>
                  <a:lnTo>
                    <a:pt x="35" y="2"/>
                  </a:lnTo>
                  <a:lnTo>
                    <a:pt x="35" y="13"/>
                  </a:lnTo>
                  <a:lnTo>
                    <a:pt x="39" y="9"/>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Freeform 242"/>
            <p:cNvSpPr>
              <a:spLocks noEditPoints="1"/>
            </p:cNvSpPr>
            <p:nvPr/>
          </p:nvSpPr>
          <p:spPr bwMode="auto">
            <a:xfrm>
              <a:off x="1906" y="1632"/>
              <a:ext cx="59" cy="19"/>
            </a:xfrm>
            <a:custGeom>
              <a:avLst/>
              <a:gdLst>
                <a:gd name="T0" fmla="*/ 13 w 59"/>
                <a:gd name="T1" fmla="*/ 8 h 19"/>
                <a:gd name="T2" fmla="*/ 0 w 59"/>
                <a:gd name="T3" fmla="*/ 15 h 19"/>
                <a:gd name="T4" fmla="*/ 13 w 59"/>
                <a:gd name="T5" fmla="*/ 17 h 19"/>
                <a:gd name="T6" fmla="*/ 13 w 59"/>
                <a:gd name="T7" fmla="*/ 8 h 19"/>
                <a:gd name="T8" fmla="*/ 28 w 59"/>
                <a:gd name="T9" fmla="*/ 0 h 19"/>
                <a:gd name="T10" fmla="*/ 17 w 59"/>
                <a:gd name="T11" fmla="*/ 6 h 19"/>
                <a:gd name="T12" fmla="*/ 17 w 59"/>
                <a:gd name="T13" fmla="*/ 17 h 19"/>
                <a:gd name="T14" fmla="*/ 44 w 59"/>
                <a:gd name="T15" fmla="*/ 17 h 19"/>
                <a:gd name="T16" fmla="*/ 48 w 59"/>
                <a:gd name="T17" fmla="*/ 15 h 19"/>
                <a:gd name="T18" fmla="*/ 48 w 59"/>
                <a:gd name="T19" fmla="*/ 19 h 19"/>
                <a:gd name="T20" fmla="*/ 59 w 59"/>
                <a:gd name="T21" fmla="*/ 19 h 19"/>
                <a:gd name="T22" fmla="*/ 59 w 59"/>
                <a:gd name="T23" fmla="*/ 2 h 19"/>
                <a:gd name="T24" fmla="*/ 28 w 59"/>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19">
                  <a:moveTo>
                    <a:pt x="13" y="8"/>
                  </a:moveTo>
                  <a:lnTo>
                    <a:pt x="0" y="15"/>
                  </a:lnTo>
                  <a:lnTo>
                    <a:pt x="13" y="17"/>
                  </a:lnTo>
                  <a:lnTo>
                    <a:pt x="13" y="8"/>
                  </a:lnTo>
                  <a:close/>
                  <a:moveTo>
                    <a:pt x="28" y="0"/>
                  </a:moveTo>
                  <a:lnTo>
                    <a:pt x="17" y="6"/>
                  </a:lnTo>
                  <a:lnTo>
                    <a:pt x="17" y="17"/>
                  </a:lnTo>
                  <a:lnTo>
                    <a:pt x="44" y="17"/>
                  </a:lnTo>
                  <a:lnTo>
                    <a:pt x="48" y="15"/>
                  </a:lnTo>
                  <a:lnTo>
                    <a:pt x="48" y="19"/>
                  </a:lnTo>
                  <a:lnTo>
                    <a:pt x="59" y="19"/>
                  </a:lnTo>
                  <a:lnTo>
                    <a:pt x="59" y="2"/>
                  </a:lnTo>
                  <a:lnTo>
                    <a:pt x="28" y="0"/>
                  </a:lnTo>
                  <a:close/>
                </a:path>
              </a:pathLst>
            </a:custGeom>
            <a:solidFill>
              <a:srgbClr val="8FB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243"/>
            <p:cNvSpPr>
              <a:spLocks noEditPoints="1"/>
            </p:cNvSpPr>
            <p:nvPr/>
          </p:nvSpPr>
          <p:spPr bwMode="auto">
            <a:xfrm>
              <a:off x="1906" y="1632"/>
              <a:ext cx="59" cy="19"/>
            </a:xfrm>
            <a:custGeom>
              <a:avLst/>
              <a:gdLst>
                <a:gd name="T0" fmla="*/ 13 w 59"/>
                <a:gd name="T1" fmla="*/ 8 h 19"/>
                <a:gd name="T2" fmla="*/ 0 w 59"/>
                <a:gd name="T3" fmla="*/ 15 h 19"/>
                <a:gd name="T4" fmla="*/ 13 w 59"/>
                <a:gd name="T5" fmla="*/ 17 h 19"/>
                <a:gd name="T6" fmla="*/ 13 w 59"/>
                <a:gd name="T7" fmla="*/ 8 h 19"/>
                <a:gd name="T8" fmla="*/ 28 w 59"/>
                <a:gd name="T9" fmla="*/ 0 h 19"/>
                <a:gd name="T10" fmla="*/ 17 w 59"/>
                <a:gd name="T11" fmla="*/ 6 h 19"/>
                <a:gd name="T12" fmla="*/ 17 w 59"/>
                <a:gd name="T13" fmla="*/ 17 h 19"/>
                <a:gd name="T14" fmla="*/ 44 w 59"/>
                <a:gd name="T15" fmla="*/ 17 h 19"/>
                <a:gd name="T16" fmla="*/ 48 w 59"/>
                <a:gd name="T17" fmla="*/ 15 h 19"/>
                <a:gd name="T18" fmla="*/ 48 w 59"/>
                <a:gd name="T19" fmla="*/ 19 h 19"/>
                <a:gd name="T20" fmla="*/ 59 w 59"/>
                <a:gd name="T21" fmla="*/ 19 h 19"/>
                <a:gd name="T22" fmla="*/ 59 w 59"/>
                <a:gd name="T23" fmla="*/ 2 h 19"/>
                <a:gd name="T24" fmla="*/ 28 w 59"/>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19">
                  <a:moveTo>
                    <a:pt x="13" y="8"/>
                  </a:moveTo>
                  <a:lnTo>
                    <a:pt x="0" y="15"/>
                  </a:lnTo>
                  <a:lnTo>
                    <a:pt x="13" y="17"/>
                  </a:lnTo>
                  <a:lnTo>
                    <a:pt x="13" y="8"/>
                  </a:lnTo>
                  <a:moveTo>
                    <a:pt x="28" y="0"/>
                  </a:moveTo>
                  <a:lnTo>
                    <a:pt x="17" y="6"/>
                  </a:lnTo>
                  <a:lnTo>
                    <a:pt x="17" y="17"/>
                  </a:lnTo>
                  <a:lnTo>
                    <a:pt x="44" y="17"/>
                  </a:lnTo>
                  <a:lnTo>
                    <a:pt x="48" y="15"/>
                  </a:lnTo>
                  <a:lnTo>
                    <a:pt x="48" y="19"/>
                  </a:lnTo>
                  <a:lnTo>
                    <a:pt x="59" y="19"/>
                  </a:lnTo>
                  <a:lnTo>
                    <a:pt x="59" y="2"/>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244"/>
            <p:cNvSpPr>
              <a:spLocks/>
            </p:cNvSpPr>
            <p:nvPr/>
          </p:nvSpPr>
          <p:spPr bwMode="auto">
            <a:xfrm>
              <a:off x="1950" y="1647"/>
              <a:ext cx="4" cy="4"/>
            </a:xfrm>
            <a:custGeom>
              <a:avLst/>
              <a:gdLst>
                <a:gd name="T0" fmla="*/ 4 w 4"/>
                <a:gd name="T1" fmla="*/ 0 h 4"/>
                <a:gd name="T2" fmla="*/ 0 w 4"/>
                <a:gd name="T3" fmla="*/ 2 h 4"/>
                <a:gd name="T4" fmla="*/ 4 w 4"/>
                <a:gd name="T5" fmla="*/ 4 h 4"/>
                <a:gd name="T6" fmla="*/ 4 w 4"/>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4">
                  <a:moveTo>
                    <a:pt x="4" y="0"/>
                  </a:moveTo>
                  <a:lnTo>
                    <a:pt x="0" y="2"/>
                  </a:lnTo>
                  <a:lnTo>
                    <a:pt x="4" y="4"/>
                  </a:lnTo>
                  <a:lnTo>
                    <a:pt x="4" y="0"/>
                  </a:lnTo>
                  <a:close/>
                </a:path>
              </a:pathLst>
            </a:custGeom>
            <a:solidFill>
              <a:srgbClr val="2F55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245"/>
            <p:cNvSpPr>
              <a:spLocks/>
            </p:cNvSpPr>
            <p:nvPr/>
          </p:nvSpPr>
          <p:spPr bwMode="auto">
            <a:xfrm>
              <a:off x="1919" y="1638"/>
              <a:ext cx="4" cy="11"/>
            </a:xfrm>
            <a:custGeom>
              <a:avLst/>
              <a:gdLst>
                <a:gd name="T0" fmla="*/ 4 w 4"/>
                <a:gd name="T1" fmla="*/ 0 h 11"/>
                <a:gd name="T2" fmla="*/ 0 w 4"/>
                <a:gd name="T3" fmla="*/ 2 h 11"/>
                <a:gd name="T4" fmla="*/ 0 w 4"/>
                <a:gd name="T5" fmla="*/ 11 h 11"/>
                <a:gd name="T6" fmla="*/ 4 w 4"/>
                <a:gd name="T7" fmla="*/ 11 h 11"/>
                <a:gd name="T8" fmla="*/ 4 w 4"/>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1">
                  <a:moveTo>
                    <a:pt x="4" y="0"/>
                  </a:moveTo>
                  <a:lnTo>
                    <a:pt x="0" y="2"/>
                  </a:lnTo>
                  <a:lnTo>
                    <a:pt x="0" y="11"/>
                  </a:lnTo>
                  <a:lnTo>
                    <a:pt x="4" y="11"/>
                  </a:lnTo>
                  <a:lnTo>
                    <a:pt x="4" y="0"/>
                  </a:lnTo>
                  <a:close/>
                </a:path>
              </a:pathLst>
            </a:custGeom>
            <a:solidFill>
              <a:srgbClr val="203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Freeform 246"/>
            <p:cNvSpPr>
              <a:spLocks/>
            </p:cNvSpPr>
            <p:nvPr/>
          </p:nvSpPr>
          <p:spPr bwMode="auto">
            <a:xfrm>
              <a:off x="1919" y="1638"/>
              <a:ext cx="4" cy="11"/>
            </a:xfrm>
            <a:custGeom>
              <a:avLst/>
              <a:gdLst>
                <a:gd name="T0" fmla="*/ 4 w 4"/>
                <a:gd name="T1" fmla="*/ 0 h 11"/>
                <a:gd name="T2" fmla="*/ 0 w 4"/>
                <a:gd name="T3" fmla="*/ 2 h 11"/>
                <a:gd name="T4" fmla="*/ 0 w 4"/>
                <a:gd name="T5" fmla="*/ 11 h 11"/>
                <a:gd name="T6" fmla="*/ 4 w 4"/>
                <a:gd name="T7" fmla="*/ 11 h 11"/>
                <a:gd name="T8" fmla="*/ 4 w 4"/>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1">
                  <a:moveTo>
                    <a:pt x="4" y="0"/>
                  </a:moveTo>
                  <a:lnTo>
                    <a:pt x="0" y="2"/>
                  </a:lnTo>
                  <a:lnTo>
                    <a:pt x="0" y="11"/>
                  </a:lnTo>
                  <a:lnTo>
                    <a:pt x="4" y="1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 name="Freeform 247"/>
            <p:cNvSpPr>
              <a:spLocks/>
            </p:cNvSpPr>
            <p:nvPr/>
          </p:nvSpPr>
          <p:spPr bwMode="auto">
            <a:xfrm>
              <a:off x="1969" y="1634"/>
              <a:ext cx="1831" cy="114"/>
            </a:xfrm>
            <a:custGeom>
              <a:avLst/>
              <a:gdLst>
                <a:gd name="T0" fmla="*/ 0 w 831"/>
                <a:gd name="T1" fmla="*/ 0 h 52"/>
                <a:gd name="T2" fmla="*/ 0 w 831"/>
                <a:gd name="T3" fmla="*/ 86 h 52"/>
                <a:gd name="T4" fmla="*/ 5671 w 831"/>
                <a:gd name="T5" fmla="*/ 346 h 52"/>
                <a:gd name="T6" fmla="*/ 5713 w 831"/>
                <a:gd name="T7" fmla="*/ 283 h 52"/>
                <a:gd name="T8" fmla="*/ 5724 w 831"/>
                <a:gd name="T9" fmla="*/ 274 h 52"/>
                <a:gd name="T10" fmla="*/ 5724 w 831"/>
                <a:gd name="T11" fmla="*/ 274 h 52"/>
                <a:gd name="T12" fmla="*/ 5821 w 831"/>
                <a:gd name="T13" fmla="*/ 283 h 52"/>
                <a:gd name="T14" fmla="*/ 5830 w 831"/>
                <a:gd name="T15" fmla="*/ 294 h 52"/>
                <a:gd name="T16" fmla="*/ 5830 w 831"/>
                <a:gd name="T17" fmla="*/ 307 h 52"/>
                <a:gd name="T18" fmla="*/ 5797 w 831"/>
                <a:gd name="T19" fmla="*/ 360 h 52"/>
                <a:gd name="T20" fmla="*/ 8739 w 831"/>
                <a:gd name="T21" fmla="*/ 495 h 52"/>
                <a:gd name="T22" fmla="*/ 8739 w 831"/>
                <a:gd name="T23" fmla="*/ 539 h 52"/>
                <a:gd name="T24" fmla="*/ 8888 w 831"/>
                <a:gd name="T25" fmla="*/ 548 h 52"/>
                <a:gd name="T26" fmla="*/ 8888 w 831"/>
                <a:gd name="T27" fmla="*/ 548 h 52"/>
                <a:gd name="T28" fmla="*/ 8888 w 831"/>
                <a:gd name="T29" fmla="*/ 432 h 52"/>
                <a:gd name="T30" fmla="*/ 5006 w 831"/>
                <a:gd name="T31" fmla="*/ 241 h 52"/>
                <a:gd name="T32" fmla="*/ 0 w 831"/>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31" h="52">
                  <a:moveTo>
                    <a:pt x="0" y="0"/>
                  </a:moveTo>
                  <a:cubicBezTo>
                    <a:pt x="0" y="8"/>
                    <a:pt x="0" y="8"/>
                    <a:pt x="0" y="8"/>
                  </a:cubicBezTo>
                  <a:cubicBezTo>
                    <a:pt x="530" y="33"/>
                    <a:pt x="530" y="33"/>
                    <a:pt x="530" y="33"/>
                  </a:cubicBezTo>
                  <a:cubicBezTo>
                    <a:pt x="534" y="27"/>
                    <a:pt x="534" y="27"/>
                    <a:pt x="534" y="27"/>
                  </a:cubicBezTo>
                  <a:cubicBezTo>
                    <a:pt x="534" y="27"/>
                    <a:pt x="534" y="26"/>
                    <a:pt x="535" y="26"/>
                  </a:cubicBezTo>
                  <a:cubicBezTo>
                    <a:pt x="535" y="26"/>
                    <a:pt x="535" y="26"/>
                    <a:pt x="535" y="26"/>
                  </a:cubicBezTo>
                  <a:cubicBezTo>
                    <a:pt x="544" y="27"/>
                    <a:pt x="544" y="27"/>
                    <a:pt x="544" y="27"/>
                  </a:cubicBezTo>
                  <a:cubicBezTo>
                    <a:pt x="545" y="28"/>
                    <a:pt x="545" y="28"/>
                    <a:pt x="545" y="28"/>
                  </a:cubicBezTo>
                  <a:cubicBezTo>
                    <a:pt x="545" y="29"/>
                    <a:pt x="545" y="29"/>
                    <a:pt x="545" y="29"/>
                  </a:cubicBezTo>
                  <a:cubicBezTo>
                    <a:pt x="542" y="34"/>
                    <a:pt x="542" y="34"/>
                    <a:pt x="542" y="34"/>
                  </a:cubicBezTo>
                  <a:cubicBezTo>
                    <a:pt x="817" y="47"/>
                    <a:pt x="817" y="47"/>
                    <a:pt x="817" y="47"/>
                  </a:cubicBezTo>
                  <a:cubicBezTo>
                    <a:pt x="817" y="51"/>
                    <a:pt x="817" y="51"/>
                    <a:pt x="817" y="51"/>
                  </a:cubicBezTo>
                  <a:cubicBezTo>
                    <a:pt x="831" y="52"/>
                    <a:pt x="831" y="52"/>
                    <a:pt x="831" y="52"/>
                  </a:cubicBezTo>
                  <a:cubicBezTo>
                    <a:pt x="831" y="52"/>
                    <a:pt x="831" y="52"/>
                    <a:pt x="831" y="52"/>
                  </a:cubicBezTo>
                  <a:cubicBezTo>
                    <a:pt x="831" y="41"/>
                    <a:pt x="831" y="41"/>
                    <a:pt x="831" y="41"/>
                  </a:cubicBezTo>
                  <a:cubicBezTo>
                    <a:pt x="468" y="23"/>
                    <a:pt x="468" y="23"/>
                    <a:pt x="468" y="23"/>
                  </a:cubicBezTo>
                  <a:cubicBezTo>
                    <a:pt x="0" y="0"/>
                    <a:pt x="0" y="0"/>
                    <a:pt x="0" y="0"/>
                  </a:cubicBezTo>
                </a:path>
              </a:pathLst>
            </a:custGeom>
            <a:solidFill>
              <a:srgbClr val="81BB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 name="Rectangle 248"/>
            <p:cNvSpPr>
              <a:spLocks noChangeArrowheads="1"/>
            </p:cNvSpPr>
            <p:nvPr/>
          </p:nvSpPr>
          <p:spPr bwMode="auto">
            <a:xfrm>
              <a:off x="1965" y="1634"/>
              <a:ext cx="4" cy="17"/>
            </a:xfrm>
            <a:prstGeom prst="rect">
              <a:avLst/>
            </a:prstGeom>
            <a:solidFill>
              <a:srgbClr val="CCEA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26" name="Rectangle 249"/>
            <p:cNvSpPr>
              <a:spLocks noChangeArrowheads="1"/>
            </p:cNvSpPr>
            <p:nvPr/>
          </p:nvSpPr>
          <p:spPr bwMode="auto">
            <a:xfrm>
              <a:off x="1965" y="1634"/>
              <a:ext cx="4"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27" name="Freeform 250"/>
            <p:cNvSpPr>
              <a:spLocks noEditPoints="1"/>
            </p:cNvSpPr>
            <p:nvPr/>
          </p:nvSpPr>
          <p:spPr bwMode="auto">
            <a:xfrm>
              <a:off x="1879" y="1651"/>
              <a:ext cx="86" cy="16"/>
            </a:xfrm>
            <a:custGeom>
              <a:avLst/>
              <a:gdLst>
                <a:gd name="T0" fmla="*/ 75 w 86"/>
                <a:gd name="T1" fmla="*/ 5 h 16"/>
                <a:gd name="T2" fmla="*/ 75 w 86"/>
                <a:gd name="T3" fmla="*/ 14 h 16"/>
                <a:gd name="T4" fmla="*/ 86 w 86"/>
                <a:gd name="T5" fmla="*/ 16 h 16"/>
                <a:gd name="T6" fmla="*/ 86 w 86"/>
                <a:gd name="T7" fmla="*/ 5 h 16"/>
                <a:gd name="T8" fmla="*/ 75 w 86"/>
                <a:gd name="T9" fmla="*/ 5 h 16"/>
                <a:gd name="T10" fmla="*/ 44 w 86"/>
                <a:gd name="T11" fmla="*/ 3 h 16"/>
                <a:gd name="T12" fmla="*/ 44 w 86"/>
                <a:gd name="T13" fmla="*/ 11 h 16"/>
                <a:gd name="T14" fmla="*/ 62 w 86"/>
                <a:gd name="T15" fmla="*/ 3 h 16"/>
                <a:gd name="T16" fmla="*/ 44 w 86"/>
                <a:gd name="T17" fmla="*/ 3 h 16"/>
                <a:gd name="T18" fmla="*/ 18 w 86"/>
                <a:gd name="T19" fmla="*/ 0 h 16"/>
                <a:gd name="T20" fmla="*/ 0 w 86"/>
                <a:gd name="T21" fmla="*/ 11 h 16"/>
                <a:gd name="T22" fmla="*/ 40 w 86"/>
                <a:gd name="T23" fmla="*/ 14 h 16"/>
                <a:gd name="T24" fmla="*/ 40 w 86"/>
                <a:gd name="T25" fmla="*/ 3 h 16"/>
                <a:gd name="T26" fmla="*/ 18 w 86"/>
                <a:gd name="T27" fmla="*/ 0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6" h="16">
                  <a:moveTo>
                    <a:pt x="75" y="5"/>
                  </a:moveTo>
                  <a:lnTo>
                    <a:pt x="75" y="14"/>
                  </a:lnTo>
                  <a:lnTo>
                    <a:pt x="86" y="16"/>
                  </a:lnTo>
                  <a:lnTo>
                    <a:pt x="86" y="5"/>
                  </a:lnTo>
                  <a:lnTo>
                    <a:pt x="75" y="5"/>
                  </a:lnTo>
                  <a:close/>
                  <a:moveTo>
                    <a:pt x="44" y="3"/>
                  </a:moveTo>
                  <a:lnTo>
                    <a:pt x="44" y="11"/>
                  </a:lnTo>
                  <a:lnTo>
                    <a:pt x="62" y="3"/>
                  </a:lnTo>
                  <a:lnTo>
                    <a:pt x="44" y="3"/>
                  </a:lnTo>
                  <a:close/>
                  <a:moveTo>
                    <a:pt x="18" y="0"/>
                  </a:moveTo>
                  <a:lnTo>
                    <a:pt x="0" y="11"/>
                  </a:lnTo>
                  <a:lnTo>
                    <a:pt x="40" y="14"/>
                  </a:lnTo>
                  <a:lnTo>
                    <a:pt x="40" y="3"/>
                  </a:lnTo>
                  <a:lnTo>
                    <a:pt x="18" y="0"/>
                  </a:lnTo>
                  <a:close/>
                </a:path>
              </a:pathLst>
            </a:custGeom>
            <a:solidFill>
              <a:srgbClr val="8FB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 name="Freeform 251"/>
            <p:cNvSpPr>
              <a:spLocks noEditPoints="1"/>
            </p:cNvSpPr>
            <p:nvPr/>
          </p:nvSpPr>
          <p:spPr bwMode="auto">
            <a:xfrm>
              <a:off x="1879" y="1651"/>
              <a:ext cx="86" cy="16"/>
            </a:xfrm>
            <a:custGeom>
              <a:avLst/>
              <a:gdLst>
                <a:gd name="T0" fmla="*/ 75 w 86"/>
                <a:gd name="T1" fmla="*/ 5 h 16"/>
                <a:gd name="T2" fmla="*/ 75 w 86"/>
                <a:gd name="T3" fmla="*/ 14 h 16"/>
                <a:gd name="T4" fmla="*/ 86 w 86"/>
                <a:gd name="T5" fmla="*/ 16 h 16"/>
                <a:gd name="T6" fmla="*/ 86 w 86"/>
                <a:gd name="T7" fmla="*/ 5 h 16"/>
                <a:gd name="T8" fmla="*/ 75 w 86"/>
                <a:gd name="T9" fmla="*/ 5 h 16"/>
                <a:gd name="T10" fmla="*/ 44 w 86"/>
                <a:gd name="T11" fmla="*/ 3 h 16"/>
                <a:gd name="T12" fmla="*/ 44 w 86"/>
                <a:gd name="T13" fmla="*/ 11 h 16"/>
                <a:gd name="T14" fmla="*/ 62 w 86"/>
                <a:gd name="T15" fmla="*/ 3 h 16"/>
                <a:gd name="T16" fmla="*/ 44 w 86"/>
                <a:gd name="T17" fmla="*/ 3 h 16"/>
                <a:gd name="T18" fmla="*/ 18 w 86"/>
                <a:gd name="T19" fmla="*/ 0 h 16"/>
                <a:gd name="T20" fmla="*/ 0 w 86"/>
                <a:gd name="T21" fmla="*/ 11 h 16"/>
                <a:gd name="T22" fmla="*/ 40 w 86"/>
                <a:gd name="T23" fmla="*/ 14 h 16"/>
                <a:gd name="T24" fmla="*/ 40 w 86"/>
                <a:gd name="T25" fmla="*/ 3 h 16"/>
                <a:gd name="T26" fmla="*/ 18 w 86"/>
                <a:gd name="T27" fmla="*/ 0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6" h="16">
                  <a:moveTo>
                    <a:pt x="75" y="5"/>
                  </a:moveTo>
                  <a:lnTo>
                    <a:pt x="75" y="14"/>
                  </a:lnTo>
                  <a:lnTo>
                    <a:pt x="86" y="16"/>
                  </a:lnTo>
                  <a:lnTo>
                    <a:pt x="86" y="5"/>
                  </a:lnTo>
                  <a:lnTo>
                    <a:pt x="75" y="5"/>
                  </a:lnTo>
                  <a:moveTo>
                    <a:pt x="44" y="3"/>
                  </a:moveTo>
                  <a:lnTo>
                    <a:pt x="44" y="11"/>
                  </a:lnTo>
                  <a:lnTo>
                    <a:pt x="62" y="3"/>
                  </a:lnTo>
                  <a:lnTo>
                    <a:pt x="44" y="3"/>
                  </a:lnTo>
                  <a:moveTo>
                    <a:pt x="18" y="0"/>
                  </a:moveTo>
                  <a:lnTo>
                    <a:pt x="0" y="11"/>
                  </a:lnTo>
                  <a:lnTo>
                    <a:pt x="40" y="14"/>
                  </a:lnTo>
                  <a:lnTo>
                    <a:pt x="40" y="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 name="Freeform 252"/>
            <p:cNvSpPr>
              <a:spLocks/>
            </p:cNvSpPr>
            <p:nvPr/>
          </p:nvSpPr>
          <p:spPr bwMode="auto">
            <a:xfrm>
              <a:off x="1930" y="1656"/>
              <a:ext cx="20" cy="9"/>
            </a:xfrm>
            <a:custGeom>
              <a:avLst/>
              <a:gdLst>
                <a:gd name="T0" fmla="*/ 20 w 20"/>
                <a:gd name="T1" fmla="*/ 0 h 9"/>
                <a:gd name="T2" fmla="*/ 0 w 20"/>
                <a:gd name="T3" fmla="*/ 9 h 9"/>
                <a:gd name="T4" fmla="*/ 20 w 20"/>
                <a:gd name="T5" fmla="*/ 9 h 9"/>
                <a:gd name="T6" fmla="*/ 20 w 20"/>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9">
                  <a:moveTo>
                    <a:pt x="20" y="0"/>
                  </a:moveTo>
                  <a:lnTo>
                    <a:pt x="0" y="9"/>
                  </a:lnTo>
                  <a:lnTo>
                    <a:pt x="20" y="9"/>
                  </a:lnTo>
                  <a:lnTo>
                    <a:pt x="20" y="0"/>
                  </a:lnTo>
                  <a:close/>
                </a:path>
              </a:pathLst>
            </a:custGeom>
            <a:solidFill>
              <a:srgbClr val="5F90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 name="Freeform 253"/>
            <p:cNvSpPr>
              <a:spLocks/>
            </p:cNvSpPr>
            <p:nvPr/>
          </p:nvSpPr>
          <p:spPr bwMode="auto">
            <a:xfrm>
              <a:off x="1930" y="1656"/>
              <a:ext cx="20" cy="9"/>
            </a:xfrm>
            <a:custGeom>
              <a:avLst/>
              <a:gdLst>
                <a:gd name="T0" fmla="*/ 20 w 20"/>
                <a:gd name="T1" fmla="*/ 0 h 9"/>
                <a:gd name="T2" fmla="*/ 0 w 20"/>
                <a:gd name="T3" fmla="*/ 9 h 9"/>
                <a:gd name="T4" fmla="*/ 20 w 20"/>
                <a:gd name="T5" fmla="*/ 9 h 9"/>
                <a:gd name="T6" fmla="*/ 20 w 20"/>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9">
                  <a:moveTo>
                    <a:pt x="20" y="0"/>
                  </a:moveTo>
                  <a:lnTo>
                    <a:pt x="0" y="9"/>
                  </a:lnTo>
                  <a:lnTo>
                    <a:pt x="20" y="9"/>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 name="Freeform 254"/>
            <p:cNvSpPr>
              <a:spLocks/>
            </p:cNvSpPr>
            <p:nvPr/>
          </p:nvSpPr>
          <p:spPr bwMode="auto">
            <a:xfrm>
              <a:off x="1923" y="1654"/>
              <a:ext cx="31" cy="11"/>
            </a:xfrm>
            <a:custGeom>
              <a:avLst/>
              <a:gdLst>
                <a:gd name="T0" fmla="*/ 18 w 31"/>
                <a:gd name="T1" fmla="*/ 0 h 11"/>
                <a:gd name="T2" fmla="*/ 0 w 31"/>
                <a:gd name="T3" fmla="*/ 8 h 11"/>
                <a:gd name="T4" fmla="*/ 0 w 31"/>
                <a:gd name="T5" fmla="*/ 11 h 11"/>
                <a:gd name="T6" fmla="*/ 7 w 31"/>
                <a:gd name="T7" fmla="*/ 11 h 11"/>
                <a:gd name="T8" fmla="*/ 27 w 31"/>
                <a:gd name="T9" fmla="*/ 2 h 11"/>
                <a:gd name="T10" fmla="*/ 27 w 31"/>
                <a:gd name="T11" fmla="*/ 11 h 11"/>
                <a:gd name="T12" fmla="*/ 31 w 31"/>
                <a:gd name="T13" fmla="*/ 11 h 11"/>
                <a:gd name="T14" fmla="*/ 31 w 31"/>
                <a:gd name="T15" fmla="*/ 2 h 11"/>
                <a:gd name="T16" fmla="*/ 18 w 31"/>
                <a:gd name="T17" fmla="*/ 0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 h="11">
                  <a:moveTo>
                    <a:pt x="18" y="0"/>
                  </a:moveTo>
                  <a:lnTo>
                    <a:pt x="0" y="8"/>
                  </a:lnTo>
                  <a:lnTo>
                    <a:pt x="0" y="11"/>
                  </a:lnTo>
                  <a:lnTo>
                    <a:pt x="7" y="11"/>
                  </a:lnTo>
                  <a:lnTo>
                    <a:pt x="27" y="2"/>
                  </a:lnTo>
                  <a:lnTo>
                    <a:pt x="27" y="11"/>
                  </a:lnTo>
                  <a:lnTo>
                    <a:pt x="31" y="11"/>
                  </a:lnTo>
                  <a:lnTo>
                    <a:pt x="31" y="2"/>
                  </a:lnTo>
                  <a:lnTo>
                    <a:pt x="18" y="0"/>
                  </a:lnTo>
                  <a:close/>
                </a:path>
              </a:pathLst>
            </a:custGeom>
            <a:solidFill>
              <a:srgbClr val="2F55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 name="Freeform 255"/>
            <p:cNvSpPr>
              <a:spLocks/>
            </p:cNvSpPr>
            <p:nvPr/>
          </p:nvSpPr>
          <p:spPr bwMode="auto">
            <a:xfrm>
              <a:off x="1923" y="1654"/>
              <a:ext cx="31" cy="11"/>
            </a:xfrm>
            <a:custGeom>
              <a:avLst/>
              <a:gdLst>
                <a:gd name="T0" fmla="*/ 18 w 31"/>
                <a:gd name="T1" fmla="*/ 0 h 11"/>
                <a:gd name="T2" fmla="*/ 0 w 31"/>
                <a:gd name="T3" fmla="*/ 8 h 11"/>
                <a:gd name="T4" fmla="*/ 0 w 31"/>
                <a:gd name="T5" fmla="*/ 11 h 11"/>
                <a:gd name="T6" fmla="*/ 7 w 31"/>
                <a:gd name="T7" fmla="*/ 11 h 11"/>
                <a:gd name="T8" fmla="*/ 27 w 31"/>
                <a:gd name="T9" fmla="*/ 2 h 11"/>
                <a:gd name="T10" fmla="*/ 27 w 31"/>
                <a:gd name="T11" fmla="*/ 11 h 11"/>
                <a:gd name="T12" fmla="*/ 31 w 31"/>
                <a:gd name="T13" fmla="*/ 11 h 11"/>
                <a:gd name="T14" fmla="*/ 31 w 31"/>
                <a:gd name="T15" fmla="*/ 2 h 11"/>
                <a:gd name="T16" fmla="*/ 18 w 31"/>
                <a:gd name="T17" fmla="*/ 0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 h="11">
                  <a:moveTo>
                    <a:pt x="18" y="0"/>
                  </a:moveTo>
                  <a:lnTo>
                    <a:pt x="0" y="8"/>
                  </a:lnTo>
                  <a:lnTo>
                    <a:pt x="0" y="11"/>
                  </a:lnTo>
                  <a:lnTo>
                    <a:pt x="7" y="11"/>
                  </a:lnTo>
                  <a:lnTo>
                    <a:pt x="27" y="2"/>
                  </a:lnTo>
                  <a:lnTo>
                    <a:pt x="27" y="11"/>
                  </a:lnTo>
                  <a:lnTo>
                    <a:pt x="31" y="11"/>
                  </a:lnTo>
                  <a:lnTo>
                    <a:pt x="31" y="2"/>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Freeform 256"/>
            <p:cNvSpPr>
              <a:spLocks/>
            </p:cNvSpPr>
            <p:nvPr/>
          </p:nvSpPr>
          <p:spPr bwMode="auto">
            <a:xfrm>
              <a:off x="1919" y="1654"/>
              <a:ext cx="4" cy="11"/>
            </a:xfrm>
            <a:custGeom>
              <a:avLst/>
              <a:gdLst>
                <a:gd name="T0" fmla="*/ 0 w 4"/>
                <a:gd name="T1" fmla="*/ 0 h 11"/>
                <a:gd name="T2" fmla="*/ 0 w 4"/>
                <a:gd name="T3" fmla="*/ 11 h 11"/>
                <a:gd name="T4" fmla="*/ 4 w 4"/>
                <a:gd name="T5" fmla="*/ 11 h 11"/>
                <a:gd name="T6" fmla="*/ 4 w 4"/>
                <a:gd name="T7" fmla="*/ 8 h 11"/>
                <a:gd name="T8" fmla="*/ 4 w 4"/>
                <a:gd name="T9" fmla="*/ 0 h 11"/>
                <a:gd name="T10" fmla="*/ 0 w 4"/>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11">
                  <a:moveTo>
                    <a:pt x="0" y="0"/>
                  </a:moveTo>
                  <a:lnTo>
                    <a:pt x="0" y="11"/>
                  </a:lnTo>
                  <a:lnTo>
                    <a:pt x="4" y="11"/>
                  </a:lnTo>
                  <a:lnTo>
                    <a:pt x="4" y="8"/>
                  </a:lnTo>
                  <a:lnTo>
                    <a:pt x="4" y="0"/>
                  </a:lnTo>
                  <a:lnTo>
                    <a:pt x="0" y="0"/>
                  </a:lnTo>
                  <a:close/>
                </a:path>
              </a:pathLst>
            </a:custGeom>
            <a:solidFill>
              <a:srgbClr val="203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257"/>
            <p:cNvSpPr>
              <a:spLocks/>
            </p:cNvSpPr>
            <p:nvPr/>
          </p:nvSpPr>
          <p:spPr bwMode="auto">
            <a:xfrm>
              <a:off x="1919" y="1654"/>
              <a:ext cx="4" cy="11"/>
            </a:xfrm>
            <a:custGeom>
              <a:avLst/>
              <a:gdLst>
                <a:gd name="T0" fmla="*/ 0 w 4"/>
                <a:gd name="T1" fmla="*/ 0 h 11"/>
                <a:gd name="T2" fmla="*/ 0 w 4"/>
                <a:gd name="T3" fmla="*/ 11 h 11"/>
                <a:gd name="T4" fmla="*/ 4 w 4"/>
                <a:gd name="T5" fmla="*/ 11 h 11"/>
                <a:gd name="T6" fmla="*/ 4 w 4"/>
                <a:gd name="T7" fmla="*/ 8 h 11"/>
                <a:gd name="T8" fmla="*/ 4 w 4"/>
                <a:gd name="T9" fmla="*/ 0 h 11"/>
                <a:gd name="T10" fmla="*/ 0 w 4"/>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11">
                  <a:moveTo>
                    <a:pt x="0" y="0"/>
                  </a:moveTo>
                  <a:lnTo>
                    <a:pt x="0" y="11"/>
                  </a:lnTo>
                  <a:lnTo>
                    <a:pt x="4" y="11"/>
                  </a:lnTo>
                  <a:lnTo>
                    <a:pt x="4" y="8"/>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258"/>
            <p:cNvSpPr>
              <a:spLocks/>
            </p:cNvSpPr>
            <p:nvPr/>
          </p:nvSpPr>
          <p:spPr bwMode="auto">
            <a:xfrm>
              <a:off x="1969" y="1656"/>
              <a:ext cx="1166" cy="61"/>
            </a:xfrm>
            <a:custGeom>
              <a:avLst/>
              <a:gdLst>
                <a:gd name="T0" fmla="*/ 0 w 1166"/>
                <a:gd name="T1" fmla="*/ 0 h 61"/>
                <a:gd name="T2" fmla="*/ 0 w 1166"/>
                <a:gd name="T3" fmla="*/ 11 h 61"/>
                <a:gd name="T4" fmla="*/ 1161 w 1166"/>
                <a:gd name="T5" fmla="*/ 61 h 61"/>
                <a:gd name="T6" fmla="*/ 1166 w 1166"/>
                <a:gd name="T7" fmla="*/ 55 h 61"/>
                <a:gd name="T8" fmla="*/ 0 w 1166"/>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6" h="61">
                  <a:moveTo>
                    <a:pt x="0" y="0"/>
                  </a:moveTo>
                  <a:lnTo>
                    <a:pt x="0" y="11"/>
                  </a:lnTo>
                  <a:lnTo>
                    <a:pt x="1161" y="61"/>
                  </a:lnTo>
                  <a:lnTo>
                    <a:pt x="1166" y="55"/>
                  </a:lnTo>
                  <a:lnTo>
                    <a:pt x="0" y="0"/>
                  </a:lnTo>
                  <a:close/>
                </a:path>
              </a:pathLst>
            </a:custGeom>
            <a:solidFill>
              <a:srgbClr val="81BB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Freeform 259"/>
            <p:cNvSpPr>
              <a:spLocks/>
            </p:cNvSpPr>
            <p:nvPr/>
          </p:nvSpPr>
          <p:spPr bwMode="auto">
            <a:xfrm>
              <a:off x="1969" y="1656"/>
              <a:ext cx="1166" cy="61"/>
            </a:xfrm>
            <a:custGeom>
              <a:avLst/>
              <a:gdLst>
                <a:gd name="T0" fmla="*/ 0 w 1166"/>
                <a:gd name="T1" fmla="*/ 0 h 61"/>
                <a:gd name="T2" fmla="*/ 0 w 1166"/>
                <a:gd name="T3" fmla="*/ 11 h 61"/>
                <a:gd name="T4" fmla="*/ 1161 w 1166"/>
                <a:gd name="T5" fmla="*/ 61 h 61"/>
                <a:gd name="T6" fmla="*/ 1166 w 1166"/>
                <a:gd name="T7" fmla="*/ 55 h 61"/>
                <a:gd name="T8" fmla="*/ 0 w 1166"/>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6" h="61">
                  <a:moveTo>
                    <a:pt x="0" y="0"/>
                  </a:moveTo>
                  <a:lnTo>
                    <a:pt x="0" y="11"/>
                  </a:lnTo>
                  <a:lnTo>
                    <a:pt x="1161" y="61"/>
                  </a:lnTo>
                  <a:lnTo>
                    <a:pt x="1166"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 name="Rectangle 260"/>
            <p:cNvSpPr>
              <a:spLocks noChangeArrowheads="1"/>
            </p:cNvSpPr>
            <p:nvPr/>
          </p:nvSpPr>
          <p:spPr bwMode="auto">
            <a:xfrm>
              <a:off x="1965" y="1656"/>
              <a:ext cx="4" cy="11"/>
            </a:xfrm>
            <a:prstGeom prst="rect">
              <a:avLst/>
            </a:prstGeom>
            <a:solidFill>
              <a:srgbClr val="CCEA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38" name="Rectangle 261"/>
            <p:cNvSpPr>
              <a:spLocks noChangeArrowheads="1"/>
            </p:cNvSpPr>
            <p:nvPr/>
          </p:nvSpPr>
          <p:spPr bwMode="auto">
            <a:xfrm>
              <a:off x="1965" y="1656"/>
              <a:ext cx="4"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39" name="Freeform 262"/>
            <p:cNvSpPr>
              <a:spLocks/>
            </p:cNvSpPr>
            <p:nvPr/>
          </p:nvSpPr>
          <p:spPr bwMode="auto">
            <a:xfrm>
              <a:off x="3157" y="1713"/>
              <a:ext cx="608" cy="33"/>
            </a:xfrm>
            <a:custGeom>
              <a:avLst/>
              <a:gdLst>
                <a:gd name="T0" fmla="*/ 4 w 608"/>
                <a:gd name="T1" fmla="*/ 0 h 33"/>
                <a:gd name="T2" fmla="*/ 0 w 608"/>
                <a:gd name="T3" fmla="*/ 7 h 33"/>
                <a:gd name="T4" fmla="*/ 608 w 608"/>
                <a:gd name="T5" fmla="*/ 33 h 33"/>
                <a:gd name="T6" fmla="*/ 608 w 608"/>
                <a:gd name="T7" fmla="*/ 29 h 33"/>
                <a:gd name="T8" fmla="*/ 4 w 608"/>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33">
                  <a:moveTo>
                    <a:pt x="4" y="0"/>
                  </a:moveTo>
                  <a:lnTo>
                    <a:pt x="0" y="7"/>
                  </a:lnTo>
                  <a:lnTo>
                    <a:pt x="608" y="33"/>
                  </a:lnTo>
                  <a:lnTo>
                    <a:pt x="608" y="29"/>
                  </a:lnTo>
                  <a:lnTo>
                    <a:pt x="4" y="0"/>
                  </a:lnTo>
                  <a:close/>
                </a:path>
              </a:pathLst>
            </a:custGeom>
            <a:solidFill>
              <a:srgbClr val="81BB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Freeform 263"/>
            <p:cNvSpPr>
              <a:spLocks/>
            </p:cNvSpPr>
            <p:nvPr/>
          </p:nvSpPr>
          <p:spPr bwMode="auto">
            <a:xfrm>
              <a:off x="3157" y="1713"/>
              <a:ext cx="608" cy="33"/>
            </a:xfrm>
            <a:custGeom>
              <a:avLst/>
              <a:gdLst>
                <a:gd name="T0" fmla="*/ 4 w 608"/>
                <a:gd name="T1" fmla="*/ 0 h 33"/>
                <a:gd name="T2" fmla="*/ 0 w 608"/>
                <a:gd name="T3" fmla="*/ 7 h 33"/>
                <a:gd name="T4" fmla="*/ 608 w 608"/>
                <a:gd name="T5" fmla="*/ 33 h 33"/>
                <a:gd name="T6" fmla="*/ 608 w 608"/>
                <a:gd name="T7" fmla="*/ 29 h 33"/>
                <a:gd name="T8" fmla="*/ 4 w 608"/>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33">
                  <a:moveTo>
                    <a:pt x="4" y="0"/>
                  </a:moveTo>
                  <a:lnTo>
                    <a:pt x="0" y="7"/>
                  </a:lnTo>
                  <a:lnTo>
                    <a:pt x="608" y="33"/>
                  </a:lnTo>
                  <a:lnTo>
                    <a:pt x="608" y="2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264"/>
            <p:cNvSpPr>
              <a:spLocks noEditPoints="1"/>
            </p:cNvSpPr>
            <p:nvPr/>
          </p:nvSpPr>
          <p:spPr bwMode="auto">
            <a:xfrm>
              <a:off x="1873" y="1629"/>
              <a:ext cx="57" cy="18"/>
            </a:xfrm>
            <a:custGeom>
              <a:avLst/>
              <a:gdLst>
                <a:gd name="T0" fmla="*/ 50 w 57"/>
                <a:gd name="T1" fmla="*/ 3 h 18"/>
                <a:gd name="T2" fmla="*/ 50 w 57"/>
                <a:gd name="T3" fmla="*/ 7 h 18"/>
                <a:gd name="T4" fmla="*/ 57 w 57"/>
                <a:gd name="T5" fmla="*/ 3 h 18"/>
                <a:gd name="T6" fmla="*/ 50 w 57"/>
                <a:gd name="T7" fmla="*/ 3 h 18"/>
                <a:gd name="T8" fmla="*/ 0 w 57"/>
                <a:gd name="T9" fmla="*/ 0 h 18"/>
                <a:gd name="T10" fmla="*/ 0 w 57"/>
                <a:gd name="T11" fmla="*/ 0 h 18"/>
                <a:gd name="T12" fmla="*/ 0 w 57"/>
                <a:gd name="T13" fmla="*/ 14 h 18"/>
                <a:gd name="T14" fmla="*/ 0 w 57"/>
                <a:gd name="T15" fmla="*/ 18 h 18"/>
                <a:gd name="T16" fmla="*/ 28 w 57"/>
                <a:gd name="T17" fmla="*/ 18 h 18"/>
                <a:gd name="T18" fmla="*/ 46 w 57"/>
                <a:gd name="T19" fmla="*/ 9 h 18"/>
                <a:gd name="T20" fmla="*/ 46 w 57"/>
                <a:gd name="T21" fmla="*/ 3 h 18"/>
                <a:gd name="T22" fmla="*/ 0 w 57"/>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7" h="18">
                  <a:moveTo>
                    <a:pt x="50" y="3"/>
                  </a:moveTo>
                  <a:lnTo>
                    <a:pt x="50" y="7"/>
                  </a:lnTo>
                  <a:lnTo>
                    <a:pt x="57" y="3"/>
                  </a:lnTo>
                  <a:lnTo>
                    <a:pt x="50" y="3"/>
                  </a:lnTo>
                  <a:close/>
                  <a:moveTo>
                    <a:pt x="0" y="0"/>
                  </a:moveTo>
                  <a:lnTo>
                    <a:pt x="0" y="0"/>
                  </a:lnTo>
                  <a:lnTo>
                    <a:pt x="0" y="14"/>
                  </a:lnTo>
                  <a:lnTo>
                    <a:pt x="0" y="18"/>
                  </a:lnTo>
                  <a:lnTo>
                    <a:pt x="28" y="18"/>
                  </a:lnTo>
                  <a:lnTo>
                    <a:pt x="46" y="9"/>
                  </a:lnTo>
                  <a:lnTo>
                    <a:pt x="46" y="3"/>
                  </a:lnTo>
                  <a:lnTo>
                    <a:pt x="0" y="0"/>
                  </a:lnTo>
                  <a:close/>
                </a:path>
              </a:pathLst>
            </a:custGeom>
            <a:solidFill>
              <a:srgbClr val="B8E2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265"/>
            <p:cNvSpPr>
              <a:spLocks noEditPoints="1"/>
            </p:cNvSpPr>
            <p:nvPr/>
          </p:nvSpPr>
          <p:spPr bwMode="auto">
            <a:xfrm>
              <a:off x="1873" y="1629"/>
              <a:ext cx="57" cy="18"/>
            </a:xfrm>
            <a:custGeom>
              <a:avLst/>
              <a:gdLst>
                <a:gd name="T0" fmla="*/ 50 w 57"/>
                <a:gd name="T1" fmla="*/ 3 h 18"/>
                <a:gd name="T2" fmla="*/ 50 w 57"/>
                <a:gd name="T3" fmla="*/ 7 h 18"/>
                <a:gd name="T4" fmla="*/ 57 w 57"/>
                <a:gd name="T5" fmla="*/ 3 h 18"/>
                <a:gd name="T6" fmla="*/ 50 w 57"/>
                <a:gd name="T7" fmla="*/ 3 h 18"/>
                <a:gd name="T8" fmla="*/ 0 w 57"/>
                <a:gd name="T9" fmla="*/ 0 h 18"/>
                <a:gd name="T10" fmla="*/ 0 w 57"/>
                <a:gd name="T11" fmla="*/ 0 h 18"/>
                <a:gd name="T12" fmla="*/ 0 w 57"/>
                <a:gd name="T13" fmla="*/ 14 h 18"/>
                <a:gd name="T14" fmla="*/ 0 w 57"/>
                <a:gd name="T15" fmla="*/ 18 h 18"/>
                <a:gd name="T16" fmla="*/ 28 w 57"/>
                <a:gd name="T17" fmla="*/ 18 h 18"/>
                <a:gd name="T18" fmla="*/ 46 w 57"/>
                <a:gd name="T19" fmla="*/ 9 h 18"/>
                <a:gd name="T20" fmla="*/ 46 w 57"/>
                <a:gd name="T21" fmla="*/ 3 h 18"/>
                <a:gd name="T22" fmla="*/ 0 w 57"/>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7" h="18">
                  <a:moveTo>
                    <a:pt x="50" y="3"/>
                  </a:moveTo>
                  <a:lnTo>
                    <a:pt x="50" y="7"/>
                  </a:lnTo>
                  <a:lnTo>
                    <a:pt x="57" y="3"/>
                  </a:lnTo>
                  <a:lnTo>
                    <a:pt x="50" y="3"/>
                  </a:lnTo>
                  <a:moveTo>
                    <a:pt x="0" y="0"/>
                  </a:moveTo>
                  <a:lnTo>
                    <a:pt x="0" y="0"/>
                  </a:lnTo>
                  <a:lnTo>
                    <a:pt x="0" y="14"/>
                  </a:lnTo>
                  <a:lnTo>
                    <a:pt x="0" y="18"/>
                  </a:lnTo>
                  <a:lnTo>
                    <a:pt x="28" y="18"/>
                  </a:lnTo>
                  <a:lnTo>
                    <a:pt x="46" y="9"/>
                  </a:lnTo>
                  <a:lnTo>
                    <a:pt x="46"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266"/>
            <p:cNvSpPr>
              <a:spLocks/>
            </p:cNvSpPr>
            <p:nvPr/>
          </p:nvSpPr>
          <p:spPr bwMode="auto">
            <a:xfrm>
              <a:off x="1919" y="1632"/>
              <a:ext cx="4" cy="6"/>
            </a:xfrm>
            <a:custGeom>
              <a:avLst/>
              <a:gdLst>
                <a:gd name="T0" fmla="*/ 0 w 4"/>
                <a:gd name="T1" fmla="*/ 0 h 6"/>
                <a:gd name="T2" fmla="*/ 0 w 4"/>
                <a:gd name="T3" fmla="*/ 6 h 6"/>
                <a:gd name="T4" fmla="*/ 4 w 4"/>
                <a:gd name="T5" fmla="*/ 4 h 6"/>
                <a:gd name="T6" fmla="*/ 4 w 4"/>
                <a:gd name="T7" fmla="*/ 0 h 6"/>
                <a:gd name="T8" fmla="*/ 0 w 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
                  <a:moveTo>
                    <a:pt x="0" y="0"/>
                  </a:moveTo>
                  <a:lnTo>
                    <a:pt x="0" y="6"/>
                  </a:lnTo>
                  <a:lnTo>
                    <a:pt x="4" y="4"/>
                  </a:lnTo>
                  <a:lnTo>
                    <a:pt x="4" y="0"/>
                  </a:lnTo>
                  <a:lnTo>
                    <a:pt x="0" y="0"/>
                  </a:lnTo>
                  <a:close/>
                </a:path>
              </a:pathLst>
            </a:custGeom>
            <a:solidFill>
              <a:srgbClr val="203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267"/>
            <p:cNvSpPr>
              <a:spLocks/>
            </p:cNvSpPr>
            <p:nvPr/>
          </p:nvSpPr>
          <p:spPr bwMode="auto">
            <a:xfrm>
              <a:off x="1919" y="1632"/>
              <a:ext cx="4" cy="6"/>
            </a:xfrm>
            <a:custGeom>
              <a:avLst/>
              <a:gdLst>
                <a:gd name="T0" fmla="*/ 0 w 4"/>
                <a:gd name="T1" fmla="*/ 0 h 6"/>
                <a:gd name="T2" fmla="*/ 0 w 4"/>
                <a:gd name="T3" fmla="*/ 6 h 6"/>
                <a:gd name="T4" fmla="*/ 4 w 4"/>
                <a:gd name="T5" fmla="*/ 4 h 6"/>
                <a:gd name="T6" fmla="*/ 4 w 4"/>
                <a:gd name="T7" fmla="*/ 0 h 6"/>
                <a:gd name="T8" fmla="*/ 0 w 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
                  <a:moveTo>
                    <a:pt x="0" y="0"/>
                  </a:moveTo>
                  <a:lnTo>
                    <a:pt x="0" y="6"/>
                  </a:lnTo>
                  <a:lnTo>
                    <a:pt x="4" y="4"/>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268"/>
            <p:cNvSpPr>
              <a:spLocks/>
            </p:cNvSpPr>
            <p:nvPr/>
          </p:nvSpPr>
          <p:spPr bwMode="auto">
            <a:xfrm>
              <a:off x="1873" y="1651"/>
              <a:ext cx="19" cy="11"/>
            </a:xfrm>
            <a:custGeom>
              <a:avLst/>
              <a:gdLst>
                <a:gd name="T0" fmla="*/ 0 w 19"/>
                <a:gd name="T1" fmla="*/ 0 h 11"/>
                <a:gd name="T2" fmla="*/ 0 w 19"/>
                <a:gd name="T3" fmla="*/ 11 h 11"/>
                <a:gd name="T4" fmla="*/ 2 w 19"/>
                <a:gd name="T5" fmla="*/ 11 h 11"/>
                <a:gd name="T6" fmla="*/ 2 w 19"/>
                <a:gd name="T7" fmla="*/ 11 h 11"/>
                <a:gd name="T8" fmla="*/ 11 w 19"/>
                <a:gd name="T9" fmla="*/ 7 h 11"/>
                <a:gd name="T10" fmla="*/ 19 w 19"/>
                <a:gd name="T11" fmla="*/ 0 h 11"/>
                <a:gd name="T12" fmla="*/ 0 w 19"/>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11">
                  <a:moveTo>
                    <a:pt x="0" y="0"/>
                  </a:moveTo>
                  <a:lnTo>
                    <a:pt x="0" y="11"/>
                  </a:lnTo>
                  <a:lnTo>
                    <a:pt x="2" y="11"/>
                  </a:lnTo>
                  <a:lnTo>
                    <a:pt x="11" y="7"/>
                  </a:lnTo>
                  <a:lnTo>
                    <a:pt x="19" y="0"/>
                  </a:lnTo>
                  <a:lnTo>
                    <a:pt x="0" y="0"/>
                  </a:lnTo>
                  <a:close/>
                </a:path>
              </a:pathLst>
            </a:custGeom>
            <a:solidFill>
              <a:srgbClr val="B8E2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Freeform 269"/>
            <p:cNvSpPr>
              <a:spLocks/>
            </p:cNvSpPr>
            <p:nvPr/>
          </p:nvSpPr>
          <p:spPr bwMode="auto">
            <a:xfrm>
              <a:off x="1873" y="1651"/>
              <a:ext cx="19" cy="11"/>
            </a:xfrm>
            <a:custGeom>
              <a:avLst/>
              <a:gdLst>
                <a:gd name="T0" fmla="*/ 0 w 19"/>
                <a:gd name="T1" fmla="*/ 0 h 11"/>
                <a:gd name="T2" fmla="*/ 0 w 19"/>
                <a:gd name="T3" fmla="*/ 11 h 11"/>
                <a:gd name="T4" fmla="*/ 2 w 19"/>
                <a:gd name="T5" fmla="*/ 11 h 11"/>
                <a:gd name="T6" fmla="*/ 2 w 19"/>
                <a:gd name="T7" fmla="*/ 11 h 11"/>
                <a:gd name="T8" fmla="*/ 11 w 19"/>
                <a:gd name="T9" fmla="*/ 7 h 11"/>
                <a:gd name="T10" fmla="*/ 19 w 19"/>
                <a:gd name="T11" fmla="*/ 0 h 11"/>
                <a:gd name="T12" fmla="*/ 0 w 19"/>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11">
                  <a:moveTo>
                    <a:pt x="0" y="0"/>
                  </a:moveTo>
                  <a:lnTo>
                    <a:pt x="0" y="11"/>
                  </a:lnTo>
                  <a:lnTo>
                    <a:pt x="2" y="11"/>
                  </a:lnTo>
                  <a:lnTo>
                    <a:pt x="11" y="7"/>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Freeform 270"/>
            <p:cNvSpPr>
              <a:spLocks/>
            </p:cNvSpPr>
            <p:nvPr/>
          </p:nvSpPr>
          <p:spPr bwMode="auto">
            <a:xfrm>
              <a:off x="1875" y="1658"/>
              <a:ext cx="9" cy="4"/>
            </a:xfrm>
            <a:custGeom>
              <a:avLst/>
              <a:gdLst>
                <a:gd name="T0" fmla="*/ 9 w 9"/>
                <a:gd name="T1" fmla="*/ 0 h 4"/>
                <a:gd name="T2" fmla="*/ 0 w 9"/>
                <a:gd name="T3" fmla="*/ 4 h 4"/>
                <a:gd name="T4" fmla="*/ 0 w 9"/>
                <a:gd name="T5" fmla="*/ 4 h 4"/>
                <a:gd name="T6" fmla="*/ 9 w 9"/>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4">
                  <a:moveTo>
                    <a:pt x="9" y="0"/>
                  </a:moveTo>
                  <a:lnTo>
                    <a:pt x="0" y="4"/>
                  </a:lnTo>
                  <a:lnTo>
                    <a:pt x="9" y="0"/>
                  </a:lnTo>
                  <a:close/>
                </a:path>
              </a:pathLst>
            </a:custGeom>
            <a:solidFill>
              <a:srgbClr val="8FB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 name="Freeform 271"/>
            <p:cNvSpPr>
              <a:spLocks/>
            </p:cNvSpPr>
            <p:nvPr/>
          </p:nvSpPr>
          <p:spPr bwMode="auto">
            <a:xfrm>
              <a:off x="1875" y="1658"/>
              <a:ext cx="9" cy="4"/>
            </a:xfrm>
            <a:custGeom>
              <a:avLst/>
              <a:gdLst>
                <a:gd name="T0" fmla="*/ 9 w 9"/>
                <a:gd name="T1" fmla="*/ 0 h 4"/>
                <a:gd name="T2" fmla="*/ 0 w 9"/>
                <a:gd name="T3" fmla="*/ 4 h 4"/>
                <a:gd name="T4" fmla="*/ 0 w 9"/>
                <a:gd name="T5" fmla="*/ 4 h 4"/>
                <a:gd name="T6" fmla="*/ 9 w 9"/>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4">
                  <a:moveTo>
                    <a:pt x="9" y="0"/>
                  </a:moveTo>
                  <a:lnTo>
                    <a:pt x="0" y="4"/>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 name="Freeform 272"/>
            <p:cNvSpPr>
              <a:spLocks/>
            </p:cNvSpPr>
            <p:nvPr/>
          </p:nvSpPr>
          <p:spPr bwMode="auto">
            <a:xfrm>
              <a:off x="1873" y="1665"/>
              <a:ext cx="2" cy="165"/>
            </a:xfrm>
            <a:custGeom>
              <a:avLst/>
              <a:gdLst>
                <a:gd name="T0" fmla="*/ 0 w 2"/>
                <a:gd name="T1" fmla="*/ 0 h 165"/>
                <a:gd name="T2" fmla="*/ 0 w 2"/>
                <a:gd name="T3" fmla="*/ 165 h 165"/>
                <a:gd name="T4" fmla="*/ 2 w 2"/>
                <a:gd name="T5" fmla="*/ 165 h 165"/>
                <a:gd name="T6" fmla="*/ 2 w 2"/>
                <a:gd name="T7" fmla="*/ 136 h 165"/>
                <a:gd name="T8" fmla="*/ 0 w 2"/>
                <a:gd name="T9" fmla="*/ 0 h 165"/>
                <a:gd name="T10" fmla="*/ 0 w 2"/>
                <a:gd name="T11" fmla="*/ 0 h 1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65">
                  <a:moveTo>
                    <a:pt x="0" y="0"/>
                  </a:moveTo>
                  <a:lnTo>
                    <a:pt x="0" y="165"/>
                  </a:lnTo>
                  <a:lnTo>
                    <a:pt x="2" y="165"/>
                  </a:lnTo>
                  <a:lnTo>
                    <a:pt x="2" y="136"/>
                  </a:lnTo>
                  <a:lnTo>
                    <a:pt x="0" y="0"/>
                  </a:lnTo>
                  <a:close/>
                </a:path>
              </a:pathLst>
            </a:custGeom>
            <a:solidFill>
              <a:srgbClr val="CCEA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 name="Freeform 273"/>
            <p:cNvSpPr>
              <a:spLocks/>
            </p:cNvSpPr>
            <p:nvPr/>
          </p:nvSpPr>
          <p:spPr bwMode="auto">
            <a:xfrm>
              <a:off x="1873" y="1665"/>
              <a:ext cx="2" cy="165"/>
            </a:xfrm>
            <a:custGeom>
              <a:avLst/>
              <a:gdLst>
                <a:gd name="T0" fmla="*/ 0 w 2"/>
                <a:gd name="T1" fmla="*/ 0 h 165"/>
                <a:gd name="T2" fmla="*/ 0 w 2"/>
                <a:gd name="T3" fmla="*/ 165 h 165"/>
                <a:gd name="T4" fmla="*/ 2 w 2"/>
                <a:gd name="T5" fmla="*/ 165 h 165"/>
                <a:gd name="T6" fmla="*/ 2 w 2"/>
                <a:gd name="T7" fmla="*/ 136 h 165"/>
                <a:gd name="T8" fmla="*/ 0 w 2"/>
                <a:gd name="T9" fmla="*/ 0 h 165"/>
                <a:gd name="T10" fmla="*/ 0 w 2"/>
                <a:gd name="T11" fmla="*/ 0 h 1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65">
                  <a:moveTo>
                    <a:pt x="0" y="0"/>
                  </a:moveTo>
                  <a:lnTo>
                    <a:pt x="0" y="165"/>
                  </a:lnTo>
                  <a:lnTo>
                    <a:pt x="2" y="165"/>
                  </a:lnTo>
                  <a:lnTo>
                    <a:pt x="2" y="13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274"/>
            <p:cNvSpPr>
              <a:spLocks/>
            </p:cNvSpPr>
            <p:nvPr/>
          </p:nvSpPr>
          <p:spPr bwMode="auto">
            <a:xfrm>
              <a:off x="1873" y="1665"/>
              <a:ext cx="2" cy="136"/>
            </a:xfrm>
            <a:custGeom>
              <a:avLst/>
              <a:gdLst>
                <a:gd name="T0" fmla="*/ 0 w 2"/>
                <a:gd name="T1" fmla="*/ 0 h 136"/>
                <a:gd name="T2" fmla="*/ 2 w 2"/>
                <a:gd name="T3" fmla="*/ 136 h 136"/>
                <a:gd name="T4" fmla="*/ 2 w 2"/>
                <a:gd name="T5" fmla="*/ 0 h 136"/>
                <a:gd name="T6" fmla="*/ 0 w 2"/>
                <a:gd name="T7" fmla="*/ 0 h 1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36">
                  <a:moveTo>
                    <a:pt x="0" y="0"/>
                  </a:moveTo>
                  <a:lnTo>
                    <a:pt x="2" y="136"/>
                  </a:lnTo>
                  <a:lnTo>
                    <a:pt x="2" y="0"/>
                  </a:lnTo>
                  <a:lnTo>
                    <a:pt x="0" y="0"/>
                  </a:lnTo>
                  <a:close/>
                </a:path>
              </a:pathLst>
            </a:custGeom>
            <a:solidFill>
              <a:srgbClr val="B8E2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275"/>
            <p:cNvSpPr>
              <a:spLocks/>
            </p:cNvSpPr>
            <p:nvPr/>
          </p:nvSpPr>
          <p:spPr bwMode="auto">
            <a:xfrm>
              <a:off x="1873" y="1665"/>
              <a:ext cx="2" cy="136"/>
            </a:xfrm>
            <a:custGeom>
              <a:avLst/>
              <a:gdLst>
                <a:gd name="T0" fmla="*/ 0 w 2"/>
                <a:gd name="T1" fmla="*/ 0 h 136"/>
                <a:gd name="T2" fmla="*/ 2 w 2"/>
                <a:gd name="T3" fmla="*/ 136 h 136"/>
                <a:gd name="T4" fmla="*/ 2 w 2"/>
                <a:gd name="T5" fmla="*/ 0 h 136"/>
                <a:gd name="T6" fmla="*/ 0 w 2"/>
                <a:gd name="T7" fmla="*/ 0 h 1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36">
                  <a:moveTo>
                    <a:pt x="0" y="0"/>
                  </a:moveTo>
                  <a:lnTo>
                    <a:pt x="2" y="136"/>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276"/>
            <p:cNvSpPr>
              <a:spLocks/>
            </p:cNvSpPr>
            <p:nvPr/>
          </p:nvSpPr>
          <p:spPr bwMode="auto">
            <a:xfrm>
              <a:off x="1873" y="1834"/>
              <a:ext cx="2" cy="2"/>
            </a:xfrm>
            <a:custGeom>
              <a:avLst/>
              <a:gdLst>
                <a:gd name="T0" fmla="*/ 0 w 1"/>
                <a:gd name="T1" fmla="*/ 0 h 1"/>
                <a:gd name="T2" fmla="*/ 0 w 1"/>
                <a:gd name="T3" fmla="*/ 8 h 1"/>
                <a:gd name="T4" fmla="*/ 0 w 1"/>
                <a:gd name="T5" fmla="*/ 8 h 1"/>
                <a:gd name="T6" fmla="*/ 8 w 1"/>
                <a:gd name="T7" fmla="*/ 8 h 1"/>
                <a:gd name="T8" fmla="*/ 8 w 1"/>
                <a:gd name="T9" fmla="*/ 0 h 1"/>
                <a:gd name="T10" fmla="*/ 0 w 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0" y="0"/>
                  </a:moveTo>
                  <a:cubicBezTo>
                    <a:pt x="0" y="1"/>
                    <a:pt x="0" y="1"/>
                    <a:pt x="0" y="1"/>
                  </a:cubicBezTo>
                  <a:cubicBezTo>
                    <a:pt x="0" y="1"/>
                    <a:pt x="0" y="1"/>
                    <a:pt x="0" y="1"/>
                  </a:cubicBezTo>
                  <a:cubicBezTo>
                    <a:pt x="1" y="1"/>
                    <a:pt x="1" y="1"/>
                    <a:pt x="1" y="1"/>
                  </a:cubicBezTo>
                  <a:cubicBezTo>
                    <a:pt x="1" y="0"/>
                    <a:pt x="1" y="0"/>
                    <a:pt x="1" y="0"/>
                  </a:cubicBezTo>
                  <a:cubicBezTo>
                    <a:pt x="0" y="0"/>
                    <a:pt x="0" y="0"/>
                    <a:pt x="0" y="0"/>
                  </a:cubicBezTo>
                </a:path>
              </a:pathLst>
            </a:custGeom>
            <a:solidFill>
              <a:srgbClr val="CCEA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277"/>
            <p:cNvSpPr>
              <a:spLocks noEditPoints="1"/>
            </p:cNvSpPr>
            <p:nvPr/>
          </p:nvSpPr>
          <p:spPr bwMode="auto">
            <a:xfrm>
              <a:off x="1877" y="1843"/>
              <a:ext cx="1923" cy="1524"/>
            </a:xfrm>
            <a:custGeom>
              <a:avLst/>
              <a:gdLst>
                <a:gd name="T0" fmla="*/ 9161 w 873"/>
                <a:gd name="T1" fmla="*/ 6955 h 692"/>
                <a:gd name="T2" fmla="*/ 9331 w 873"/>
                <a:gd name="T3" fmla="*/ 427 h 692"/>
                <a:gd name="T4" fmla="*/ 8743 w 873"/>
                <a:gd name="T5" fmla="*/ 407 h 692"/>
                <a:gd name="T6" fmla="*/ 8807 w 873"/>
                <a:gd name="T7" fmla="*/ 407 h 692"/>
                <a:gd name="T8" fmla="*/ 6434 w 873"/>
                <a:gd name="T9" fmla="*/ 5083 h 692"/>
                <a:gd name="T10" fmla="*/ 9117 w 873"/>
                <a:gd name="T11" fmla="*/ 2735 h 692"/>
                <a:gd name="T12" fmla="*/ 6434 w 873"/>
                <a:gd name="T13" fmla="*/ 5083 h 692"/>
                <a:gd name="T14" fmla="*/ 0 w 873"/>
                <a:gd name="T15" fmla="*/ 7028 h 692"/>
                <a:gd name="T16" fmla="*/ 9150 w 873"/>
                <a:gd name="T17" fmla="*/ 6975 h 692"/>
                <a:gd name="T18" fmla="*/ 3450 w 873"/>
                <a:gd name="T19" fmla="*/ 6567 h 692"/>
                <a:gd name="T20" fmla="*/ 9161 w 873"/>
                <a:gd name="T21" fmla="*/ 1945 h 692"/>
                <a:gd name="T22" fmla="*/ 8840 w 873"/>
                <a:gd name="T23" fmla="*/ 407 h 692"/>
                <a:gd name="T24" fmla="*/ 8743 w 873"/>
                <a:gd name="T25" fmla="*/ 1509 h 692"/>
                <a:gd name="T26" fmla="*/ 8734 w 873"/>
                <a:gd name="T27" fmla="*/ 1517 h 692"/>
                <a:gd name="T28" fmla="*/ 7919 w 873"/>
                <a:gd name="T29" fmla="*/ 1465 h 692"/>
                <a:gd name="T30" fmla="*/ 5813 w 873"/>
                <a:gd name="T31" fmla="*/ 2925 h 692"/>
                <a:gd name="T32" fmla="*/ 7919 w 873"/>
                <a:gd name="T33" fmla="*/ 1145 h 692"/>
                <a:gd name="T34" fmla="*/ 7289 w 873"/>
                <a:gd name="T35" fmla="*/ 339 h 692"/>
                <a:gd name="T36" fmla="*/ 7289 w 873"/>
                <a:gd name="T37" fmla="*/ 1432 h 692"/>
                <a:gd name="T38" fmla="*/ 7278 w 873"/>
                <a:gd name="T39" fmla="*/ 1432 h 692"/>
                <a:gd name="T40" fmla="*/ 6467 w 873"/>
                <a:gd name="T41" fmla="*/ 1376 h 692"/>
                <a:gd name="T42" fmla="*/ 5837 w 873"/>
                <a:gd name="T43" fmla="*/ 266 h 692"/>
                <a:gd name="T44" fmla="*/ 5837 w 873"/>
                <a:gd name="T45" fmla="*/ 1387 h 692"/>
                <a:gd name="T46" fmla="*/ 5822 w 873"/>
                <a:gd name="T47" fmla="*/ 1387 h 692"/>
                <a:gd name="T48" fmla="*/ 5011 w 873"/>
                <a:gd name="T49" fmla="*/ 1335 h 692"/>
                <a:gd name="T50" fmla="*/ 4381 w 873"/>
                <a:gd name="T51" fmla="*/ 203 h 692"/>
                <a:gd name="T52" fmla="*/ 4381 w 873"/>
                <a:gd name="T53" fmla="*/ 1304 h 692"/>
                <a:gd name="T54" fmla="*/ 3582 w 873"/>
                <a:gd name="T55" fmla="*/ 1271 h 692"/>
                <a:gd name="T56" fmla="*/ 3562 w 873"/>
                <a:gd name="T57" fmla="*/ 170 h 692"/>
                <a:gd name="T58" fmla="*/ 2930 w 873"/>
                <a:gd name="T59" fmla="*/ 1207 h 692"/>
                <a:gd name="T60" fmla="*/ 2916 w 873"/>
                <a:gd name="T61" fmla="*/ 1218 h 692"/>
                <a:gd name="T62" fmla="*/ 2126 w 873"/>
                <a:gd name="T63" fmla="*/ 1183 h 692"/>
                <a:gd name="T64" fmla="*/ 2106 w 873"/>
                <a:gd name="T65" fmla="*/ 97 h 692"/>
                <a:gd name="T66" fmla="*/ 1476 w 873"/>
                <a:gd name="T67" fmla="*/ 1165 h 692"/>
                <a:gd name="T68" fmla="*/ 1465 w 873"/>
                <a:gd name="T69" fmla="*/ 1174 h 692"/>
                <a:gd name="T70" fmla="*/ 650 w 873"/>
                <a:gd name="T71" fmla="*/ 1121 h 692"/>
                <a:gd name="T72" fmla="*/ 0 w 873"/>
                <a:gd name="T73" fmla="*/ 0 h 6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73" h="692">
                  <a:moveTo>
                    <a:pt x="859" y="40"/>
                  </a:moveTo>
                  <a:cubicBezTo>
                    <a:pt x="857" y="651"/>
                    <a:pt x="857" y="651"/>
                    <a:pt x="857" y="651"/>
                  </a:cubicBezTo>
                  <a:cubicBezTo>
                    <a:pt x="873" y="642"/>
                    <a:pt x="873" y="642"/>
                    <a:pt x="873" y="642"/>
                  </a:cubicBezTo>
                  <a:cubicBezTo>
                    <a:pt x="873" y="40"/>
                    <a:pt x="873" y="40"/>
                    <a:pt x="873" y="40"/>
                  </a:cubicBezTo>
                  <a:cubicBezTo>
                    <a:pt x="859" y="40"/>
                    <a:pt x="859" y="40"/>
                    <a:pt x="859" y="40"/>
                  </a:cubicBezTo>
                  <a:moveTo>
                    <a:pt x="818" y="38"/>
                  </a:moveTo>
                  <a:cubicBezTo>
                    <a:pt x="818" y="43"/>
                    <a:pt x="818" y="43"/>
                    <a:pt x="818" y="43"/>
                  </a:cubicBezTo>
                  <a:cubicBezTo>
                    <a:pt x="824" y="38"/>
                    <a:pt x="824" y="38"/>
                    <a:pt x="824" y="38"/>
                  </a:cubicBezTo>
                  <a:cubicBezTo>
                    <a:pt x="818" y="38"/>
                    <a:pt x="818" y="38"/>
                    <a:pt x="818" y="38"/>
                  </a:cubicBezTo>
                  <a:moveTo>
                    <a:pt x="602" y="476"/>
                  </a:moveTo>
                  <a:cubicBezTo>
                    <a:pt x="601" y="475"/>
                    <a:pt x="601" y="475"/>
                    <a:pt x="601" y="475"/>
                  </a:cubicBezTo>
                  <a:cubicBezTo>
                    <a:pt x="853" y="256"/>
                    <a:pt x="853" y="256"/>
                    <a:pt x="853" y="256"/>
                  </a:cubicBezTo>
                  <a:cubicBezTo>
                    <a:pt x="854" y="257"/>
                    <a:pt x="854" y="257"/>
                    <a:pt x="854" y="257"/>
                  </a:cubicBezTo>
                  <a:cubicBezTo>
                    <a:pt x="602" y="476"/>
                    <a:pt x="602" y="476"/>
                    <a:pt x="602" y="476"/>
                  </a:cubicBezTo>
                  <a:moveTo>
                    <a:pt x="0" y="0"/>
                  </a:moveTo>
                  <a:cubicBezTo>
                    <a:pt x="0" y="658"/>
                    <a:pt x="0" y="658"/>
                    <a:pt x="0" y="658"/>
                  </a:cubicBezTo>
                  <a:cubicBezTo>
                    <a:pt x="790" y="692"/>
                    <a:pt x="790" y="692"/>
                    <a:pt x="790" y="692"/>
                  </a:cubicBezTo>
                  <a:cubicBezTo>
                    <a:pt x="856" y="653"/>
                    <a:pt x="856" y="653"/>
                    <a:pt x="856" y="653"/>
                  </a:cubicBezTo>
                  <a:cubicBezTo>
                    <a:pt x="857" y="185"/>
                    <a:pt x="857" y="185"/>
                    <a:pt x="857" y="185"/>
                  </a:cubicBezTo>
                  <a:cubicBezTo>
                    <a:pt x="323" y="615"/>
                    <a:pt x="323" y="615"/>
                    <a:pt x="323" y="615"/>
                  </a:cubicBezTo>
                  <a:cubicBezTo>
                    <a:pt x="322" y="613"/>
                    <a:pt x="322" y="613"/>
                    <a:pt x="322" y="613"/>
                  </a:cubicBezTo>
                  <a:cubicBezTo>
                    <a:pt x="857" y="182"/>
                    <a:pt x="857" y="182"/>
                    <a:pt x="857" y="182"/>
                  </a:cubicBezTo>
                  <a:cubicBezTo>
                    <a:pt x="857" y="39"/>
                    <a:pt x="857" y="39"/>
                    <a:pt x="857" y="39"/>
                  </a:cubicBezTo>
                  <a:cubicBezTo>
                    <a:pt x="827" y="38"/>
                    <a:pt x="827" y="38"/>
                    <a:pt x="827" y="38"/>
                  </a:cubicBezTo>
                  <a:cubicBezTo>
                    <a:pt x="818" y="46"/>
                    <a:pt x="818" y="46"/>
                    <a:pt x="818" y="46"/>
                  </a:cubicBezTo>
                  <a:cubicBezTo>
                    <a:pt x="818" y="141"/>
                    <a:pt x="818" y="141"/>
                    <a:pt x="818" y="141"/>
                  </a:cubicBezTo>
                  <a:cubicBezTo>
                    <a:pt x="818" y="141"/>
                    <a:pt x="818" y="141"/>
                    <a:pt x="818" y="142"/>
                  </a:cubicBezTo>
                  <a:cubicBezTo>
                    <a:pt x="818" y="142"/>
                    <a:pt x="817" y="142"/>
                    <a:pt x="817" y="142"/>
                  </a:cubicBezTo>
                  <a:cubicBezTo>
                    <a:pt x="743" y="139"/>
                    <a:pt x="743" y="139"/>
                    <a:pt x="743" y="139"/>
                  </a:cubicBezTo>
                  <a:cubicBezTo>
                    <a:pt x="742" y="139"/>
                    <a:pt x="741" y="138"/>
                    <a:pt x="741" y="137"/>
                  </a:cubicBezTo>
                  <a:cubicBezTo>
                    <a:pt x="741" y="110"/>
                    <a:pt x="741" y="110"/>
                    <a:pt x="741" y="110"/>
                  </a:cubicBezTo>
                  <a:cubicBezTo>
                    <a:pt x="544" y="274"/>
                    <a:pt x="544" y="274"/>
                    <a:pt x="544" y="274"/>
                  </a:cubicBezTo>
                  <a:cubicBezTo>
                    <a:pt x="543" y="272"/>
                    <a:pt x="543" y="272"/>
                    <a:pt x="543" y="272"/>
                  </a:cubicBezTo>
                  <a:cubicBezTo>
                    <a:pt x="741" y="107"/>
                    <a:pt x="741" y="107"/>
                    <a:pt x="741" y="107"/>
                  </a:cubicBezTo>
                  <a:cubicBezTo>
                    <a:pt x="741" y="34"/>
                    <a:pt x="741" y="34"/>
                    <a:pt x="741" y="34"/>
                  </a:cubicBezTo>
                  <a:cubicBezTo>
                    <a:pt x="682" y="32"/>
                    <a:pt x="682" y="32"/>
                    <a:pt x="682" y="32"/>
                  </a:cubicBezTo>
                  <a:cubicBezTo>
                    <a:pt x="682" y="133"/>
                    <a:pt x="682" y="133"/>
                    <a:pt x="682" y="133"/>
                  </a:cubicBezTo>
                  <a:cubicBezTo>
                    <a:pt x="682" y="133"/>
                    <a:pt x="682" y="134"/>
                    <a:pt x="682" y="134"/>
                  </a:cubicBezTo>
                  <a:cubicBezTo>
                    <a:pt x="682" y="134"/>
                    <a:pt x="681" y="134"/>
                    <a:pt x="681" y="134"/>
                  </a:cubicBezTo>
                  <a:cubicBezTo>
                    <a:pt x="681" y="134"/>
                    <a:pt x="681" y="134"/>
                    <a:pt x="681" y="134"/>
                  </a:cubicBezTo>
                  <a:cubicBezTo>
                    <a:pt x="607" y="131"/>
                    <a:pt x="607" y="131"/>
                    <a:pt x="607" y="131"/>
                  </a:cubicBezTo>
                  <a:cubicBezTo>
                    <a:pt x="606" y="131"/>
                    <a:pt x="605" y="130"/>
                    <a:pt x="605" y="129"/>
                  </a:cubicBezTo>
                  <a:cubicBezTo>
                    <a:pt x="605" y="28"/>
                    <a:pt x="605" y="28"/>
                    <a:pt x="605" y="28"/>
                  </a:cubicBezTo>
                  <a:cubicBezTo>
                    <a:pt x="546" y="25"/>
                    <a:pt x="546" y="25"/>
                    <a:pt x="546" y="25"/>
                  </a:cubicBezTo>
                  <a:cubicBezTo>
                    <a:pt x="546" y="129"/>
                    <a:pt x="546" y="129"/>
                    <a:pt x="546" y="129"/>
                  </a:cubicBezTo>
                  <a:cubicBezTo>
                    <a:pt x="546" y="129"/>
                    <a:pt x="546" y="130"/>
                    <a:pt x="546" y="130"/>
                  </a:cubicBezTo>
                  <a:cubicBezTo>
                    <a:pt x="546" y="130"/>
                    <a:pt x="545" y="130"/>
                    <a:pt x="545" y="130"/>
                  </a:cubicBezTo>
                  <a:cubicBezTo>
                    <a:pt x="545" y="130"/>
                    <a:pt x="545" y="130"/>
                    <a:pt x="545" y="130"/>
                  </a:cubicBezTo>
                  <a:cubicBezTo>
                    <a:pt x="471" y="127"/>
                    <a:pt x="471" y="127"/>
                    <a:pt x="471" y="127"/>
                  </a:cubicBezTo>
                  <a:cubicBezTo>
                    <a:pt x="470" y="127"/>
                    <a:pt x="469" y="126"/>
                    <a:pt x="469" y="125"/>
                  </a:cubicBezTo>
                  <a:cubicBezTo>
                    <a:pt x="469" y="22"/>
                    <a:pt x="469" y="22"/>
                    <a:pt x="469" y="22"/>
                  </a:cubicBezTo>
                  <a:cubicBezTo>
                    <a:pt x="410" y="19"/>
                    <a:pt x="410" y="19"/>
                    <a:pt x="410" y="19"/>
                  </a:cubicBezTo>
                  <a:cubicBezTo>
                    <a:pt x="410" y="121"/>
                    <a:pt x="410" y="121"/>
                    <a:pt x="410" y="121"/>
                  </a:cubicBezTo>
                  <a:cubicBezTo>
                    <a:pt x="410" y="121"/>
                    <a:pt x="410" y="122"/>
                    <a:pt x="410" y="122"/>
                  </a:cubicBezTo>
                  <a:cubicBezTo>
                    <a:pt x="410" y="122"/>
                    <a:pt x="409" y="122"/>
                    <a:pt x="409" y="122"/>
                  </a:cubicBezTo>
                  <a:cubicBezTo>
                    <a:pt x="335" y="119"/>
                    <a:pt x="335" y="119"/>
                    <a:pt x="335" y="119"/>
                  </a:cubicBezTo>
                  <a:cubicBezTo>
                    <a:pt x="334" y="119"/>
                    <a:pt x="333" y="118"/>
                    <a:pt x="333" y="117"/>
                  </a:cubicBezTo>
                  <a:cubicBezTo>
                    <a:pt x="333" y="16"/>
                    <a:pt x="333" y="16"/>
                    <a:pt x="333" y="16"/>
                  </a:cubicBezTo>
                  <a:cubicBezTo>
                    <a:pt x="274" y="13"/>
                    <a:pt x="274" y="13"/>
                    <a:pt x="274" y="13"/>
                  </a:cubicBezTo>
                  <a:cubicBezTo>
                    <a:pt x="274" y="113"/>
                    <a:pt x="274" y="113"/>
                    <a:pt x="274" y="113"/>
                  </a:cubicBezTo>
                  <a:cubicBezTo>
                    <a:pt x="274" y="113"/>
                    <a:pt x="274" y="114"/>
                    <a:pt x="274" y="114"/>
                  </a:cubicBezTo>
                  <a:cubicBezTo>
                    <a:pt x="274" y="114"/>
                    <a:pt x="273" y="114"/>
                    <a:pt x="273" y="114"/>
                  </a:cubicBezTo>
                  <a:cubicBezTo>
                    <a:pt x="273" y="114"/>
                    <a:pt x="273" y="114"/>
                    <a:pt x="273" y="114"/>
                  </a:cubicBezTo>
                  <a:cubicBezTo>
                    <a:pt x="199" y="111"/>
                    <a:pt x="199" y="111"/>
                    <a:pt x="199" y="111"/>
                  </a:cubicBezTo>
                  <a:cubicBezTo>
                    <a:pt x="198" y="111"/>
                    <a:pt x="197" y="110"/>
                    <a:pt x="197" y="109"/>
                  </a:cubicBezTo>
                  <a:cubicBezTo>
                    <a:pt x="197" y="9"/>
                    <a:pt x="197" y="9"/>
                    <a:pt x="197" y="9"/>
                  </a:cubicBezTo>
                  <a:cubicBezTo>
                    <a:pt x="138" y="7"/>
                    <a:pt x="138" y="7"/>
                    <a:pt x="138" y="7"/>
                  </a:cubicBezTo>
                  <a:cubicBezTo>
                    <a:pt x="138" y="109"/>
                    <a:pt x="138" y="109"/>
                    <a:pt x="138" y="109"/>
                  </a:cubicBezTo>
                  <a:cubicBezTo>
                    <a:pt x="138" y="109"/>
                    <a:pt x="138" y="110"/>
                    <a:pt x="138" y="110"/>
                  </a:cubicBezTo>
                  <a:cubicBezTo>
                    <a:pt x="138" y="110"/>
                    <a:pt x="137" y="110"/>
                    <a:pt x="137" y="110"/>
                  </a:cubicBezTo>
                  <a:cubicBezTo>
                    <a:pt x="63" y="107"/>
                    <a:pt x="63" y="107"/>
                    <a:pt x="63" y="107"/>
                  </a:cubicBezTo>
                  <a:cubicBezTo>
                    <a:pt x="62" y="107"/>
                    <a:pt x="61" y="106"/>
                    <a:pt x="61" y="105"/>
                  </a:cubicBezTo>
                  <a:cubicBezTo>
                    <a:pt x="61" y="3"/>
                    <a:pt x="61" y="3"/>
                    <a:pt x="61" y="3"/>
                  </a:cubicBezTo>
                  <a:cubicBezTo>
                    <a:pt x="0" y="0"/>
                    <a:pt x="0" y="0"/>
                    <a:pt x="0" y="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5" name="Freeform 278"/>
            <p:cNvSpPr>
              <a:spLocks/>
            </p:cNvSpPr>
            <p:nvPr/>
          </p:nvSpPr>
          <p:spPr bwMode="auto">
            <a:xfrm>
              <a:off x="3769" y="1746"/>
              <a:ext cx="31" cy="2"/>
            </a:xfrm>
            <a:custGeom>
              <a:avLst/>
              <a:gdLst>
                <a:gd name="T0" fmla="*/ 0 w 31"/>
                <a:gd name="T1" fmla="*/ 0 h 2"/>
                <a:gd name="T2" fmla="*/ 0 w 31"/>
                <a:gd name="T3" fmla="*/ 2 h 2"/>
                <a:gd name="T4" fmla="*/ 31 w 31"/>
                <a:gd name="T5" fmla="*/ 2 h 2"/>
                <a:gd name="T6" fmla="*/ 31 w 31"/>
                <a:gd name="T7" fmla="*/ 2 h 2"/>
                <a:gd name="T8" fmla="*/ 0 w 3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
                  <a:moveTo>
                    <a:pt x="0" y="0"/>
                  </a:moveTo>
                  <a:lnTo>
                    <a:pt x="0" y="2"/>
                  </a:lnTo>
                  <a:lnTo>
                    <a:pt x="31" y="2"/>
                  </a:lnTo>
                  <a:lnTo>
                    <a:pt x="0" y="0"/>
                  </a:lnTo>
                  <a:close/>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 name="Freeform 279"/>
            <p:cNvSpPr>
              <a:spLocks noEditPoints="1"/>
            </p:cNvSpPr>
            <p:nvPr/>
          </p:nvSpPr>
          <p:spPr bwMode="auto">
            <a:xfrm>
              <a:off x="1879" y="1662"/>
              <a:ext cx="86" cy="5"/>
            </a:xfrm>
            <a:custGeom>
              <a:avLst/>
              <a:gdLst>
                <a:gd name="T0" fmla="*/ 75 w 86"/>
                <a:gd name="T1" fmla="*/ 3 h 5"/>
                <a:gd name="T2" fmla="*/ 75 w 86"/>
                <a:gd name="T3" fmla="*/ 5 h 5"/>
                <a:gd name="T4" fmla="*/ 86 w 86"/>
                <a:gd name="T5" fmla="*/ 5 h 5"/>
                <a:gd name="T6" fmla="*/ 86 w 86"/>
                <a:gd name="T7" fmla="*/ 5 h 5"/>
                <a:gd name="T8" fmla="*/ 75 w 86"/>
                <a:gd name="T9" fmla="*/ 3 h 5"/>
                <a:gd name="T10" fmla="*/ 0 w 86"/>
                <a:gd name="T11" fmla="*/ 0 h 5"/>
                <a:gd name="T12" fmla="*/ 0 w 86"/>
                <a:gd name="T13" fmla="*/ 0 h 5"/>
                <a:gd name="T14" fmla="*/ 40 w 86"/>
                <a:gd name="T15" fmla="*/ 3 h 5"/>
                <a:gd name="T16" fmla="*/ 40 w 86"/>
                <a:gd name="T17" fmla="*/ 3 h 5"/>
                <a:gd name="T18" fmla="*/ 0 w 8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5">
                  <a:moveTo>
                    <a:pt x="75" y="3"/>
                  </a:moveTo>
                  <a:lnTo>
                    <a:pt x="75" y="5"/>
                  </a:lnTo>
                  <a:lnTo>
                    <a:pt x="86" y="5"/>
                  </a:lnTo>
                  <a:lnTo>
                    <a:pt x="75" y="3"/>
                  </a:lnTo>
                  <a:close/>
                  <a:moveTo>
                    <a:pt x="0" y="0"/>
                  </a:moveTo>
                  <a:lnTo>
                    <a:pt x="0" y="0"/>
                  </a:lnTo>
                  <a:lnTo>
                    <a:pt x="40" y="3"/>
                  </a:lnTo>
                  <a:lnTo>
                    <a:pt x="0" y="0"/>
                  </a:lnTo>
                  <a:close/>
                </a:path>
              </a:pathLst>
            </a:custGeom>
            <a:solidFill>
              <a:srgbClr val="70A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Freeform 280"/>
            <p:cNvSpPr>
              <a:spLocks noEditPoints="1"/>
            </p:cNvSpPr>
            <p:nvPr/>
          </p:nvSpPr>
          <p:spPr bwMode="auto">
            <a:xfrm>
              <a:off x="1879" y="1662"/>
              <a:ext cx="86" cy="5"/>
            </a:xfrm>
            <a:custGeom>
              <a:avLst/>
              <a:gdLst>
                <a:gd name="T0" fmla="*/ 75 w 86"/>
                <a:gd name="T1" fmla="*/ 3 h 5"/>
                <a:gd name="T2" fmla="*/ 75 w 86"/>
                <a:gd name="T3" fmla="*/ 5 h 5"/>
                <a:gd name="T4" fmla="*/ 86 w 86"/>
                <a:gd name="T5" fmla="*/ 5 h 5"/>
                <a:gd name="T6" fmla="*/ 86 w 86"/>
                <a:gd name="T7" fmla="*/ 5 h 5"/>
                <a:gd name="T8" fmla="*/ 75 w 86"/>
                <a:gd name="T9" fmla="*/ 3 h 5"/>
                <a:gd name="T10" fmla="*/ 0 w 86"/>
                <a:gd name="T11" fmla="*/ 0 h 5"/>
                <a:gd name="T12" fmla="*/ 0 w 86"/>
                <a:gd name="T13" fmla="*/ 0 h 5"/>
                <a:gd name="T14" fmla="*/ 40 w 86"/>
                <a:gd name="T15" fmla="*/ 3 h 5"/>
                <a:gd name="T16" fmla="*/ 40 w 86"/>
                <a:gd name="T17" fmla="*/ 3 h 5"/>
                <a:gd name="T18" fmla="*/ 0 w 8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5">
                  <a:moveTo>
                    <a:pt x="75" y="3"/>
                  </a:moveTo>
                  <a:lnTo>
                    <a:pt x="75" y="5"/>
                  </a:lnTo>
                  <a:lnTo>
                    <a:pt x="86" y="5"/>
                  </a:lnTo>
                  <a:lnTo>
                    <a:pt x="75" y="3"/>
                  </a:lnTo>
                  <a:moveTo>
                    <a:pt x="0" y="0"/>
                  </a:moveTo>
                  <a:lnTo>
                    <a:pt x="0" y="0"/>
                  </a:lnTo>
                  <a:lnTo>
                    <a:pt x="4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Rectangle 281"/>
            <p:cNvSpPr>
              <a:spLocks noChangeArrowheads="1"/>
            </p:cNvSpPr>
            <p:nvPr/>
          </p:nvSpPr>
          <p:spPr bwMode="auto">
            <a:xfrm>
              <a:off x="1930" y="1665"/>
              <a:ext cx="20" cy="1"/>
            </a:xfrm>
            <a:prstGeom prst="rect">
              <a:avLst/>
            </a:prstGeom>
            <a:solidFill>
              <a:srgbClr val="5488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9" name="Rectangle 282"/>
            <p:cNvSpPr>
              <a:spLocks noChangeArrowheads="1"/>
            </p:cNvSpPr>
            <p:nvPr/>
          </p:nvSpPr>
          <p:spPr bwMode="auto">
            <a:xfrm>
              <a:off x="1930" y="1665"/>
              <a:ext cx="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0" name="Freeform 283"/>
            <p:cNvSpPr>
              <a:spLocks noEditPoints="1"/>
            </p:cNvSpPr>
            <p:nvPr/>
          </p:nvSpPr>
          <p:spPr bwMode="auto">
            <a:xfrm>
              <a:off x="1923" y="1665"/>
              <a:ext cx="31" cy="2"/>
            </a:xfrm>
            <a:custGeom>
              <a:avLst/>
              <a:gdLst>
                <a:gd name="T0" fmla="*/ 27 w 31"/>
                <a:gd name="T1" fmla="*/ 0 h 2"/>
                <a:gd name="T2" fmla="*/ 27 w 31"/>
                <a:gd name="T3" fmla="*/ 0 h 2"/>
                <a:gd name="T4" fmla="*/ 31 w 31"/>
                <a:gd name="T5" fmla="*/ 2 h 2"/>
                <a:gd name="T6" fmla="*/ 31 w 31"/>
                <a:gd name="T7" fmla="*/ 0 h 2"/>
                <a:gd name="T8" fmla="*/ 27 w 31"/>
                <a:gd name="T9" fmla="*/ 0 h 2"/>
                <a:gd name="T10" fmla="*/ 0 w 31"/>
                <a:gd name="T11" fmla="*/ 0 h 2"/>
                <a:gd name="T12" fmla="*/ 0 w 31"/>
                <a:gd name="T13" fmla="*/ 0 h 2"/>
                <a:gd name="T14" fmla="*/ 7 w 31"/>
                <a:gd name="T15" fmla="*/ 0 h 2"/>
                <a:gd name="T16" fmla="*/ 7 w 31"/>
                <a:gd name="T17" fmla="*/ 0 h 2"/>
                <a:gd name="T18" fmla="*/ 0 w 3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
                  <a:moveTo>
                    <a:pt x="27" y="0"/>
                  </a:moveTo>
                  <a:lnTo>
                    <a:pt x="27" y="0"/>
                  </a:lnTo>
                  <a:lnTo>
                    <a:pt x="31" y="2"/>
                  </a:lnTo>
                  <a:lnTo>
                    <a:pt x="31" y="0"/>
                  </a:lnTo>
                  <a:lnTo>
                    <a:pt x="27" y="0"/>
                  </a:lnTo>
                  <a:close/>
                  <a:moveTo>
                    <a:pt x="0" y="0"/>
                  </a:moveTo>
                  <a:lnTo>
                    <a:pt x="0" y="0"/>
                  </a:lnTo>
                  <a:lnTo>
                    <a:pt x="7" y="0"/>
                  </a:lnTo>
                  <a:lnTo>
                    <a:pt x="0" y="0"/>
                  </a:lnTo>
                  <a:close/>
                </a:path>
              </a:pathLst>
            </a:custGeom>
            <a:solidFill>
              <a:srgbClr val="366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Rectangle 284"/>
            <p:cNvSpPr>
              <a:spLocks noChangeArrowheads="1"/>
            </p:cNvSpPr>
            <p:nvPr/>
          </p:nvSpPr>
          <p:spPr bwMode="auto">
            <a:xfrm>
              <a:off x="1919" y="1665"/>
              <a:ext cx="4" cy="1"/>
            </a:xfrm>
            <a:prstGeom prst="rect">
              <a:avLst/>
            </a:prstGeom>
            <a:solidFill>
              <a:srgbClr val="2E50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2" name="Rectangle 285"/>
            <p:cNvSpPr>
              <a:spLocks noChangeArrowheads="1"/>
            </p:cNvSpPr>
            <p:nvPr/>
          </p:nvSpPr>
          <p:spPr bwMode="auto">
            <a:xfrm>
              <a:off x="1919" y="1665"/>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3" name="Freeform 286"/>
            <p:cNvSpPr>
              <a:spLocks/>
            </p:cNvSpPr>
            <p:nvPr/>
          </p:nvSpPr>
          <p:spPr bwMode="auto">
            <a:xfrm>
              <a:off x="1969" y="1667"/>
              <a:ext cx="1161" cy="53"/>
            </a:xfrm>
            <a:custGeom>
              <a:avLst/>
              <a:gdLst>
                <a:gd name="T0" fmla="*/ 0 w 1161"/>
                <a:gd name="T1" fmla="*/ 0 h 53"/>
                <a:gd name="T2" fmla="*/ 0 w 1161"/>
                <a:gd name="T3" fmla="*/ 0 h 53"/>
                <a:gd name="T4" fmla="*/ 1161 w 1161"/>
                <a:gd name="T5" fmla="*/ 53 h 53"/>
                <a:gd name="T6" fmla="*/ 1161 w 1161"/>
                <a:gd name="T7" fmla="*/ 50 h 53"/>
                <a:gd name="T8" fmla="*/ 0 w 1161"/>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1" h="53">
                  <a:moveTo>
                    <a:pt x="0" y="0"/>
                  </a:moveTo>
                  <a:lnTo>
                    <a:pt x="0" y="0"/>
                  </a:lnTo>
                  <a:lnTo>
                    <a:pt x="1161" y="53"/>
                  </a:lnTo>
                  <a:lnTo>
                    <a:pt x="1161" y="50"/>
                  </a:lnTo>
                  <a:lnTo>
                    <a:pt x="0" y="0"/>
                  </a:lnTo>
                  <a:close/>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 name="Freeform 287"/>
            <p:cNvSpPr>
              <a:spLocks/>
            </p:cNvSpPr>
            <p:nvPr/>
          </p:nvSpPr>
          <p:spPr bwMode="auto">
            <a:xfrm>
              <a:off x="1969" y="1667"/>
              <a:ext cx="1161" cy="53"/>
            </a:xfrm>
            <a:custGeom>
              <a:avLst/>
              <a:gdLst>
                <a:gd name="T0" fmla="*/ 0 w 1161"/>
                <a:gd name="T1" fmla="*/ 0 h 53"/>
                <a:gd name="T2" fmla="*/ 0 w 1161"/>
                <a:gd name="T3" fmla="*/ 0 h 53"/>
                <a:gd name="T4" fmla="*/ 1161 w 1161"/>
                <a:gd name="T5" fmla="*/ 53 h 53"/>
                <a:gd name="T6" fmla="*/ 1161 w 1161"/>
                <a:gd name="T7" fmla="*/ 50 h 53"/>
                <a:gd name="T8" fmla="*/ 0 w 1161"/>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1" h="53">
                  <a:moveTo>
                    <a:pt x="0" y="0"/>
                  </a:moveTo>
                  <a:lnTo>
                    <a:pt x="0" y="0"/>
                  </a:lnTo>
                  <a:lnTo>
                    <a:pt x="1161" y="53"/>
                  </a:lnTo>
                  <a:lnTo>
                    <a:pt x="1161" y="5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 name="Freeform 288"/>
            <p:cNvSpPr>
              <a:spLocks noEditPoints="1"/>
            </p:cNvSpPr>
            <p:nvPr/>
          </p:nvSpPr>
          <p:spPr bwMode="auto">
            <a:xfrm>
              <a:off x="3157" y="1720"/>
              <a:ext cx="608" cy="348"/>
            </a:xfrm>
            <a:custGeom>
              <a:avLst/>
              <a:gdLst>
                <a:gd name="T0" fmla="*/ 506 w 608"/>
                <a:gd name="T1" fmla="*/ 238 h 348"/>
                <a:gd name="T2" fmla="*/ 447 w 608"/>
                <a:gd name="T3" fmla="*/ 286 h 348"/>
                <a:gd name="T4" fmla="*/ 447 w 608"/>
                <a:gd name="T5" fmla="*/ 346 h 348"/>
                <a:gd name="T6" fmla="*/ 506 w 608"/>
                <a:gd name="T7" fmla="*/ 348 h 348"/>
                <a:gd name="T8" fmla="*/ 506 w 608"/>
                <a:gd name="T9" fmla="*/ 238 h 348"/>
                <a:gd name="T10" fmla="*/ 0 w 608"/>
                <a:gd name="T11" fmla="*/ 0 h 348"/>
                <a:gd name="T12" fmla="*/ 0 w 608"/>
                <a:gd name="T13" fmla="*/ 0 h 348"/>
                <a:gd name="T14" fmla="*/ 608 w 608"/>
                <a:gd name="T15" fmla="*/ 26 h 348"/>
                <a:gd name="T16" fmla="*/ 608 w 608"/>
                <a:gd name="T17" fmla="*/ 26 h 348"/>
                <a:gd name="T18" fmla="*/ 0 w 608"/>
                <a:gd name="T19" fmla="*/ 0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8" h="348">
                  <a:moveTo>
                    <a:pt x="506" y="238"/>
                  </a:moveTo>
                  <a:lnTo>
                    <a:pt x="447" y="286"/>
                  </a:lnTo>
                  <a:lnTo>
                    <a:pt x="447" y="346"/>
                  </a:lnTo>
                  <a:lnTo>
                    <a:pt x="506" y="348"/>
                  </a:lnTo>
                  <a:lnTo>
                    <a:pt x="506" y="238"/>
                  </a:lnTo>
                  <a:close/>
                  <a:moveTo>
                    <a:pt x="0" y="0"/>
                  </a:moveTo>
                  <a:lnTo>
                    <a:pt x="0" y="0"/>
                  </a:lnTo>
                  <a:lnTo>
                    <a:pt x="608" y="26"/>
                  </a:lnTo>
                  <a:lnTo>
                    <a:pt x="0" y="0"/>
                  </a:lnTo>
                  <a:close/>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 name="Freeform 289"/>
            <p:cNvSpPr>
              <a:spLocks noEditPoints="1"/>
            </p:cNvSpPr>
            <p:nvPr/>
          </p:nvSpPr>
          <p:spPr bwMode="auto">
            <a:xfrm>
              <a:off x="3157" y="1720"/>
              <a:ext cx="608" cy="348"/>
            </a:xfrm>
            <a:custGeom>
              <a:avLst/>
              <a:gdLst>
                <a:gd name="T0" fmla="*/ 506 w 608"/>
                <a:gd name="T1" fmla="*/ 238 h 348"/>
                <a:gd name="T2" fmla="*/ 447 w 608"/>
                <a:gd name="T3" fmla="*/ 286 h 348"/>
                <a:gd name="T4" fmla="*/ 447 w 608"/>
                <a:gd name="T5" fmla="*/ 346 h 348"/>
                <a:gd name="T6" fmla="*/ 506 w 608"/>
                <a:gd name="T7" fmla="*/ 348 h 348"/>
                <a:gd name="T8" fmla="*/ 506 w 608"/>
                <a:gd name="T9" fmla="*/ 238 h 348"/>
                <a:gd name="T10" fmla="*/ 0 w 608"/>
                <a:gd name="T11" fmla="*/ 0 h 348"/>
                <a:gd name="T12" fmla="*/ 0 w 608"/>
                <a:gd name="T13" fmla="*/ 0 h 348"/>
                <a:gd name="T14" fmla="*/ 608 w 608"/>
                <a:gd name="T15" fmla="*/ 26 h 348"/>
                <a:gd name="T16" fmla="*/ 608 w 608"/>
                <a:gd name="T17" fmla="*/ 26 h 348"/>
                <a:gd name="T18" fmla="*/ 0 w 608"/>
                <a:gd name="T19" fmla="*/ 0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8" h="348">
                  <a:moveTo>
                    <a:pt x="506" y="238"/>
                  </a:moveTo>
                  <a:lnTo>
                    <a:pt x="447" y="286"/>
                  </a:lnTo>
                  <a:lnTo>
                    <a:pt x="447" y="346"/>
                  </a:lnTo>
                  <a:lnTo>
                    <a:pt x="506" y="348"/>
                  </a:lnTo>
                  <a:lnTo>
                    <a:pt x="506" y="238"/>
                  </a:lnTo>
                  <a:moveTo>
                    <a:pt x="0" y="0"/>
                  </a:moveTo>
                  <a:lnTo>
                    <a:pt x="0" y="0"/>
                  </a:lnTo>
                  <a:lnTo>
                    <a:pt x="608"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 name="Freeform 290"/>
            <p:cNvSpPr>
              <a:spLocks/>
            </p:cNvSpPr>
            <p:nvPr/>
          </p:nvSpPr>
          <p:spPr bwMode="auto">
            <a:xfrm>
              <a:off x="3522" y="2013"/>
              <a:ext cx="75" cy="121"/>
            </a:xfrm>
            <a:custGeom>
              <a:avLst/>
              <a:gdLst>
                <a:gd name="T0" fmla="*/ 75 w 75"/>
                <a:gd name="T1" fmla="*/ 0 h 121"/>
                <a:gd name="T2" fmla="*/ 0 w 75"/>
                <a:gd name="T3" fmla="*/ 61 h 121"/>
                <a:gd name="T4" fmla="*/ 0 w 75"/>
                <a:gd name="T5" fmla="*/ 121 h 121"/>
                <a:gd name="T6" fmla="*/ 75 w 75"/>
                <a:gd name="T7" fmla="*/ 55 h 121"/>
                <a:gd name="T8" fmla="*/ 75 w 75"/>
                <a:gd name="T9" fmla="*/ 0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21">
                  <a:moveTo>
                    <a:pt x="75" y="0"/>
                  </a:moveTo>
                  <a:lnTo>
                    <a:pt x="0" y="61"/>
                  </a:lnTo>
                  <a:lnTo>
                    <a:pt x="0" y="121"/>
                  </a:lnTo>
                  <a:lnTo>
                    <a:pt x="75" y="55"/>
                  </a:lnTo>
                  <a:lnTo>
                    <a:pt x="75"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 name="Freeform 291"/>
            <p:cNvSpPr>
              <a:spLocks/>
            </p:cNvSpPr>
            <p:nvPr/>
          </p:nvSpPr>
          <p:spPr bwMode="auto">
            <a:xfrm>
              <a:off x="3522" y="2013"/>
              <a:ext cx="75" cy="121"/>
            </a:xfrm>
            <a:custGeom>
              <a:avLst/>
              <a:gdLst>
                <a:gd name="T0" fmla="*/ 75 w 75"/>
                <a:gd name="T1" fmla="*/ 0 h 121"/>
                <a:gd name="T2" fmla="*/ 0 w 75"/>
                <a:gd name="T3" fmla="*/ 61 h 121"/>
                <a:gd name="T4" fmla="*/ 0 w 75"/>
                <a:gd name="T5" fmla="*/ 121 h 121"/>
                <a:gd name="T6" fmla="*/ 75 w 75"/>
                <a:gd name="T7" fmla="*/ 55 h 121"/>
                <a:gd name="T8" fmla="*/ 75 w 75"/>
                <a:gd name="T9" fmla="*/ 0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21">
                  <a:moveTo>
                    <a:pt x="75" y="0"/>
                  </a:moveTo>
                  <a:lnTo>
                    <a:pt x="0" y="61"/>
                  </a:lnTo>
                  <a:lnTo>
                    <a:pt x="0" y="121"/>
                  </a:lnTo>
                  <a:lnTo>
                    <a:pt x="75" y="55"/>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 name="Freeform 292"/>
            <p:cNvSpPr>
              <a:spLocks/>
            </p:cNvSpPr>
            <p:nvPr/>
          </p:nvSpPr>
          <p:spPr bwMode="auto">
            <a:xfrm>
              <a:off x="3522" y="2006"/>
              <a:ext cx="82" cy="128"/>
            </a:xfrm>
            <a:custGeom>
              <a:avLst/>
              <a:gdLst>
                <a:gd name="T0" fmla="*/ 403 w 37"/>
                <a:gd name="T1" fmla="*/ 0 h 58"/>
                <a:gd name="T2" fmla="*/ 368 w 37"/>
                <a:gd name="T3" fmla="*/ 33 h 58"/>
                <a:gd name="T4" fmla="*/ 368 w 37"/>
                <a:gd name="T5" fmla="*/ 302 h 58"/>
                <a:gd name="T6" fmla="*/ 0 w 37"/>
                <a:gd name="T7" fmla="*/ 622 h 58"/>
                <a:gd name="T8" fmla="*/ 0 w 37"/>
                <a:gd name="T9" fmla="*/ 622 h 58"/>
                <a:gd name="T10" fmla="*/ 368 w 37"/>
                <a:gd name="T11" fmla="*/ 291 h 58"/>
                <a:gd name="T12" fmla="*/ 383 w 37"/>
                <a:gd name="T13" fmla="*/ 291 h 58"/>
                <a:gd name="T14" fmla="*/ 403 w 37"/>
                <a:gd name="T15" fmla="*/ 291 h 58"/>
                <a:gd name="T16" fmla="*/ 403 w 37"/>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58">
                  <a:moveTo>
                    <a:pt x="37" y="0"/>
                  </a:moveTo>
                  <a:cubicBezTo>
                    <a:pt x="34" y="3"/>
                    <a:pt x="34" y="3"/>
                    <a:pt x="34" y="3"/>
                  </a:cubicBezTo>
                  <a:cubicBezTo>
                    <a:pt x="34" y="28"/>
                    <a:pt x="34" y="28"/>
                    <a:pt x="34" y="28"/>
                  </a:cubicBezTo>
                  <a:cubicBezTo>
                    <a:pt x="0" y="58"/>
                    <a:pt x="0" y="58"/>
                    <a:pt x="0" y="58"/>
                  </a:cubicBezTo>
                  <a:cubicBezTo>
                    <a:pt x="0" y="58"/>
                    <a:pt x="0" y="58"/>
                    <a:pt x="0" y="58"/>
                  </a:cubicBezTo>
                  <a:cubicBezTo>
                    <a:pt x="34" y="27"/>
                    <a:pt x="34" y="27"/>
                    <a:pt x="34" y="27"/>
                  </a:cubicBezTo>
                  <a:cubicBezTo>
                    <a:pt x="34" y="27"/>
                    <a:pt x="35" y="27"/>
                    <a:pt x="35" y="27"/>
                  </a:cubicBezTo>
                  <a:cubicBezTo>
                    <a:pt x="37" y="27"/>
                    <a:pt x="37" y="27"/>
                    <a:pt x="37" y="27"/>
                  </a:cubicBezTo>
                  <a:cubicBezTo>
                    <a:pt x="37" y="0"/>
                    <a:pt x="37" y="0"/>
                    <a:pt x="37"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 name="Freeform 293"/>
            <p:cNvSpPr>
              <a:spLocks/>
            </p:cNvSpPr>
            <p:nvPr/>
          </p:nvSpPr>
          <p:spPr bwMode="auto">
            <a:xfrm>
              <a:off x="3531" y="2072"/>
              <a:ext cx="132" cy="71"/>
            </a:xfrm>
            <a:custGeom>
              <a:avLst/>
              <a:gdLst>
                <a:gd name="T0" fmla="*/ 71 w 132"/>
                <a:gd name="T1" fmla="*/ 0 h 71"/>
                <a:gd name="T2" fmla="*/ 0 w 132"/>
                <a:gd name="T3" fmla="*/ 64 h 71"/>
                <a:gd name="T4" fmla="*/ 132 w 132"/>
                <a:gd name="T5" fmla="*/ 71 h 71"/>
                <a:gd name="T6" fmla="*/ 132 w 132"/>
                <a:gd name="T7" fmla="*/ 2 h 71"/>
                <a:gd name="T8" fmla="*/ 71 w 132"/>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71">
                  <a:moveTo>
                    <a:pt x="71" y="0"/>
                  </a:moveTo>
                  <a:lnTo>
                    <a:pt x="0" y="64"/>
                  </a:lnTo>
                  <a:lnTo>
                    <a:pt x="132" y="71"/>
                  </a:lnTo>
                  <a:lnTo>
                    <a:pt x="132" y="2"/>
                  </a:lnTo>
                  <a:lnTo>
                    <a:pt x="7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 name="Freeform 294"/>
            <p:cNvSpPr>
              <a:spLocks/>
            </p:cNvSpPr>
            <p:nvPr/>
          </p:nvSpPr>
          <p:spPr bwMode="auto">
            <a:xfrm>
              <a:off x="3531" y="2072"/>
              <a:ext cx="132" cy="71"/>
            </a:xfrm>
            <a:custGeom>
              <a:avLst/>
              <a:gdLst>
                <a:gd name="T0" fmla="*/ 71 w 132"/>
                <a:gd name="T1" fmla="*/ 0 h 71"/>
                <a:gd name="T2" fmla="*/ 0 w 132"/>
                <a:gd name="T3" fmla="*/ 64 h 71"/>
                <a:gd name="T4" fmla="*/ 132 w 132"/>
                <a:gd name="T5" fmla="*/ 71 h 71"/>
                <a:gd name="T6" fmla="*/ 132 w 132"/>
                <a:gd name="T7" fmla="*/ 2 h 71"/>
                <a:gd name="T8" fmla="*/ 71 w 132"/>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71">
                  <a:moveTo>
                    <a:pt x="71" y="0"/>
                  </a:moveTo>
                  <a:lnTo>
                    <a:pt x="0" y="64"/>
                  </a:lnTo>
                  <a:lnTo>
                    <a:pt x="132" y="71"/>
                  </a:lnTo>
                  <a:lnTo>
                    <a:pt x="132" y="2"/>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295"/>
            <p:cNvSpPr>
              <a:spLocks noEditPoints="1"/>
            </p:cNvSpPr>
            <p:nvPr/>
          </p:nvSpPr>
          <p:spPr bwMode="auto">
            <a:xfrm>
              <a:off x="3522" y="2066"/>
              <a:ext cx="141" cy="70"/>
            </a:xfrm>
            <a:custGeom>
              <a:avLst/>
              <a:gdLst>
                <a:gd name="T0" fmla="*/ 375 w 64"/>
                <a:gd name="T1" fmla="*/ 33 h 32"/>
                <a:gd name="T2" fmla="*/ 375 w 64"/>
                <a:gd name="T3" fmla="*/ 20 h 32"/>
                <a:gd name="T4" fmla="*/ 375 w 64"/>
                <a:gd name="T5" fmla="*/ 33 h 32"/>
                <a:gd name="T6" fmla="*/ 375 w 64"/>
                <a:gd name="T7" fmla="*/ 0 h 32"/>
                <a:gd name="T8" fmla="*/ 364 w 64"/>
                <a:gd name="T9" fmla="*/ 0 h 32"/>
                <a:gd name="T10" fmla="*/ 364 w 64"/>
                <a:gd name="T11" fmla="*/ 0 h 32"/>
                <a:gd name="T12" fmla="*/ 0 w 64"/>
                <a:gd name="T13" fmla="*/ 326 h 32"/>
                <a:gd name="T14" fmla="*/ 0 w 64"/>
                <a:gd name="T15" fmla="*/ 335 h 32"/>
                <a:gd name="T16" fmla="*/ 44 w 64"/>
                <a:gd name="T17" fmla="*/ 335 h 32"/>
                <a:gd name="T18" fmla="*/ 383 w 64"/>
                <a:gd name="T19" fmla="*/ 33 h 32"/>
                <a:gd name="T20" fmla="*/ 685 w 64"/>
                <a:gd name="T21" fmla="*/ 44 h 32"/>
                <a:gd name="T22" fmla="*/ 685 w 64"/>
                <a:gd name="T23" fmla="*/ 9 h 32"/>
                <a:gd name="T24" fmla="*/ 399 w 64"/>
                <a:gd name="T25" fmla="*/ 0 h 32"/>
                <a:gd name="T26" fmla="*/ 375 w 64"/>
                <a:gd name="T27" fmla="*/ 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4" h="32">
                  <a:moveTo>
                    <a:pt x="35" y="3"/>
                  </a:moveTo>
                  <a:cubicBezTo>
                    <a:pt x="35" y="2"/>
                    <a:pt x="35" y="2"/>
                    <a:pt x="35" y="2"/>
                  </a:cubicBezTo>
                  <a:cubicBezTo>
                    <a:pt x="35" y="3"/>
                    <a:pt x="35" y="3"/>
                    <a:pt x="35" y="3"/>
                  </a:cubicBezTo>
                  <a:moveTo>
                    <a:pt x="35" y="0"/>
                  </a:moveTo>
                  <a:cubicBezTo>
                    <a:pt x="35" y="0"/>
                    <a:pt x="34" y="0"/>
                    <a:pt x="34" y="0"/>
                  </a:cubicBezTo>
                  <a:cubicBezTo>
                    <a:pt x="34" y="0"/>
                    <a:pt x="34" y="0"/>
                    <a:pt x="34" y="0"/>
                  </a:cubicBezTo>
                  <a:cubicBezTo>
                    <a:pt x="0" y="31"/>
                    <a:pt x="0" y="31"/>
                    <a:pt x="0" y="31"/>
                  </a:cubicBezTo>
                  <a:cubicBezTo>
                    <a:pt x="0" y="32"/>
                    <a:pt x="0" y="32"/>
                    <a:pt x="0" y="32"/>
                  </a:cubicBezTo>
                  <a:cubicBezTo>
                    <a:pt x="4" y="32"/>
                    <a:pt x="4" y="32"/>
                    <a:pt x="4" y="32"/>
                  </a:cubicBezTo>
                  <a:cubicBezTo>
                    <a:pt x="36" y="3"/>
                    <a:pt x="36" y="3"/>
                    <a:pt x="36" y="3"/>
                  </a:cubicBezTo>
                  <a:cubicBezTo>
                    <a:pt x="64" y="4"/>
                    <a:pt x="64" y="4"/>
                    <a:pt x="64" y="4"/>
                  </a:cubicBezTo>
                  <a:cubicBezTo>
                    <a:pt x="64" y="1"/>
                    <a:pt x="64" y="1"/>
                    <a:pt x="64" y="1"/>
                  </a:cubicBezTo>
                  <a:cubicBezTo>
                    <a:pt x="37" y="0"/>
                    <a:pt x="37" y="0"/>
                    <a:pt x="37" y="0"/>
                  </a:cubicBezTo>
                  <a:cubicBezTo>
                    <a:pt x="35" y="0"/>
                    <a:pt x="35" y="0"/>
                    <a:pt x="35"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 name="Freeform 296"/>
            <p:cNvSpPr>
              <a:spLocks noEditPoints="1"/>
            </p:cNvSpPr>
            <p:nvPr/>
          </p:nvSpPr>
          <p:spPr bwMode="auto">
            <a:xfrm>
              <a:off x="3668" y="1751"/>
              <a:ext cx="132" cy="198"/>
            </a:xfrm>
            <a:custGeom>
              <a:avLst/>
              <a:gdLst>
                <a:gd name="T0" fmla="*/ 0 w 60"/>
                <a:gd name="T1" fmla="*/ 807 h 90"/>
                <a:gd name="T2" fmla="*/ 0 w 60"/>
                <a:gd name="T3" fmla="*/ 959 h 90"/>
                <a:gd name="T4" fmla="*/ 20 w 60"/>
                <a:gd name="T5" fmla="*/ 924 h 90"/>
                <a:gd name="T6" fmla="*/ 20 w 60"/>
                <a:gd name="T7" fmla="*/ 832 h 90"/>
                <a:gd name="T8" fmla="*/ 20 w 60"/>
                <a:gd name="T9" fmla="*/ 832 h 90"/>
                <a:gd name="T10" fmla="*/ 33 w 60"/>
                <a:gd name="T11" fmla="*/ 818 h 90"/>
                <a:gd name="T12" fmla="*/ 33 w 60"/>
                <a:gd name="T13" fmla="*/ 818 h 90"/>
                <a:gd name="T14" fmla="*/ 33 w 60"/>
                <a:gd name="T15" fmla="*/ 818 h 90"/>
                <a:gd name="T16" fmla="*/ 33 w 60"/>
                <a:gd name="T17" fmla="*/ 818 h 90"/>
                <a:gd name="T18" fmla="*/ 53 w 60"/>
                <a:gd name="T19" fmla="*/ 807 h 90"/>
                <a:gd name="T20" fmla="*/ 0 w 60"/>
                <a:gd name="T21" fmla="*/ 807 h 90"/>
                <a:gd name="T22" fmla="*/ 488 w 60"/>
                <a:gd name="T23" fmla="*/ 532 h 90"/>
                <a:gd name="T24" fmla="*/ 488 w 60"/>
                <a:gd name="T25" fmla="*/ 565 h 90"/>
                <a:gd name="T26" fmla="*/ 638 w 60"/>
                <a:gd name="T27" fmla="*/ 565 h 90"/>
                <a:gd name="T28" fmla="*/ 638 w 60"/>
                <a:gd name="T29" fmla="*/ 541 h 90"/>
                <a:gd name="T30" fmla="*/ 488 w 60"/>
                <a:gd name="T31" fmla="*/ 532 h 90"/>
                <a:gd name="T32" fmla="*/ 460 w 60"/>
                <a:gd name="T33" fmla="*/ 532 h 90"/>
                <a:gd name="T34" fmla="*/ 20 w 60"/>
                <a:gd name="T35" fmla="*/ 790 h 90"/>
                <a:gd name="T36" fmla="*/ 88 w 60"/>
                <a:gd name="T37" fmla="*/ 790 h 90"/>
                <a:gd name="T38" fmla="*/ 460 w 60"/>
                <a:gd name="T39" fmla="*/ 565 h 90"/>
                <a:gd name="T40" fmla="*/ 469 w 60"/>
                <a:gd name="T41" fmla="*/ 565 h 90"/>
                <a:gd name="T42" fmla="*/ 469 w 60"/>
                <a:gd name="T43" fmla="*/ 565 h 90"/>
                <a:gd name="T44" fmla="*/ 469 w 60"/>
                <a:gd name="T45" fmla="*/ 532 h 90"/>
                <a:gd name="T46" fmla="*/ 460 w 60"/>
                <a:gd name="T47" fmla="*/ 532 h 90"/>
                <a:gd name="T48" fmla="*/ 488 w 60"/>
                <a:gd name="T49" fmla="*/ 0 h 90"/>
                <a:gd name="T50" fmla="*/ 488 w 60"/>
                <a:gd name="T51" fmla="*/ 513 h 90"/>
                <a:gd name="T52" fmla="*/ 638 w 60"/>
                <a:gd name="T53" fmla="*/ 524 h 90"/>
                <a:gd name="T54" fmla="*/ 638 w 60"/>
                <a:gd name="T55" fmla="*/ 0 h 90"/>
                <a:gd name="T56" fmla="*/ 638 w 60"/>
                <a:gd name="T57" fmla="*/ 0 h 90"/>
                <a:gd name="T58" fmla="*/ 488 w 60"/>
                <a:gd name="T59" fmla="*/ 0 h 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 h="90">
                  <a:moveTo>
                    <a:pt x="0" y="76"/>
                  </a:moveTo>
                  <a:cubicBezTo>
                    <a:pt x="0" y="90"/>
                    <a:pt x="0" y="90"/>
                    <a:pt x="0" y="90"/>
                  </a:cubicBezTo>
                  <a:cubicBezTo>
                    <a:pt x="2" y="87"/>
                    <a:pt x="2" y="87"/>
                    <a:pt x="2" y="87"/>
                  </a:cubicBezTo>
                  <a:cubicBezTo>
                    <a:pt x="2" y="78"/>
                    <a:pt x="2" y="78"/>
                    <a:pt x="2" y="78"/>
                  </a:cubicBezTo>
                  <a:cubicBezTo>
                    <a:pt x="2" y="78"/>
                    <a:pt x="2" y="78"/>
                    <a:pt x="2" y="78"/>
                  </a:cubicBezTo>
                  <a:cubicBezTo>
                    <a:pt x="2" y="78"/>
                    <a:pt x="2" y="78"/>
                    <a:pt x="3" y="77"/>
                  </a:cubicBezTo>
                  <a:cubicBezTo>
                    <a:pt x="3" y="77"/>
                    <a:pt x="3" y="77"/>
                    <a:pt x="3" y="77"/>
                  </a:cubicBezTo>
                  <a:cubicBezTo>
                    <a:pt x="3" y="77"/>
                    <a:pt x="3" y="77"/>
                    <a:pt x="3" y="77"/>
                  </a:cubicBezTo>
                  <a:cubicBezTo>
                    <a:pt x="3" y="77"/>
                    <a:pt x="3" y="77"/>
                    <a:pt x="3" y="77"/>
                  </a:cubicBezTo>
                  <a:cubicBezTo>
                    <a:pt x="5" y="76"/>
                    <a:pt x="5" y="76"/>
                    <a:pt x="5" y="76"/>
                  </a:cubicBezTo>
                  <a:cubicBezTo>
                    <a:pt x="0" y="76"/>
                    <a:pt x="0" y="76"/>
                    <a:pt x="0" y="76"/>
                  </a:cubicBezTo>
                  <a:moveTo>
                    <a:pt x="46" y="50"/>
                  </a:moveTo>
                  <a:cubicBezTo>
                    <a:pt x="46" y="53"/>
                    <a:pt x="46" y="53"/>
                    <a:pt x="46" y="53"/>
                  </a:cubicBezTo>
                  <a:cubicBezTo>
                    <a:pt x="60" y="53"/>
                    <a:pt x="60" y="53"/>
                    <a:pt x="60" y="53"/>
                  </a:cubicBezTo>
                  <a:cubicBezTo>
                    <a:pt x="60" y="51"/>
                    <a:pt x="60" y="51"/>
                    <a:pt x="60" y="51"/>
                  </a:cubicBezTo>
                  <a:cubicBezTo>
                    <a:pt x="46" y="50"/>
                    <a:pt x="46" y="50"/>
                    <a:pt x="46" y="50"/>
                  </a:cubicBezTo>
                  <a:moveTo>
                    <a:pt x="43" y="50"/>
                  </a:moveTo>
                  <a:cubicBezTo>
                    <a:pt x="2" y="74"/>
                    <a:pt x="2" y="74"/>
                    <a:pt x="2" y="74"/>
                  </a:cubicBezTo>
                  <a:cubicBezTo>
                    <a:pt x="8" y="74"/>
                    <a:pt x="8" y="74"/>
                    <a:pt x="8" y="74"/>
                  </a:cubicBezTo>
                  <a:cubicBezTo>
                    <a:pt x="43" y="53"/>
                    <a:pt x="43" y="53"/>
                    <a:pt x="43" y="53"/>
                  </a:cubicBezTo>
                  <a:cubicBezTo>
                    <a:pt x="44" y="53"/>
                    <a:pt x="44" y="53"/>
                    <a:pt x="44" y="53"/>
                  </a:cubicBezTo>
                  <a:cubicBezTo>
                    <a:pt x="44" y="53"/>
                    <a:pt x="44" y="53"/>
                    <a:pt x="44" y="53"/>
                  </a:cubicBezTo>
                  <a:cubicBezTo>
                    <a:pt x="44" y="50"/>
                    <a:pt x="44" y="50"/>
                    <a:pt x="44" y="50"/>
                  </a:cubicBezTo>
                  <a:cubicBezTo>
                    <a:pt x="43" y="50"/>
                    <a:pt x="43" y="50"/>
                    <a:pt x="43" y="50"/>
                  </a:cubicBezTo>
                  <a:moveTo>
                    <a:pt x="46" y="0"/>
                  </a:moveTo>
                  <a:cubicBezTo>
                    <a:pt x="46" y="48"/>
                    <a:pt x="46" y="48"/>
                    <a:pt x="46" y="48"/>
                  </a:cubicBezTo>
                  <a:cubicBezTo>
                    <a:pt x="60" y="49"/>
                    <a:pt x="60" y="49"/>
                    <a:pt x="60" y="49"/>
                  </a:cubicBezTo>
                  <a:cubicBezTo>
                    <a:pt x="60" y="0"/>
                    <a:pt x="60" y="0"/>
                    <a:pt x="60" y="0"/>
                  </a:cubicBezTo>
                  <a:cubicBezTo>
                    <a:pt x="60" y="0"/>
                    <a:pt x="60" y="0"/>
                    <a:pt x="60" y="0"/>
                  </a:cubicBezTo>
                  <a:cubicBezTo>
                    <a:pt x="46" y="0"/>
                    <a:pt x="46" y="0"/>
                    <a:pt x="46" y="0"/>
                  </a:cubicBezTo>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 name="Freeform 297"/>
            <p:cNvSpPr>
              <a:spLocks/>
            </p:cNvSpPr>
            <p:nvPr/>
          </p:nvSpPr>
          <p:spPr bwMode="auto">
            <a:xfrm>
              <a:off x="1875" y="1801"/>
              <a:ext cx="1" cy="29"/>
            </a:xfrm>
            <a:custGeom>
              <a:avLst/>
              <a:gdLst>
                <a:gd name="T0" fmla="*/ 0 w 1"/>
                <a:gd name="T1" fmla="*/ 0 h 29"/>
                <a:gd name="T2" fmla="*/ 0 w 1"/>
                <a:gd name="T3" fmla="*/ 29 h 29"/>
                <a:gd name="T4" fmla="*/ 0 w 1"/>
                <a:gd name="T5" fmla="*/ 29 h 29"/>
                <a:gd name="T6" fmla="*/ 0 w 1"/>
                <a:gd name="T7" fmla="*/ 7 h 29"/>
                <a:gd name="T8" fmla="*/ 0 w 1"/>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9">
                  <a:moveTo>
                    <a:pt x="0" y="0"/>
                  </a:moveTo>
                  <a:lnTo>
                    <a:pt x="0" y="29"/>
                  </a:lnTo>
                  <a:lnTo>
                    <a:pt x="0" y="7"/>
                  </a:lnTo>
                  <a:lnTo>
                    <a:pt x="0" y="0"/>
                  </a:lnTo>
                  <a:close/>
                </a:path>
              </a:pathLst>
            </a:custGeom>
            <a:solidFill>
              <a:srgbClr val="9ABD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 name="Freeform 298"/>
            <p:cNvSpPr>
              <a:spLocks/>
            </p:cNvSpPr>
            <p:nvPr/>
          </p:nvSpPr>
          <p:spPr bwMode="auto">
            <a:xfrm>
              <a:off x="1875" y="1665"/>
              <a:ext cx="1" cy="143"/>
            </a:xfrm>
            <a:custGeom>
              <a:avLst/>
              <a:gdLst>
                <a:gd name="T0" fmla="*/ 0 w 1"/>
                <a:gd name="T1" fmla="*/ 0 h 143"/>
                <a:gd name="T2" fmla="*/ 0 w 1"/>
                <a:gd name="T3" fmla="*/ 136 h 143"/>
                <a:gd name="T4" fmla="*/ 0 w 1"/>
                <a:gd name="T5" fmla="*/ 143 h 143"/>
                <a:gd name="T6" fmla="*/ 0 w 1"/>
                <a:gd name="T7" fmla="*/ 0 h 143"/>
                <a:gd name="T8" fmla="*/ 0 w 1"/>
                <a:gd name="T9" fmla="*/ 0 h 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43">
                  <a:moveTo>
                    <a:pt x="0" y="0"/>
                  </a:moveTo>
                  <a:lnTo>
                    <a:pt x="0" y="136"/>
                  </a:lnTo>
                  <a:lnTo>
                    <a:pt x="0" y="143"/>
                  </a:lnTo>
                  <a:lnTo>
                    <a:pt x="0" y="0"/>
                  </a:lnTo>
                  <a:close/>
                </a:path>
              </a:pathLst>
            </a:custGeom>
            <a:solidFill>
              <a:srgbClr val="8CB9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 name="Rectangle 299"/>
            <p:cNvSpPr>
              <a:spLocks noChangeArrowheads="1"/>
            </p:cNvSpPr>
            <p:nvPr/>
          </p:nvSpPr>
          <p:spPr bwMode="auto">
            <a:xfrm>
              <a:off x="1875" y="1808"/>
              <a:ext cx="1" cy="22"/>
            </a:xfrm>
            <a:prstGeom prst="rect">
              <a:avLst/>
            </a:prstGeom>
            <a:solidFill>
              <a:srgbClr val="7AA6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77" name="Freeform 300"/>
            <p:cNvSpPr>
              <a:spLocks/>
            </p:cNvSpPr>
            <p:nvPr/>
          </p:nvSpPr>
          <p:spPr bwMode="auto">
            <a:xfrm>
              <a:off x="1875" y="1662"/>
              <a:ext cx="90" cy="170"/>
            </a:xfrm>
            <a:custGeom>
              <a:avLst/>
              <a:gdLst>
                <a:gd name="T0" fmla="*/ 0 w 90"/>
                <a:gd name="T1" fmla="*/ 0 h 170"/>
                <a:gd name="T2" fmla="*/ 0 w 90"/>
                <a:gd name="T3" fmla="*/ 3 h 170"/>
                <a:gd name="T4" fmla="*/ 0 w 90"/>
                <a:gd name="T5" fmla="*/ 3 h 170"/>
                <a:gd name="T6" fmla="*/ 0 w 90"/>
                <a:gd name="T7" fmla="*/ 146 h 170"/>
                <a:gd name="T8" fmla="*/ 0 w 90"/>
                <a:gd name="T9" fmla="*/ 168 h 170"/>
                <a:gd name="T10" fmla="*/ 9 w 90"/>
                <a:gd name="T11" fmla="*/ 170 h 170"/>
                <a:gd name="T12" fmla="*/ 88 w 90"/>
                <a:gd name="T13" fmla="*/ 126 h 170"/>
                <a:gd name="T14" fmla="*/ 90 w 90"/>
                <a:gd name="T15" fmla="*/ 7 h 170"/>
                <a:gd name="T16" fmla="*/ 79 w 90"/>
                <a:gd name="T17" fmla="*/ 7 h 170"/>
                <a:gd name="T18" fmla="*/ 81 w 90"/>
                <a:gd name="T19" fmla="*/ 102 h 170"/>
                <a:gd name="T20" fmla="*/ 17 w 90"/>
                <a:gd name="T21" fmla="*/ 135 h 170"/>
                <a:gd name="T22" fmla="*/ 15 w 90"/>
                <a:gd name="T23" fmla="*/ 18 h 170"/>
                <a:gd name="T24" fmla="*/ 17 w 90"/>
                <a:gd name="T25" fmla="*/ 18 h 170"/>
                <a:gd name="T26" fmla="*/ 15 w 90"/>
                <a:gd name="T27" fmla="*/ 18 h 170"/>
                <a:gd name="T28" fmla="*/ 15 w 90"/>
                <a:gd name="T29" fmla="*/ 18 h 170"/>
                <a:gd name="T30" fmla="*/ 42 w 90"/>
                <a:gd name="T31" fmla="*/ 5 h 170"/>
                <a:gd name="T32" fmla="*/ 0 w 90"/>
                <a:gd name="T33" fmla="*/ 3 h 170"/>
                <a:gd name="T34" fmla="*/ 0 w 90"/>
                <a:gd name="T35" fmla="*/ 0 h 1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70">
                  <a:moveTo>
                    <a:pt x="0" y="0"/>
                  </a:moveTo>
                  <a:lnTo>
                    <a:pt x="0" y="3"/>
                  </a:lnTo>
                  <a:lnTo>
                    <a:pt x="0" y="146"/>
                  </a:lnTo>
                  <a:lnTo>
                    <a:pt x="0" y="168"/>
                  </a:lnTo>
                  <a:lnTo>
                    <a:pt x="9" y="170"/>
                  </a:lnTo>
                  <a:lnTo>
                    <a:pt x="88" y="126"/>
                  </a:lnTo>
                  <a:lnTo>
                    <a:pt x="90" y="7"/>
                  </a:lnTo>
                  <a:lnTo>
                    <a:pt x="79" y="7"/>
                  </a:lnTo>
                  <a:lnTo>
                    <a:pt x="81" y="102"/>
                  </a:lnTo>
                  <a:lnTo>
                    <a:pt x="17" y="135"/>
                  </a:lnTo>
                  <a:lnTo>
                    <a:pt x="15" y="18"/>
                  </a:lnTo>
                  <a:lnTo>
                    <a:pt x="17" y="18"/>
                  </a:lnTo>
                  <a:lnTo>
                    <a:pt x="15" y="18"/>
                  </a:lnTo>
                  <a:lnTo>
                    <a:pt x="42" y="5"/>
                  </a:lnTo>
                  <a:lnTo>
                    <a:pt x="0" y="3"/>
                  </a:lnTo>
                  <a:lnTo>
                    <a:pt x="0" y="0"/>
                  </a:lnTo>
                  <a:close/>
                </a:path>
              </a:pathLst>
            </a:custGeom>
            <a:solidFill>
              <a:srgbClr val="70A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 name="Freeform 301"/>
            <p:cNvSpPr>
              <a:spLocks/>
            </p:cNvSpPr>
            <p:nvPr/>
          </p:nvSpPr>
          <p:spPr bwMode="auto">
            <a:xfrm>
              <a:off x="1875" y="1662"/>
              <a:ext cx="90" cy="170"/>
            </a:xfrm>
            <a:custGeom>
              <a:avLst/>
              <a:gdLst>
                <a:gd name="T0" fmla="*/ 0 w 90"/>
                <a:gd name="T1" fmla="*/ 0 h 170"/>
                <a:gd name="T2" fmla="*/ 0 w 90"/>
                <a:gd name="T3" fmla="*/ 3 h 170"/>
                <a:gd name="T4" fmla="*/ 0 w 90"/>
                <a:gd name="T5" fmla="*/ 3 h 170"/>
                <a:gd name="T6" fmla="*/ 0 w 90"/>
                <a:gd name="T7" fmla="*/ 146 h 170"/>
                <a:gd name="T8" fmla="*/ 0 w 90"/>
                <a:gd name="T9" fmla="*/ 168 h 170"/>
                <a:gd name="T10" fmla="*/ 9 w 90"/>
                <a:gd name="T11" fmla="*/ 170 h 170"/>
                <a:gd name="T12" fmla="*/ 88 w 90"/>
                <a:gd name="T13" fmla="*/ 126 h 170"/>
                <a:gd name="T14" fmla="*/ 90 w 90"/>
                <a:gd name="T15" fmla="*/ 7 h 170"/>
                <a:gd name="T16" fmla="*/ 79 w 90"/>
                <a:gd name="T17" fmla="*/ 7 h 170"/>
                <a:gd name="T18" fmla="*/ 81 w 90"/>
                <a:gd name="T19" fmla="*/ 102 h 170"/>
                <a:gd name="T20" fmla="*/ 17 w 90"/>
                <a:gd name="T21" fmla="*/ 135 h 170"/>
                <a:gd name="T22" fmla="*/ 15 w 90"/>
                <a:gd name="T23" fmla="*/ 18 h 170"/>
                <a:gd name="T24" fmla="*/ 17 w 90"/>
                <a:gd name="T25" fmla="*/ 18 h 170"/>
                <a:gd name="T26" fmla="*/ 15 w 90"/>
                <a:gd name="T27" fmla="*/ 18 h 170"/>
                <a:gd name="T28" fmla="*/ 15 w 90"/>
                <a:gd name="T29" fmla="*/ 18 h 170"/>
                <a:gd name="T30" fmla="*/ 42 w 90"/>
                <a:gd name="T31" fmla="*/ 5 h 170"/>
                <a:gd name="T32" fmla="*/ 0 w 90"/>
                <a:gd name="T33" fmla="*/ 3 h 170"/>
                <a:gd name="T34" fmla="*/ 0 w 90"/>
                <a:gd name="T35" fmla="*/ 0 h 1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70">
                  <a:moveTo>
                    <a:pt x="0" y="0"/>
                  </a:moveTo>
                  <a:lnTo>
                    <a:pt x="0" y="3"/>
                  </a:lnTo>
                  <a:lnTo>
                    <a:pt x="0" y="146"/>
                  </a:lnTo>
                  <a:lnTo>
                    <a:pt x="0" y="168"/>
                  </a:lnTo>
                  <a:lnTo>
                    <a:pt x="9" y="170"/>
                  </a:lnTo>
                  <a:lnTo>
                    <a:pt x="88" y="126"/>
                  </a:lnTo>
                  <a:lnTo>
                    <a:pt x="90" y="7"/>
                  </a:lnTo>
                  <a:lnTo>
                    <a:pt x="79" y="7"/>
                  </a:lnTo>
                  <a:lnTo>
                    <a:pt x="81" y="102"/>
                  </a:lnTo>
                  <a:lnTo>
                    <a:pt x="17" y="135"/>
                  </a:lnTo>
                  <a:lnTo>
                    <a:pt x="15" y="18"/>
                  </a:lnTo>
                  <a:lnTo>
                    <a:pt x="17" y="18"/>
                  </a:lnTo>
                  <a:lnTo>
                    <a:pt x="15" y="18"/>
                  </a:lnTo>
                  <a:lnTo>
                    <a:pt x="42"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 name="Freeform 302"/>
            <p:cNvSpPr>
              <a:spLocks/>
            </p:cNvSpPr>
            <p:nvPr/>
          </p:nvSpPr>
          <p:spPr bwMode="auto">
            <a:xfrm>
              <a:off x="1895" y="1667"/>
              <a:ext cx="57" cy="123"/>
            </a:xfrm>
            <a:custGeom>
              <a:avLst/>
              <a:gdLst>
                <a:gd name="T0" fmla="*/ 30 w 57"/>
                <a:gd name="T1" fmla="*/ 0 h 123"/>
                <a:gd name="T2" fmla="*/ 0 w 57"/>
                <a:gd name="T3" fmla="*/ 15 h 123"/>
                <a:gd name="T4" fmla="*/ 2 w 57"/>
                <a:gd name="T5" fmla="*/ 123 h 123"/>
                <a:gd name="T6" fmla="*/ 57 w 57"/>
                <a:gd name="T7" fmla="*/ 92 h 123"/>
                <a:gd name="T8" fmla="*/ 55 w 57"/>
                <a:gd name="T9" fmla="*/ 0 h 123"/>
                <a:gd name="T10" fmla="*/ 30 w 57"/>
                <a:gd name="T11" fmla="*/ 0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123">
                  <a:moveTo>
                    <a:pt x="30" y="0"/>
                  </a:moveTo>
                  <a:lnTo>
                    <a:pt x="0" y="15"/>
                  </a:lnTo>
                  <a:lnTo>
                    <a:pt x="2" y="123"/>
                  </a:lnTo>
                  <a:lnTo>
                    <a:pt x="57" y="92"/>
                  </a:lnTo>
                  <a:lnTo>
                    <a:pt x="55" y="0"/>
                  </a:lnTo>
                  <a:lnTo>
                    <a:pt x="30" y="0"/>
                  </a:lnTo>
                  <a:close/>
                </a:path>
              </a:pathLst>
            </a:custGeom>
            <a:solidFill>
              <a:srgbClr val="5488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 name="Freeform 303"/>
            <p:cNvSpPr>
              <a:spLocks/>
            </p:cNvSpPr>
            <p:nvPr/>
          </p:nvSpPr>
          <p:spPr bwMode="auto">
            <a:xfrm>
              <a:off x="1895" y="1667"/>
              <a:ext cx="57" cy="123"/>
            </a:xfrm>
            <a:custGeom>
              <a:avLst/>
              <a:gdLst>
                <a:gd name="T0" fmla="*/ 30 w 57"/>
                <a:gd name="T1" fmla="*/ 0 h 123"/>
                <a:gd name="T2" fmla="*/ 0 w 57"/>
                <a:gd name="T3" fmla="*/ 15 h 123"/>
                <a:gd name="T4" fmla="*/ 2 w 57"/>
                <a:gd name="T5" fmla="*/ 123 h 123"/>
                <a:gd name="T6" fmla="*/ 57 w 57"/>
                <a:gd name="T7" fmla="*/ 92 h 123"/>
                <a:gd name="T8" fmla="*/ 55 w 57"/>
                <a:gd name="T9" fmla="*/ 0 h 123"/>
                <a:gd name="T10" fmla="*/ 30 w 57"/>
                <a:gd name="T11" fmla="*/ 0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123">
                  <a:moveTo>
                    <a:pt x="30" y="0"/>
                  </a:moveTo>
                  <a:lnTo>
                    <a:pt x="0" y="15"/>
                  </a:lnTo>
                  <a:lnTo>
                    <a:pt x="2" y="123"/>
                  </a:lnTo>
                  <a:lnTo>
                    <a:pt x="57" y="92"/>
                  </a:lnTo>
                  <a:lnTo>
                    <a:pt x="55"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 name="Freeform 304"/>
            <p:cNvSpPr>
              <a:spLocks/>
            </p:cNvSpPr>
            <p:nvPr/>
          </p:nvSpPr>
          <p:spPr bwMode="auto">
            <a:xfrm>
              <a:off x="1890" y="1667"/>
              <a:ext cx="66" cy="130"/>
            </a:xfrm>
            <a:custGeom>
              <a:avLst/>
              <a:gdLst>
                <a:gd name="T0" fmla="*/ 27 w 66"/>
                <a:gd name="T1" fmla="*/ 0 h 130"/>
                <a:gd name="T2" fmla="*/ 0 w 66"/>
                <a:gd name="T3" fmla="*/ 13 h 130"/>
                <a:gd name="T4" fmla="*/ 0 w 66"/>
                <a:gd name="T5" fmla="*/ 13 h 130"/>
                <a:gd name="T6" fmla="*/ 2 w 66"/>
                <a:gd name="T7" fmla="*/ 13 h 130"/>
                <a:gd name="T8" fmla="*/ 0 w 66"/>
                <a:gd name="T9" fmla="*/ 13 h 130"/>
                <a:gd name="T10" fmla="*/ 2 w 66"/>
                <a:gd name="T11" fmla="*/ 130 h 130"/>
                <a:gd name="T12" fmla="*/ 66 w 66"/>
                <a:gd name="T13" fmla="*/ 97 h 130"/>
                <a:gd name="T14" fmla="*/ 64 w 66"/>
                <a:gd name="T15" fmla="*/ 2 h 130"/>
                <a:gd name="T16" fmla="*/ 60 w 66"/>
                <a:gd name="T17" fmla="*/ 0 h 130"/>
                <a:gd name="T18" fmla="*/ 62 w 66"/>
                <a:gd name="T19" fmla="*/ 92 h 130"/>
                <a:gd name="T20" fmla="*/ 7 w 66"/>
                <a:gd name="T21" fmla="*/ 123 h 130"/>
                <a:gd name="T22" fmla="*/ 5 w 66"/>
                <a:gd name="T23" fmla="*/ 15 h 130"/>
                <a:gd name="T24" fmla="*/ 35 w 66"/>
                <a:gd name="T25" fmla="*/ 0 h 130"/>
                <a:gd name="T26" fmla="*/ 27 w 66"/>
                <a:gd name="T27" fmla="*/ 0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130">
                  <a:moveTo>
                    <a:pt x="27" y="0"/>
                  </a:moveTo>
                  <a:lnTo>
                    <a:pt x="0" y="13"/>
                  </a:lnTo>
                  <a:lnTo>
                    <a:pt x="2" y="13"/>
                  </a:lnTo>
                  <a:lnTo>
                    <a:pt x="0" y="13"/>
                  </a:lnTo>
                  <a:lnTo>
                    <a:pt x="2" y="130"/>
                  </a:lnTo>
                  <a:lnTo>
                    <a:pt x="66" y="97"/>
                  </a:lnTo>
                  <a:lnTo>
                    <a:pt x="64" y="2"/>
                  </a:lnTo>
                  <a:lnTo>
                    <a:pt x="60" y="0"/>
                  </a:lnTo>
                  <a:lnTo>
                    <a:pt x="62" y="92"/>
                  </a:lnTo>
                  <a:lnTo>
                    <a:pt x="7" y="123"/>
                  </a:lnTo>
                  <a:lnTo>
                    <a:pt x="5" y="15"/>
                  </a:lnTo>
                  <a:lnTo>
                    <a:pt x="35" y="0"/>
                  </a:lnTo>
                  <a:lnTo>
                    <a:pt x="27" y="0"/>
                  </a:lnTo>
                  <a:close/>
                </a:path>
              </a:pathLst>
            </a:custGeom>
            <a:solidFill>
              <a:srgbClr val="366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 name="Freeform 305"/>
            <p:cNvSpPr>
              <a:spLocks/>
            </p:cNvSpPr>
            <p:nvPr/>
          </p:nvSpPr>
          <p:spPr bwMode="auto">
            <a:xfrm>
              <a:off x="1890" y="1667"/>
              <a:ext cx="66" cy="130"/>
            </a:xfrm>
            <a:custGeom>
              <a:avLst/>
              <a:gdLst>
                <a:gd name="T0" fmla="*/ 27 w 66"/>
                <a:gd name="T1" fmla="*/ 0 h 130"/>
                <a:gd name="T2" fmla="*/ 0 w 66"/>
                <a:gd name="T3" fmla="*/ 13 h 130"/>
                <a:gd name="T4" fmla="*/ 0 w 66"/>
                <a:gd name="T5" fmla="*/ 13 h 130"/>
                <a:gd name="T6" fmla="*/ 2 w 66"/>
                <a:gd name="T7" fmla="*/ 13 h 130"/>
                <a:gd name="T8" fmla="*/ 0 w 66"/>
                <a:gd name="T9" fmla="*/ 13 h 130"/>
                <a:gd name="T10" fmla="*/ 2 w 66"/>
                <a:gd name="T11" fmla="*/ 130 h 130"/>
                <a:gd name="T12" fmla="*/ 66 w 66"/>
                <a:gd name="T13" fmla="*/ 97 h 130"/>
                <a:gd name="T14" fmla="*/ 64 w 66"/>
                <a:gd name="T15" fmla="*/ 2 h 130"/>
                <a:gd name="T16" fmla="*/ 60 w 66"/>
                <a:gd name="T17" fmla="*/ 0 h 130"/>
                <a:gd name="T18" fmla="*/ 62 w 66"/>
                <a:gd name="T19" fmla="*/ 92 h 130"/>
                <a:gd name="T20" fmla="*/ 7 w 66"/>
                <a:gd name="T21" fmla="*/ 123 h 130"/>
                <a:gd name="T22" fmla="*/ 5 w 66"/>
                <a:gd name="T23" fmla="*/ 15 h 130"/>
                <a:gd name="T24" fmla="*/ 35 w 66"/>
                <a:gd name="T25" fmla="*/ 0 h 130"/>
                <a:gd name="T26" fmla="*/ 27 w 66"/>
                <a:gd name="T27" fmla="*/ 0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130">
                  <a:moveTo>
                    <a:pt x="27" y="0"/>
                  </a:moveTo>
                  <a:lnTo>
                    <a:pt x="0" y="13"/>
                  </a:lnTo>
                  <a:lnTo>
                    <a:pt x="2" y="13"/>
                  </a:lnTo>
                  <a:lnTo>
                    <a:pt x="0" y="13"/>
                  </a:lnTo>
                  <a:lnTo>
                    <a:pt x="2" y="130"/>
                  </a:lnTo>
                  <a:lnTo>
                    <a:pt x="66" y="97"/>
                  </a:lnTo>
                  <a:lnTo>
                    <a:pt x="64" y="2"/>
                  </a:lnTo>
                  <a:lnTo>
                    <a:pt x="60" y="0"/>
                  </a:lnTo>
                  <a:lnTo>
                    <a:pt x="62" y="92"/>
                  </a:lnTo>
                  <a:lnTo>
                    <a:pt x="7" y="123"/>
                  </a:lnTo>
                  <a:lnTo>
                    <a:pt x="5" y="15"/>
                  </a:lnTo>
                  <a:lnTo>
                    <a:pt x="35" y="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 name="Freeform 306"/>
            <p:cNvSpPr>
              <a:spLocks noEditPoints="1"/>
            </p:cNvSpPr>
            <p:nvPr/>
          </p:nvSpPr>
          <p:spPr bwMode="auto">
            <a:xfrm>
              <a:off x="1969" y="1669"/>
              <a:ext cx="1796" cy="430"/>
            </a:xfrm>
            <a:custGeom>
              <a:avLst/>
              <a:gdLst>
                <a:gd name="T0" fmla="*/ 3220 w 815"/>
                <a:gd name="T1" fmla="*/ 2057 h 195"/>
                <a:gd name="T2" fmla="*/ 3876 w 815"/>
                <a:gd name="T3" fmla="*/ 1868 h 195"/>
                <a:gd name="T4" fmla="*/ 5760 w 815"/>
                <a:gd name="T5" fmla="*/ 258 h 195"/>
                <a:gd name="T6" fmla="*/ 5031 w 815"/>
                <a:gd name="T7" fmla="*/ 1799 h 195"/>
                <a:gd name="T8" fmla="*/ 5326 w 815"/>
                <a:gd name="T9" fmla="*/ 1061 h 195"/>
                <a:gd name="T10" fmla="*/ 5342 w 815"/>
                <a:gd name="T11" fmla="*/ 1050 h 195"/>
                <a:gd name="T12" fmla="*/ 5851 w 815"/>
                <a:gd name="T13" fmla="*/ 827 h 195"/>
                <a:gd name="T14" fmla="*/ 6474 w 815"/>
                <a:gd name="T15" fmla="*/ 856 h 195"/>
                <a:gd name="T16" fmla="*/ 6483 w 815"/>
                <a:gd name="T17" fmla="*/ 880 h 195"/>
                <a:gd name="T18" fmla="*/ 6483 w 815"/>
                <a:gd name="T19" fmla="*/ 1852 h 195"/>
                <a:gd name="T20" fmla="*/ 6774 w 815"/>
                <a:gd name="T21" fmla="*/ 1129 h 195"/>
                <a:gd name="T22" fmla="*/ 6785 w 815"/>
                <a:gd name="T23" fmla="*/ 1114 h 195"/>
                <a:gd name="T24" fmla="*/ 7299 w 815"/>
                <a:gd name="T25" fmla="*/ 900 h 195"/>
                <a:gd name="T26" fmla="*/ 7931 w 815"/>
                <a:gd name="T27" fmla="*/ 924 h 195"/>
                <a:gd name="T28" fmla="*/ 7940 w 815"/>
                <a:gd name="T29" fmla="*/ 953 h 195"/>
                <a:gd name="T30" fmla="*/ 7940 w 815"/>
                <a:gd name="T31" fmla="*/ 1619 h 195"/>
                <a:gd name="T32" fmla="*/ 8231 w 815"/>
                <a:gd name="T33" fmla="*/ 1191 h 195"/>
                <a:gd name="T34" fmla="*/ 8231 w 815"/>
                <a:gd name="T35" fmla="*/ 1191 h 195"/>
                <a:gd name="T36" fmla="*/ 8711 w 815"/>
                <a:gd name="T37" fmla="*/ 909 h 195"/>
                <a:gd name="T38" fmla="*/ 8722 w 815"/>
                <a:gd name="T39" fmla="*/ 384 h 195"/>
                <a:gd name="T40" fmla="*/ 0 w 815"/>
                <a:gd name="T41" fmla="*/ 0 h 195"/>
                <a:gd name="T42" fmla="*/ 641 w 815"/>
                <a:gd name="T43" fmla="*/ 598 h 195"/>
                <a:gd name="T44" fmla="*/ 650 w 815"/>
                <a:gd name="T45" fmla="*/ 622 h 195"/>
                <a:gd name="T46" fmla="*/ 650 w 815"/>
                <a:gd name="T47" fmla="*/ 1299 h 195"/>
                <a:gd name="T48" fmla="*/ 976 w 815"/>
                <a:gd name="T49" fmla="*/ 856 h 195"/>
                <a:gd name="T50" fmla="*/ 985 w 815"/>
                <a:gd name="T51" fmla="*/ 847 h 195"/>
                <a:gd name="T52" fmla="*/ 1485 w 815"/>
                <a:gd name="T53" fmla="*/ 633 h 195"/>
                <a:gd name="T54" fmla="*/ 2098 w 815"/>
                <a:gd name="T55" fmla="*/ 657 h 195"/>
                <a:gd name="T56" fmla="*/ 2107 w 815"/>
                <a:gd name="T57" fmla="*/ 686 h 195"/>
                <a:gd name="T58" fmla="*/ 2107 w 815"/>
                <a:gd name="T59" fmla="*/ 1327 h 195"/>
                <a:gd name="T60" fmla="*/ 2437 w 815"/>
                <a:gd name="T61" fmla="*/ 933 h 195"/>
                <a:gd name="T62" fmla="*/ 2453 w 815"/>
                <a:gd name="T63" fmla="*/ 924 h 195"/>
                <a:gd name="T64" fmla="*/ 2942 w 815"/>
                <a:gd name="T65" fmla="*/ 695 h 195"/>
                <a:gd name="T66" fmla="*/ 3555 w 815"/>
                <a:gd name="T67" fmla="*/ 730 h 195"/>
                <a:gd name="T68" fmla="*/ 3566 w 815"/>
                <a:gd name="T69" fmla="*/ 750 h 195"/>
                <a:gd name="T70" fmla="*/ 3566 w 815"/>
                <a:gd name="T71" fmla="*/ 1425 h 195"/>
                <a:gd name="T72" fmla="*/ 3876 w 815"/>
                <a:gd name="T73" fmla="*/ 997 h 195"/>
                <a:gd name="T74" fmla="*/ 3885 w 815"/>
                <a:gd name="T75" fmla="*/ 988 h 195"/>
                <a:gd name="T76" fmla="*/ 4401 w 815"/>
                <a:gd name="T77" fmla="*/ 763 h 195"/>
                <a:gd name="T78" fmla="*/ 5022 w 815"/>
                <a:gd name="T79" fmla="*/ 792 h 195"/>
                <a:gd name="T80" fmla="*/ 5022 w 815"/>
                <a:gd name="T81" fmla="*/ 816 h 195"/>
                <a:gd name="T82" fmla="*/ 5031 w 815"/>
                <a:gd name="T83" fmla="*/ 1327 h 195"/>
                <a:gd name="T84" fmla="*/ 0 w 815"/>
                <a:gd name="T85" fmla="*/ 0 h 1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5" h="195">
                  <a:moveTo>
                    <a:pt x="322" y="172"/>
                  </a:moveTo>
                  <a:cubicBezTo>
                    <a:pt x="301" y="192"/>
                    <a:pt x="301" y="192"/>
                    <a:pt x="301" y="192"/>
                  </a:cubicBezTo>
                  <a:cubicBezTo>
                    <a:pt x="362" y="195"/>
                    <a:pt x="362" y="195"/>
                    <a:pt x="362" y="195"/>
                  </a:cubicBezTo>
                  <a:cubicBezTo>
                    <a:pt x="362" y="174"/>
                    <a:pt x="362" y="174"/>
                    <a:pt x="362" y="174"/>
                  </a:cubicBezTo>
                  <a:cubicBezTo>
                    <a:pt x="322" y="172"/>
                    <a:pt x="322" y="172"/>
                    <a:pt x="322" y="172"/>
                  </a:cubicBezTo>
                  <a:moveTo>
                    <a:pt x="538" y="24"/>
                  </a:moveTo>
                  <a:cubicBezTo>
                    <a:pt x="470" y="140"/>
                    <a:pt x="470" y="140"/>
                    <a:pt x="470" y="140"/>
                  </a:cubicBezTo>
                  <a:cubicBezTo>
                    <a:pt x="470" y="168"/>
                    <a:pt x="470" y="168"/>
                    <a:pt x="470" y="168"/>
                  </a:cubicBezTo>
                  <a:cubicBezTo>
                    <a:pt x="498" y="169"/>
                    <a:pt x="498" y="169"/>
                    <a:pt x="498" y="169"/>
                  </a:cubicBezTo>
                  <a:cubicBezTo>
                    <a:pt x="498" y="99"/>
                    <a:pt x="498" y="99"/>
                    <a:pt x="498" y="99"/>
                  </a:cubicBezTo>
                  <a:cubicBezTo>
                    <a:pt x="498" y="98"/>
                    <a:pt x="498" y="98"/>
                    <a:pt x="498" y="98"/>
                  </a:cubicBezTo>
                  <a:cubicBezTo>
                    <a:pt x="499" y="98"/>
                    <a:pt x="499" y="98"/>
                    <a:pt x="499" y="98"/>
                  </a:cubicBezTo>
                  <a:cubicBezTo>
                    <a:pt x="508" y="98"/>
                    <a:pt x="508" y="98"/>
                    <a:pt x="508" y="98"/>
                  </a:cubicBezTo>
                  <a:cubicBezTo>
                    <a:pt x="547" y="77"/>
                    <a:pt x="547" y="77"/>
                    <a:pt x="547" y="77"/>
                  </a:cubicBezTo>
                  <a:cubicBezTo>
                    <a:pt x="548" y="77"/>
                    <a:pt x="548" y="77"/>
                    <a:pt x="548" y="77"/>
                  </a:cubicBezTo>
                  <a:cubicBezTo>
                    <a:pt x="605" y="80"/>
                    <a:pt x="605" y="80"/>
                    <a:pt x="605" y="80"/>
                  </a:cubicBezTo>
                  <a:cubicBezTo>
                    <a:pt x="605" y="80"/>
                    <a:pt x="606" y="80"/>
                    <a:pt x="606" y="81"/>
                  </a:cubicBezTo>
                  <a:cubicBezTo>
                    <a:pt x="606" y="81"/>
                    <a:pt x="606" y="82"/>
                    <a:pt x="606" y="82"/>
                  </a:cubicBezTo>
                  <a:cubicBezTo>
                    <a:pt x="606" y="82"/>
                    <a:pt x="606" y="82"/>
                    <a:pt x="606" y="82"/>
                  </a:cubicBezTo>
                  <a:cubicBezTo>
                    <a:pt x="606" y="173"/>
                    <a:pt x="606" y="173"/>
                    <a:pt x="606" y="173"/>
                  </a:cubicBezTo>
                  <a:cubicBezTo>
                    <a:pt x="633" y="175"/>
                    <a:pt x="633" y="175"/>
                    <a:pt x="633" y="175"/>
                  </a:cubicBezTo>
                  <a:cubicBezTo>
                    <a:pt x="633" y="105"/>
                    <a:pt x="633" y="105"/>
                    <a:pt x="633" y="105"/>
                  </a:cubicBezTo>
                  <a:cubicBezTo>
                    <a:pt x="634" y="105"/>
                    <a:pt x="634" y="105"/>
                    <a:pt x="634" y="105"/>
                  </a:cubicBezTo>
                  <a:cubicBezTo>
                    <a:pt x="634" y="104"/>
                    <a:pt x="634" y="104"/>
                    <a:pt x="634" y="104"/>
                  </a:cubicBezTo>
                  <a:cubicBezTo>
                    <a:pt x="644" y="105"/>
                    <a:pt x="644" y="105"/>
                    <a:pt x="644" y="105"/>
                  </a:cubicBezTo>
                  <a:cubicBezTo>
                    <a:pt x="682" y="84"/>
                    <a:pt x="682" y="84"/>
                    <a:pt x="682" y="84"/>
                  </a:cubicBezTo>
                  <a:cubicBezTo>
                    <a:pt x="683" y="83"/>
                    <a:pt x="683" y="83"/>
                    <a:pt x="683" y="83"/>
                  </a:cubicBezTo>
                  <a:cubicBezTo>
                    <a:pt x="741" y="86"/>
                    <a:pt x="741" y="86"/>
                    <a:pt x="741" y="86"/>
                  </a:cubicBezTo>
                  <a:cubicBezTo>
                    <a:pt x="741" y="86"/>
                    <a:pt x="742" y="86"/>
                    <a:pt x="742" y="87"/>
                  </a:cubicBezTo>
                  <a:cubicBezTo>
                    <a:pt x="742" y="88"/>
                    <a:pt x="742" y="88"/>
                    <a:pt x="742" y="89"/>
                  </a:cubicBezTo>
                  <a:cubicBezTo>
                    <a:pt x="742" y="89"/>
                    <a:pt x="742" y="89"/>
                    <a:pt x="742" y="89"/>
                  </a:cubicBezTo>
                  <a:cubicBezTo>
                    <a:pt x="742" y="151"/>
                    <a:pt x="742" y="151"/>
                    <a:pt x="742" y="151"/>
                  </a:cubicBezTo>
                  <a:cubicBezTo>
                    <a:pt x="769" y="128"/>
                    <a:pt x="769" y="128"/>
                    <a:pt x="769" y="128"/>
                  </a:cubicBezTo>
                  <a:cubicBezTo>
                    <a:pt x="769" y="111"/>
                    <a:pt x="769" y="111"/>
                    <a:pt x="769" y="111"/>
                  </a:cubicBezTo>
                  <a:cubicBezTo>
                    <a:pt x="769" y="111"/>
                    <a:pt x="769" y="111"/>
                    <a:pt x="769" y="111"/>
                  </a:cubicBezTo>
                  <a:cubicBezTo>
                    <a:pt x="769" y="111"/>
                    <a:pt x="769" y="111"/>
                    <a:pt x="769" y="111"/>
                  </a:cubicBezTo>
                  <a:cubicBezTo>
                    <a:pt x="769" y="111"/>
                    <a:pt x="769" y="111"/>
                    <a:pt x="769" y="111"/>
                  </a:cubicBezTo>
                  <a:cubicBezTo>
                    <a:pt x="814" y="85"/>
                    <a:pt x="814" y="85"/>
                    <a:pt x="814" y="85"/>
                  </a:cubicBezTo>
                  <a:cubicBezTo>
                    <a:pt x="815" y="85"/>
                    <a:pt x="815" y="85"/>
                    <a:pt x="815" y="85"/>
                  </a:cubicBezTo>
                  <a:cubicBezTo>
                    <a:pt x="815" y="36"/>
                    <a:pt x="815" y="36"/>
                    <a:pt x="815" y="36"/>
                  </a:cubicBezTo>
                  <a:cubicBezTo>
                    <a:pt x="538" y="24"/>
                    <a:pt x="538" y="24"/>
                    <a:pt x="538" y="24"/>
                  </a:cubicBezTo>
                  <a:moveTo>
                    <a:pt x="0" y="0"/>
                  </a:moveTo>
                  <a:cubicBezTo>
                    <a:pt x="1" y="52"/>
                    <a:pt x="1" y="52"/>
                    <a:pt x="1" y="52"/>
                  </a:cubicBezTo>
                  <a:cubicBezTo>
                    <a:pt x="60" y="56"/>
                    <a:pt x="60" y="56"/>
                    <a:pt x="60" y="56"/>
                  </a:cubicBezTo>
                  <a:cubicBezTo>
                    <a:pt x="61" y="56"/>
                    <a:pt x="61" y="56"/>
                    <a:pt x="61" y="57"/>
                  </a:cubicBezTo>
                  <a:cubicBezTo>
                    <a:pt x="62" y="57"/>
                    <a:pt x="61" y="58"/>
                    <a:pt x="61" y="58"/>
                  </a:cubicBezTo>
                  <a:cubicBezTo>
                    <a:pt x="61" y="58"/>
                    <a:pt x="61" y="58"/>
                    <a:pt x="61" y="58"/>
                  </a:cubicBezTo>
                  <a:cubicBezTo>
                    <a:pt x="61" y="121"/>
                    <a:pt x="61" y="121"/>
                    <a:pt x="61" y="121"/>
                  </a:cubicBezTo>
                  <a:cubicBezTo>
                    <a:pt x="91" y="122"/>
                    <a:pt x="91" y="122"/>
                    <a:pt x="91" y="122"/>
                  </a:cubicBezTo>
                  <a:cubicBezTo>
                    <a:pt x="91" y="80"/>
                    <a:pt x="91" y="80"/>
                    <a:pt x="91" y="80"/>
                  </a:cubicBezTo>
                  <a:cubicBezTo>
                    <a:pt x="91" y="80"/>
                    <a:pt x="91" y="80"/>
                    <a:pt x="91" y="80"/>
                  </a:cubicBezTo>
                  <a:cubicBezTo>
                    <a:pt x="92" y="79"/>
                    <a:pt x="92" y="79"/>
                    <a:pt x="92" y="79"/>
                  </a:cubicBezTo>
                  <a:cubicBezTo>
                    <a:pt x="100" y="80"/>
                    <a:pt x="100" y="80"/>
                    <a:pt x="100" y="80"/>
                  </a:cubicBezTo>
                  <a:cubicBezTo>
                    <a:pt x="139" y="59"/>
                    <a:pt x="139" y="59"/>
                    <a:pt x="139" y="59"/>
                  </a:cubicBezTo>
                  <a:cubicBezTo>
                    <a:pt x="140" y="59"/>
                    <a:pt x="140" y="59"/>
                    <a:pt x="140" y="59"/>
                  </a:cubicBezTo>
                  <a:cubicBezTo>
                    <a:pt x="196" y="61"/>
                    <a:pt x="196" y="61"/>
                    <a:pt x="196" y="61"/>
                  </a:cubicBezTo>
                  <a:cubicBezTo>
                    <a:pt x="197" y="62"/>
                    <a:pt x="197" y="62"/>
                    <a:pt x="197" y="63"/>
                  </a:cubicBezTo>
                  <a:cubicBezTo>
                    <a:pt x="198" y="63"/>
                    <a:pt x="197" y="64"/>
                    <a:pt x="197" y="64"/>
                  </a:cubicBezTo>
                  <a:cubicBezTo>
                    <a:pt x="197" y="64"/>
                    <a:pt x="197" y="64"/>
                    <a:pt x="197" y="64"/>
                  </a:cubicBezTo>
                  <a:cubicBezTo>
                    <a:pt x="197" y="124"/>
                    <a:pt x="197" y="124"/>
                    <a:pt x="197" y="124"/>
                  </a:cubicBezTo>
                  <a:cubicBezTo>
                    <a:pt x="228" y="125"/>
                    <a:pt x="228" y="125"/>
                    <a:pt x="228" y="125"/>
                  </a:cubicBezTo>
                  <a:cubicBezTo>
                    <a:pt x="228" y="87"/>
                    <a:pt x="228" y="87"/>
                    <a:pt x="228" y="87"/>
                  </a:cubicBezTo>
                  <a:cubicBezTo>
                    <a:pt x="229" y="86"/>
                    <a:pt x="229" y="86"/>
                    <a:pt x="229" y="86"/>
                  </a:cubicBezTo>
                  <a:cubicBezTo>
                    <a:pt x="229" y="86"/>
                    <a:pt x="229" y="86"/>
                    <a:pt x="229" y="86"/>
                  </a:cubicBezTo>
                  <a:cubicBezTo>
                    <a:pt x="236" y="86"/>
                    <a:pt x="236" y="86"/>
                    <a:pt x="236" y="86"/>
                  </a:cubicBezTo>
                  <a:cubicBezTo>
                    <a:pt x="275" y="65"/>
                    <a:pt x="275" y="65"/>
                    <a:pt x="275" y="65"/>
                  </a:cubicBezTo>
                  <a:cubicBezTo>
                    <a:pt x="276" y="65"/>
                    <a:pt x="276" y="65"/>
                    <a:pt x="276" y="65"/>
                  </a:cubicBezTo>
                  <a:cubicBezTo>
                    <a:pt x="332" y="68"/>
                    <a:pt x="332" y="68"/>
                    <a:pt x="332" y="68"/>
                  </a:cubicBezTo>
                  <a:cubicBezTo>
                    <a:pt x="332" y="68"/>
                    <a:pt x="333" y="68"/>
                    <a:pt x="333" y="69"/>
                  </a:cubicBezTo>
                  <a:cubicBezTo>
                    <a:pt x="333" y="69"/>
                    <a:pt x="333" y="70"/>
                    <a:pt x="333" y="70"/>
                  </a:cubicBezTo>
                  <a:cubicBezTo>
                    <a:pt x="333" y="70"/>
                    <a:pt x="333" y="70"/>
                    <a:pt x="333" y="70"/>
                  </a:cubicBezTo>
                  <a:cubicBezTo>
                    <a:pt x="333" y="133"/>
                    <a:pt x="333" y="133"/>
                    <a:pt x="333" y="133"/>
                  </a:cubicBezTo>
                  <a:cubicBezTo>
                    <a:pt x="362" y="135"/>
                    <a:pt x="362" y="135"/>
                    <a:pt x="362" y="135"/>
                  </a:cubicBezTo>
                  <a:cubicBezTo>
                    <a:pt x="362" y="93"/>
                    <a:pt x="362" y="93"/>
                    <a:pt x="362" y="93"/>
                  </a:cubicBezTo>
                  <a:cubicBezTo>
                    <a:pt x="362" y="92"/>
                    <a:pt x="362" y="92"/>
                    <a:pt x="362" y="92"/>
                  </a:cubicBezTo>
                  <a:cubicBezTo>
                    <a:pt x="363" y="92"/>
                    <a:pt x="363" y="92"/>
                    <a:pt x="363" y="92"/>
                  </a:cubicBezTo>
                  <a:cubicBezTo>
                    <a:pt x="372" y="92"/>
                    <a:pt x="372" y="92"/>
                    <a:pt x="372" y="92"/>
                  </a:cubicBezTo>
                  <a:cubicBezTo>
                    <a:pt x="411" y="71"/>
                    <a:pt x="411" y="71"/>
                    <a:pt x="411" y="71"/>
                  </a:cubicBezTo>
                  <a:cubicBezTo>
                    <a:pt x="412" y="71"/>
                    <a:pt x="412" y="71"/>
                    <a:pt x="412" y="71"/>
                  </a:cubicBezTo>
                  <a:cubicBezTo>
                    <a:pt x="469" y="74"/>
                    <a:pt x="469" y="74"/>
                    <a:pt x="469" y="74"/>
                  </a:cubicBezTo>
                  <a:cubicBezTo>
                    <a:pt x="469" y="74"/>
                    <a:pt x="470" y="74"/>
                    <a:pt x="470" y="75"/>
                  </a:cubicBezTo>
                  <a:cubicBezTo>
                    <a:pt x="470" y="75"/>
                    <a:pt x="470" y="76"/>
                    <a:pt x="469" y="76"/>
                  </a:cubicBezTo>
                  <a:cubicBezTo>
                    <a:pt x="470" y="76"/>
                    <a:pt x="470" y="76"/>
                    <a:pt x="470" y="76"/>
                  </a:cubicBezTo>
                  <a:cubicBezTo>
                    <a:pt x="470" y="124"/>
                    <a:pt x="470" y="124"/>
                    <a:pt x="470" y="124"/>
                  </a:cubicBezTo>
                  <a:cubicBezTo>
                    <a:pt x="527" y="24"/>
                    <a:pt x="527" y="24"/>
                    <a:pt x="527" y="24"/>
                  </a:cubicBezTo>
                  <a:cubicBezTo>
                    <a:pt x="0" y="0"/>
                    <a:pt x="0" y="0"/>
                    <a:pt x="0" y="0"/>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 name="Freeform 307"/>
            <p:cNvSpPr>
              <a:spLocks/>
            </p:cNvSpPr>
            <p:nvPr/>
          </p:nvSpPr>
          <p:spPr bwMode="auto">
            <a:xfrm>
              <a:off x="1969" y="1669"/>
              <a:ext cx="3" cy="115"/>
            </a:xfrm>
            <a:custGeom>
              <a:avLst/>
              <a:gdLst>
                <a:gd name="T0" fmla="*/ 0 w 3"/>
                <a:gd name="T1" fmla="*/ 0 h 115"/>
                <a:gd name="T2" fmla="*/ 0 w 3"/>
                <a:gd name="T3" fmla="*/ 115 h 115"/>
                <a:gd name="T4" fmla="*/ 3 w 3"/>
                <a:gd name="T5" fmla="*/ 115 h 115"/>
                <a:gd name="T6" fmla="*/ 3 w 3"/>
                <a:gd name="T7" fmla="*/ 115 h 115"/>
                <a:gd name="T8" fmla="*/ 0 w 3"/>
                <a:gd name="T9" fmla="*/ 0 h 115"/>
                <a:gd name="T10" fmla="*/ 0 w 3"/>
                <a:gd name="T11" fmla="*/ 0 h 1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15">
                  <a:moveTo>
                    <a:pt x="0" y="0"/>
                  </a:moveTo>
                  <a:lnTo>
                    <a:pt x="0" y="115"/>
                  </a:lnTo>
                  <a:lnTo>
                    <a:pt x="3" y="115"/>
                  </a:lnTo>
                  <a:lnTo>
                    <a:pt x="0" y="0"/>
                  </a:lnTo>
                  <a:close/>
                </a:path>
              </a:pathLst>
            </a:custGeom>
            <a:solidFill>
              <a:srgbClr val="619F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 name="Freeform 308"/>
            <p:cNvSpPr>
              <a:spLocks/>
            </p:cNvSpPr>
            <p:nvPr/>
          </p:nvSpPr>
          <p:spPr bwMode="auto">
            <a:xfrm>
              <a:off x="1969" y="1669"/>
              <a:ext cx="3" cy="115"/>
            </a:xfrm>
            <a:custGeom>
              <a:avLst/>
              <a:gdLst>
                <a:gd name="T0" fmla="*/ 0 w 3"/>
                <a:gd name="T1" fmla="*/ 0 h 115"/>
                <a:gd name="T2" fmla="*/ 0 w 3"/>
                <a:gd name="T3" fmla="*/ 115 h 115"/>
                <a:gd name="T4" fmla="*/ 3 w 3"/>
                <a:gd name="T5" fmla="*/ 115 h 115"/>
                <a:gd name="T6" fmla="*/ 3 w 3"/>
                <a:gd name="T7" fmla="*/ 115 h 115"/>
                <a:gd name="T8" fmla="*/ 0 w 3"/>
                <a:gd name="T9" fmla="*/ 0 h 115"/>
                <a:gd name="T10" fmla="*/ 0 w 3"/>
                <a:gd name="T11" fmla="*/ 0 h 1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15">
                  <a:moveTo>
                    <a:pt x="0" y="0"/>
                  </a:moveTo>
                  <a:lnTo>
                    <a:pt x="0" y="115"/>
                  </a:lnTo>
                  <a:lnTo>
                    <a:pt x="3" y="1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 name="Freeform 309"/>
            <p:cNvSpPr>
              <a:spLocks/>
            </p:cNvSpPr>
            <p:nvPr/>
          </p:nvSpPr>
          <p:spPr bwMode="auto">
            <a:xfrm>
              <a:off x="1967" y="1669"/>
              <a:ext cx="2" cy="117"/>
            </a:xfrm>
            <a:custGeom>
              <a:avLst/>
              <a:gdLst>
                <a:gd name="T0" fmla="*/ 2 w 2"/>
                <a:gd name="T1" fmla="*/ 0 h 117"/>
                <a:gd name="T2" fmla="*/ 0 w 2"/>
                <a:gd name="T3" fmla="*/ 117 h 117"/>
                <a:gd name="T4" fmla="*/ 2 w 2"/>
                <a:gd name="T5" fmla="*/ 115 h 117"/>
                <a:gd name="T6" fmla="*/ 2 w 2"/>
                <a:gd name="T7" fmla="*/ 115 h 117"/>
                <a:gd name="T8" fmla="*/ 2 w 2"/>
                <a:gd name="T9" fmla="*/ 0 h 117"/>
                <a:gd name="T10" fmla="*/ 2 w 2"/>
                <a:gd name="T11" fmla="*/ 0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17">
                  <a:moveTo>
                    <a:pt x="2" y="0"/>
                  </a:moveTo>
                  <a:lnTo>
                    <a:pt x="0" y="117"/>
                  </a:lnTo>
                  <a:lnTo>
                    <a:pt x="2" y="115"/>
                  </a:lnTo>
                  <a:lnTo>
                    <a:pt x="2" y="0"/>
                  </a:lnTo>
                  <a:close/>
                </a:path>
              </a:pathLst>
            </a:custGeom>
            <a:solidFill>
              <a:srgbClr val="5598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 name="Freeform 310"/>
            <p:cNvSpPr>
              <a:spLocks/>
            </p:cNvSpPr>
            <p:nvPr/>
          </p:nvSpPr>
          <p:spPr bwMode="auto">
            <a:xfrm>
              <a:off x="1963" y="1669"/>
              <a:ext cx="6" cy="119"/>
            </a:xfrm>
            <a:custGeom>
              <a:avLst/>
              <a:gdLst>
                <a:gd name="T0" fmla="*/ 2 w 6"/>
                <a:gd name="T1" fmla="*/ 0 h 119"/>
                <a:gd name="T2" fmla="*/ 0 w 6"/>
                <a:gd name="T3" fmla="*/ 119 h 119"/>
                <a:gd name="T4" fmla="*/ 4 w 6"/>
                <a:gd name="T5" fmla="*/ 117 h 119"/>
                <a:gd name="T6" fmla="*/ 6 w 6"/>
                <a:gd name="T7" fmla="*/ 0 h 119"/>
                <a:gd name="T8" fmla="*/ 2 w 6"/>
                <a:gd name="T9" fmla="*/ 0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19">
                  <a:moveTo>
                    <a:pt x="2" y="0"/>
                  </a:moveTo>
                  <a:lnTo>
                    <a:pt x="0" y="119"/>
                  </a:lnTo>
                  <a:lnTo>
                    <a:pt x="4" y="117"/>
                  </a:lnTo>
                  <a:lnTo>
                    <a:pt x="6" y="0"/>
                  </a:lnTo>
                  <a:lnTo>
                    <a:pt x="2" y="0"/>
                  </a:lnTo>
                  <a:close/>
                </a:path>
              </a:pathLst>
            </a:custGeom>
            <a:solidFill>
              <a:srgbClr val="9ABD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 name="Freeform 311"/>
            <p:cNvSpPr>
              <a:spLocks/>
            </p:cNvSpPr>
            <p:nvPr/>
          </p:nvSpPr>
          <p:spPr bwMode="auto">
            <a:xfrm>
              <a:off x="1963" y="1669"/>
              <a:ext cx="6" cy="119"/>
            </a:xfrm>
            <a:custGeom>
              <a:avLst/>
              <a:gdLst>
                <a:gd name="T0" fmla="*/ 2 w 6"/>
                <a:gd name="T1" fmla="*/ 0 h 119"/>
                <a:gd name="T2" fmla="*/ 0 w 6"/>
                <a:gd name="T3" fmla="*/ 119 h 119"/>
                <a:gd name="T4" fmla="*/ 4 w 6"/>
                <a:gd name="T5" fmla="*/ 117 h 119"/>
                <a:gd name="T6" fmla="*/ 6 w 6"/>
                <a:gd name="T7" fmla="*/ 0 h 119"/>
                <a:gd name="T8" fmla="*/ 2 w 6"/>
                <a:gd name="T9" fmla="*/ 0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19">
                  <a:moveTo>
                    <a:pt x="2" y="0"/>
                  </a:moveTo>
                  <a:lnTo>
                    <a:pt x="0" y="119"/>
                  </a:lnTo>
                  <a:lnTo>
                    <a:pt x="4" y="117"/>
                  </a:lnTo>
                  <a:lnTo>
                    <a:pt x="6"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 name="Freeform 312"/>
            <p:cNvSpPr>
              <a:spLocks/>
            </p:cNvSpPr>
            <p:nvPr/>
          </p:nvSpPr>
          <p:spPr bwMode="auto">
            <a:xfrm>
              <a:off x="3522" y="1872"/>
              <a:ext cx="75" cy="196"/>
            </a:xfrm>
            <a:custGeom>
              <a:avLst/>
              <a:gdLst>
                <a:gd name="T0" fmla="*/ 75 w 75"/>
                <a:gd name="T1" fmla="*/ 0 h 196"/>
                <a:gd name="T2" fmla="*/ 0 w 75"/>
                <a:gd name="T3" fmla="*/ 44 h 196"/>
                <a:gd name="T4" fmla="*/ 0 w 75"/>
                <a:gd name="T5" fmla="*/ 196 h 196"/>
                <a:gd name="T6" fmla="*/ 75 w 75"/>
                <a:gd name="T7" fmla="*/ 134 h 196"/>
                <a:gd name="T8" fmla="*/ 75 w 75"/>
                <a:gd name="T9" fmla="*/ 0 h 1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6">
                  <a:moveTo>
                    <a:pt x="75" y="0"/>
                  </a:moveTo>
                  <a:lnTo>
                    <a:pt x="0" y="44"/>
                  </a:lnTo>
                  <a:lnTo>
                    <a:pt x="0" y="196"/>
                  </a:lnTo>
                  <a:lnTo>
                    <a:pt x="75" y="134"/>
                  </a:lnTo>
                  <a:lnTo>
                    <a:pt x="75"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 name="Freeform 313"/>
            <p:cNvSpPr>
              <a:spLocks/>
            </p:cNvSpPr>
            <p:nvPr/>
          </p:nvSpPr>
          <p:spPr bwMode="auto">
            <a:xfrm>
              <a:off x="3522" y="1872"/>
              <a:ext cx="75" cy="196"/>
            </a:xfrm>
            <a:custGeom>
              <a:avLst/>
              <a:gdLst>
                <a:gd name="T0" fmla="*/ 75 w 75"/>
                <a:gd name="T1" fmla="*/ 0 h 196"/>
                <a:gd name="T2" fmla="*/ 0 w 75"/>
                <a:gd name="T3" fmla="*/ 44 h 196"/>
                <a:gd name="T4" fmla="*/ 0 w 75"/>
                <a:gd name="T5" fmla="*/ 196 h 196"/>
                <a:gd name="T6" fmla="*/ 75 w 75"/>
                <a:gd name="T7" fmla="*/ 134 h 196"/>
                <a:gd name="T8" fmla="*/ 75 w 75"/>
                <a:gd name="T9" fmla="*/ 0 h 1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6">
                  <a:moveTo>
                    <a:pt x="75" y="0"/>
                  </a:moveTo>
                  <a:lnTo>
                    <a:pt x="0" y="44"/>
                  </a:lnTo>
                  <a:lnTo>
                    <a:pt x="0" y="196"/>
                  </a:lnTo>
                  <a:lnTo>
                    <a:pt x="75" y="134"/>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 name="Freeform 314"/>
            <p:cNvSpPr>
              <a:spLocks/>
            </p:cNvSpPr>
            <p:nvPr/>
          </p:nvSpPr>
          <p:spPr bwMode="auto">
            <a:xfrm>
              <a:off x="2022" y="1803"/>
              <a:ext cx="75" cy="199"/>
            </a:xfrm>
            <a:custGeom>
              <a:avLst/>
              <a:gdLst>
                <a:gd name="T0" fmla="*/ 75 w 75"/>
                <a:gd name="T1" fmla="*/ 0 h 199"/>
                <a:gd name="T2" fmla="*/ 0 w 75"/>
                <a:gd name="T3" fmla="*/ 47 h 199"/>
                <a:gd name="T4" fmla="*/ 0 w 75"/>
                <a:gd name="T5" fmla="*/ 199 h 199"/>
                <a:gd name="T6" fmla="*/ 75 w 75"/>
                <a:gd name="T7" fmla="*/ 135 h 199"/>
                <a:gd name="T8" fmla="*/ 75 w 75"/>
                <a:gd name="T9" fmla="*/ 0 h 1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9">
                  <a:moveTo>
                    <a:pt x="75" y="0"/>
                  </a:moveTo>
                  <a:lnTo>
                    <a:pt x="0" y="47"/>
                  </a:lnTo>
                  <a:lnTo>
                    <a:pt x="0" y="199"/>
                  </a:lnTo>
                  <a:lnTo>
                    <a:pt x="75" y="135"/>
                  </a:lnTo>
                  <a:lnTo>
                    <a:pt x="75"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 name="Freeform 315"/>
            <p:cNvSpPr>
              <a:spLocks/>
            </p:cNvSpPr>
            <p:nvPr/>
          </p:nvSpPr>
          <p:spPr bwMode="auto">
            <a:xfrm>
              <a:off x="2022" y="1803"/>
              <a:ext cx="75" cy="199"/>
            </a:xfrm>
            <a:custGeom>
              <a:avLst/>
              <a:gdLst>
                <a:gd name="T0" fmla="*/ 75 w 75"/>
                <a:gd name="T1" fmla="*/ 0 h 199"/>
                <a:gd name="T2" fmla="*/ 0 w 75"/>
                <a:gd name="T3" fmla="*/ 47 h 199"/>
                <a:gd name="T4" fmla="*/ 0 w 75"/>
                <a:gd name="T5" fmla="*/ 199 h 199"/>
                <a:gd name="T6" fmla="*/ 75 w 75"/>
                <a:gd name="T7" fmla="*/ 135 h 199"/>
                <a:gd name="T8" fmla="*/ 75 w 75"/>
                <a:gd name="T9" fmla="*/ 0 h 1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9">
                  <a:moveTo>
                    <a:pt x="75" y="0"/>
                  </a:moveTo>
                  <a:lnTo>
                    <a:pt x="0" y="47"/>
                  </a:lnTo>
                  <a:lnTo>
                    <a:pt x="0" y="199"/>
                  </a:lnTo>
                  <a:lnTo>
                    <a:pt x="75" y="135"/>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 name="Freeform 316"/>
            <p:cNvSpPr>
              <a:spLocks/>
            </p:cNvSpPr>
            <p:nvPr/>
          </p:nvSpPr>
          <p:spPr bwMode="auto">
            <a:xfrm>
              <a:off x="3221" y="1856"/>
              <a:ext cx="77" cy="262"/>
            </a:xfrm>
            <a:custGeom>
              <a:avLst/>
              <a:gdLst>
                <a:gd name="T0" fmla="*/ 77 w 77"/>
                <a:gd name="T1" fmla="*/ 0 h 262"/>
                <a:gd name="T2" fmla="*/ 0 w 77"/>
                <a:gd name="T3" fmla="*/ 47 h 262"/>
                <a:gd name="T4" fmla="*/ 0 w 77"/>
                <a:gd name="T5" fmla="*/ 262 h 262"/>
                <a:gd name="T6" fmla="*/ 0 w 77"/>
                <a:gd name="T7" fmla="*/ 262 h 262"/>
                <a:gd name="T8" fmla="*/ 66 w 77"/>
                <a:gd name="T9" fmla="*/ 205 h 262"/>
                <a:gd name="T10" fmla="*/ 77 w 77"/>
                <a:gd name="T11" fmla="*/ 196 h 262"/>
                <a:gd name="T12" fmla="*/ 77 w 77"/>
                <a:gd name="T13" fmla="*/ 0 h 2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262">
                  <a:moveTo>
                    <a:pt x="77" y="0"/>
                  </a:moveTo>
                  <a:lnTo>
                    <a:pt x="0" y="47"/>
                  </a:lnTo>
                  <a:lnTo>
                    <a:pt x="0" y="262"/>
                  </a:lnTo>
                  <a:lnTo>
                    <a:pt x="66" y="205"/>
                  </a:lnTo>
                  <a:lnTo>
                    <a:pt x="77" y="196"/>
                  </a:lnTo>
                  <a:lnTo>
                    <a:pt x="7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 name="Freeform 317"/>
            <p:cNvSpPr>
              <a:spLocks/>
            </p:cNvSpPr>
            <p:nvPr/>
          </p:nvSpPr>
          <p:spPr bwMode="auto">
            <a:xfrm>
              <a:off x="3221" y="1856"/>
              <a:ext cx="77" cy="262"/>
            </a:xfrm>
            <a:custGeom>
              <a:avLst/>
              <a:gdLst>
                <a:gd name="T0" fmla="*/ 77 w 77"/>
                <a:gd name="T1" fmla="*/ 0 h 262"/>
                <a:gd name="T2" fmla="*/ 0 w 77"/>
                <a:gd name="T3" fmla="*/ 47 h 262"/>
                <a:gd name="T4" fmla="*/ 0 w 77"/>
                <a:gd name="T5" fmla="*/ 262 h 262"/>
                <a:gd name="T6" fmla="*/ 0 w 77"/>
                <a:gd name="T7" fmla="*/ 262 h 262"/>
                <a:gd name="T8" fmla="*/ 66 w 77"/>
                <a:gd name="T9" fmla="*/ 205 h 262"/>
                <a:gd name="T10" fmla="*/ 77 w 77"/>
                <a:gd name="T11" fmla="*/ 196 h 262"/>
                <a:gd name="T12" fmla="*/ 77 w 77"/>
                <a:gd name="T13" fmla="*/ 0 h 2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262">
                  <a:moveTo>
                    <a:pt x="77" y="0"/>
                  </a:moveTo>
                  <a:lnTo>
                    <a:pt x="0" y="47"/>
                  </a:lnTo>
                  <a:lnTo>
                    <a:pt x="0" y="262"/>
                  </a:lnTo>
                  <a:lnTo>
                    <a:pt x="66" y="205"/>
                  </a:lnTo>
                  <a:lnTo>
                    <a:pt x="77" y="196"/>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 name="Freeform 318"/>
            <p:cNvSpPr>
              <a:spLocks/>
            </p:cNvSpPr>
            <p:nvPr/>
          </p:nvSpPr>
          <p:spPr bwMode="auto">
            <a:xfrm>
              <a:off x="2917" y="1843"/>
              <a:ext cx="81" cy="267"/>
            </a:xfrm>
            <a:custGeom>
              <a:avLst/>
              <a:gdLst>
                <a:gd name="T0" fmla="*/ 387 w 37"/>
                <a:gd name="T1" fmla="*/ 0 h 121"/>
                <a:gd name="T2" fmla="*/ 0 w 37"/>
                <a:gd name="T3" fmla="*/ 238 h 121"/>
                <a:gd name="T4" fmla="*/ 0 w 37"/>
                <a:gd name="T5" fmla="*/ 1300 h 121"/>
                <a:gd name="T6" fmla="*/ 20 w 37"/>
                <a:gd name="T7" fmla="*/ 1300 h 121"/>
                <a:gd name="T8" fmla="*/ 387 w 37"/>
                <a:gd name="T9" fmla="*/ 953 h 121"/>
                <a:gd name="T10" fmla="*/ 387 w 37"/>
                <a:gd name="T11" fmla="*/ 711 h 121"/>
                <a:gd name="T12" fmla="*/ 293 w 37"/>
                <a:gd name="T13" fmla="*/ 863 h 121"/>
                <a:gd name="T14" fmla="*/ 293 w 37"/>
                <a:gd name="T15" fmla="*/ 872 h 121"/>
                <a:gd name="T16" fmla="*/ 282 w 37"/>
                <a:gd name="T17" fmla="*/ 872 h 121"/>
                <a:gd name="T18" fmla="*/ 230 w 37"/>
                <a:gd name="T19" fmla="*/ 827 h 121"/>
                <a:gd name="T20" fmla="*/ 230 w 37"/>
                <a:gd name="T21" fmla="*/ 819 h 121"/>
                <a:gd name="T22" fmla="*/ 387 w 37"/>
                <a:gd name="T23" fmla="*/ 536 h 121"/>
                <a:gd name="T24" fmla="*/ 387 w 37"/>
                <a:gd name="T25" fmla="*/ 0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 h="121">
                  <a:moveTo>
                    <a:pt x="37" y="0"/>
                  </a:moveTo>
                  <a:cubicBezTo>
                    <a:pt x="0" y="22"/>
                    <a:pt x="0" y="22"/>
                    <a:pt x="0" y="22"/>
                  </a:cubicBezTo>
                  <a:cubicBezTo>
                    <a:pt x="0" y="121"/>
                    <a:pt x="0" y="121"/>
                    <a:pt x="0" y="121"/>
                  </a:cubicBezTo>
                  <a:cubicBezTo>
                    <a:pt x="2" y="121"/>
                    <a:pt x="2" y="121"/>
                    <a:pt x="2" y="121"/>
                  </a:cubicBezTo>
                  <a:cubicBezTo>
                    <a:pt x="37" y="89"/>
                    <a:pt x="37" y="89"/>
                    <a:pt x="37" y="89"/>
                  </a:cubicBezTo>
                  <a:cubicBezTo>
                    <a:pt x="37" y="66"/>
                    <a:pt x="37" y="66"/>
                    <a:pt x="37" y="66"/>
                  </a:cubicBezTo>
                  <a:cubicBezTo>
                    <a:pt x="28" y="80"/>
                    <a:pt x="28" y="80"/>
                    <a:pt x="28" y="80"/>
                  </a:cubicBezTo>
                  <a:cubicBezTo>
                    <a:pt x="28" y="81"/>
                    <a:pt x="28" y="81"/>
                    <a:pt x="28" y="81"/>
                  </a:cubicBezTo>
                  <a:cubicBezTo>
                    <a:pt x="27" y="81"/>
                    <a:pt x="27" y="81"/>
                    <a:pt x="27" y="81"/>
                  </a:cubicBezTo>
                  <a:cubicBezTo>
                    <a:pt x="22" y="77"/>
                    <a:pt x="22" y="77"/>
                    <a:pt x="22" y="77"/>
                  </a:cubicBezTo>
                  <a:cubicBezTo>
                    <a:pt x="22" y="77"/>
                    <a:pt x="22" y="77"/>
                    <a:pt x="22" y="76"/>
                  </a:cubicBezTo>
                  <a:cubicBezTo>
                    <a:pt x="37" y="50"/>
                    <a:pt x="37" y="50"/>
                    <a:pt x="37" y="50"/>
                  </a:cubicBezTo>
                  <a:cubicBezTo>
                    <a:pt x="37" y="0"/>
                    <a:pt x="37" y="0"/>
                    <a:pt x="37"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 name="Freeform 319"/>
            <p:cNvSpPr>
              <a:spLocks noEditPoints="1"/>
            </p:cNvSpPr>
            <p:nvPr/>
          </p:nvSpPr>
          <p:spPr bwMode="auto">
            <a:xfrm>
              <a:off x="2624" y="1830"/>
              <a:ext cx="72" cy="262"/>
            </a:xfrm>
            <a:custGeom>
              <a:avLst/>
              <a:gdLst>
                <a:gd name="T0" fmla="*/ 0 w 72"/>
                <a:gd name="T1" fmla="*/ 216 h 262"/>
                <a:gd name="T2" fmla="*/ 0 w 72"/>
                <a:gd name="T3" fmla="*/ 262 h 262"/>
                <a:gd name="T4" fmla="*/ 46 w 72"/>
                <a:gd name="T5" fmla="*/ 218 h 262"/>
                <a:gd name="T6" fmla="*/ 0 w 72"/>
                <a:gd name="T7" fmla="*/ 216 h 262"/>
                <a:gd name="T8" fmla="*/ 72 w 72"/>
                <a:gd name="T9" fmla="*/ 0 h 262"/>
                <a:gd name="T10" fmla="*/ 0 w 72"/>
                <a:gd name="T11" fmla="*/ 44 h 262"/>
                <a:gd name="T12" fmla="*/ 0 w 72"/>
                <a:gd name="T13" fmla="*/ 200 h 262"/>
                <a:gd name="T14" fmla="*/ 72 w 72"/>
                <a:gd name="T15" fmla="*/ 134 h 262"/>
                <a:gd name="T16" fmla="*/ 72 w 72"/>
                <a:gd name="T17" fmla="*/ 0 h 2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262">
                  <a:moveTo>
                    <a:pt x="0" y="216"/>
                  </a:moveTo>
                  <a:lnTo>
                    <a:pt x="0" y="262"/>
                  </a:lnTo>
                  <a:lnTo>
                    <a:pt x="46" y="218"/>
                  </a:lnTo>
                  <a:lnTo>
                    <a:pt x="0" y="216"/>
                  </a:lnTo>
                  <a:close/>
                  <a:moveTo>
                    <a:pt x="72" y="0"/>
                  </a:moveTo>
                  <a:lnTo>
                    <a:pt x="0" y="44"/>
                  </a:lnTo>
                  <a:lnTo>
                    <a:pt x="0" y="200"/>
                  </a:lnTo>
                  <a:lnTo>
                    <a:pt x="72" y="134"/>
                  </a:lnTo>
                  <a:lnTo>
                    <a:pt x="72"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 name="Freeform 320"/>
            <p:cNvSpPr>
              <a:spLocks noEditPoints="1"/>
            </p:cNvSpPr>
            <p:nvPr/>
          </p:nvSpPr>
          <p:spPr bwMode="auto">
            <a:xfrm>
              <a:off x="2624" y="1830"/>
              <a:ext cx="72" cy="262"/>
            </a:xfrm>
            <a:custGeom>
              <a:avLst/>
              <a:gdLst>
                <a:gd name="T0" fmla="*/ 0 w 72"/>
                <a:gd name="T1" fmla="*/ 216 h 262"/>
                <a:gd name="T2" fmla="*/ 0 w 72"/>
                <a:gd name="T3" fmla="*/ 262 h 262"/>
                <a:gd name="T4" fmla="*/ 46 w 72"/>
                <a:gd name="T5" fmla="*/ 218 h 262"/>
                <a:gd name="T6" fmla="*/ 0 w 72"/>
                <a:gd name="T7" fmla="*/ 216 h 262"/>
                <a:gd name="T8" fmla="*/ 72 w 72"/>
                <a:gd name="T9" fmla="*/ 0 h 262"/>
                <a:gd name="T10" fmla="*/ 0 w 72"/>
                <a:gd name="T11" fmla="*/ 44 h 262"/>
                <a:gd name="T12" fmla="*/ 0 w 72"/>
                <a:gd name="T13" fmla="*/ 200 h 262"/>
                <a:gd name="T14" fmla="*/ 72 w 72"/>
                <a:gd name="T15" fmla="*/ 134 h 262"/>
                <a:gd name="T16" fmla="*/ 72 w 72"/>
                <a:gd name="T17" fmla="*/ 0 h 2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262">
                  <a:moveTo>
                    <a:pt x="0" y="216"/>
                  </a:moveTo>
                  <a:lnTo>
                    <a:pt x="0" y="262"/>
                  </a:lnTo>
                  <a:lnTo>
                    <a:pt x="46" y="218"/>
                  </a:lnTo>
                  <a:lnTo>
                    <a:pt x="0" y="216"/>
                  </a:lnTo>
                  <a:moveTo>
                    <a:pt x="72" y="0"/>
                  </a:moveTo>
                  <a:lnTo>
                    <a:pt x="0" y="44"/>
                  </a:lnTo>
                  <a:lnTo>
                    <a:pt x="0" y="200"/>
                  </a:lnTo>
                  <a:lnTo>
                    <a:pt x="72" y="134"/>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 name="Freeform 321"/>
            <p:cNvSpPr>
              <a:spLocks/>
            </p:cNvSpPr>
            <p:nvPr/>
          </p:nvSpPr>
          <p:spPr bwMode="auto">
            <a:xfrm>
              <a:off x="2324" y="1817"/>
              <a:ext cx="73" cy="193"/>
            </a:xfrm>
            <a:custGeom>
              <a:avLst/>
              <a:gdLst>
                <a:gd name="T0" fmla="*/ 73 w 73"/>
                <a:gd name="T1" fmla="*/ 0 h 193"/>
                <a:gd name="T2" fmla="*/ 0 w 73"/>
                <a:gd name="T3" fmla="*/ 44 h 193"/>
                <a:gd name="T4" fmla="*/ 0 w 73"/>
                <a:gd name="T5" fmla="*/ 193 h 193"/>
                <a:gd name="T6" fmla="*/ 73 w 73"/>
                <a:gd name="T7" fmla="*/ 125 h 193"/>
                <a:gd name="T8" fmla="*/ 73 w 73"/>
                <a:gd name="T9" fmla="*/ 0 h 1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93">
                  <a:moveTo>
                    <a:pt x="73" y="0"/>
                  </a:moveTo>
                  <a:lnTo>
                    <a:pt x="0" y="44"/>
                  </a:lnTo>
                  <a:lnTo>
                    <a:pt x="0" y="193"/>
                  </a:lnTo>
                  <a:lnTo>
                    <a:pt x="73" y="125"/>
                  </a:lnTo>
                  <a:lnTo>
                    <a:pt x="73"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 name="Freeform 322"/>
            <p:cNvSpPr>
              <a:spLocks/>
            </p:cNvSpPr>
            <p:nvPr/>
          </p:nvSpPr>
          <p:spPr bwMode="auto">
            <a:xfrm>
              <a:off x="2324" y="1817"/>
              <a:ext cx="73" cy="193"/>
            </a:xfrm>
            <a:custGeom>
              <a:avLst/>
              <a:gdLst>
                <a:gd name="T0" fmla="*/ 73 w 73"/>
                <a:gd name="T1" fmla="*/ 0 h 193"/>
                <a:gd name="T2" fmla="*/ 0 w 73"/>
                <a:gd name="T3" fmla="*/ 44 h 193"/>
                <a:gd name="T4" fmla="*/ 0 w 73"/>
                <a:gd name="T5" fmla="*/ 193 h 193"/>
                <a:gd name="T6" fmla="*/ 73 w 73"/>
                <a:gd name="T7" fmla="*/ 125 h 193"/>
                <a:gd name="T8" fmla="*/ 73 w 73"/>
                <a:gd name="T9" fmla="*/ 0 h 1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93">
                  <a:moveTo>
                    <a:pt x="73" y="0"/>
                  </a:moveTo>
                  <a:lnTo>
                    <a:pt x="0" y="44"/>
                  </a:lnTo>
                  <a:lnTo>
                    <a:pt x="0" y="193"/>
                  </a:lnTo>
                  <a:lnTo>
                    <a:pt x="73" y="125"/>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 name="Freeform 323"/>
            <p:cNvSpPr>
              <a:spLocks/>
            </p:cNvSpPr>
            <p:nvPr/>
          </p:nvSpPr>
          <p:spPr bwMode="auto">
            <a:xfrm>
              <a:off x="3522" y="1865"/>
              <a:ext cx="82" cy="141"/>
            </a:xfrm>
            <a:custGeom>
              <a:avLst/>
              <a:gdLst>
                <a:gd name="T0" fmla="*/ 403 w 37"/>
                <a:gd name="T1" fmla="*/ 0 h 64"/>
                <a:gd name="T2" fmla="*/ 392 w 37"/>
                <a:gd name="T3" fmla="*/ 0 h 64"/>
                <a:gd name="T4" fmla="*/ 0 w 37"/>
                <a:gd name="T5" fmla="*/ 223 h 64"/>
                <a:gd name="T6" fmla="*/ 0 w 37"/>
                <a:gd name="T7" fmla="*/ 247 h 64"/>
                <a:gd name="T8" fmla="*/ 368 w 37"/>
                <a:gd name="T9" fmla="*/ 33 h 64"/>
                <a:gd name="T10" fmla="*/ 368 w 37"/>
                <a:gd name="T11" fmla="*/ 685 h 64"/>
                <a:gd name="T12" fmla="*/ 403 w 37"/>
                <a:gd name="T13" fmla="*/ 665 h 64"/>
                <a:gd name="T14" fmla="*/ 403 w 37"/>
                <a:gd name="T15" fmla="*/ 0 h 64"/>
                <a:gd name="T16" fmla="*/ 403 w 37"/>
                <a:gd name="T17" fmla="*/ 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64">
                  <a:moveTo>
                    <a:pt x="37" y="0"/>
                  </a:moveTo>
                  <a:cubicBezTo>
                    <a:pt x="37" y="0"/>
                    <a:pt x="36" y="0"/>
                    <a:pt x="36" y="0"/>
                  </a:cubicBezTo>
                  <a:cubicBezTo>
                    <a:pt x="0" y="21"/>
                    <a:pt x="0" y="21"/>
                    <a:pt x="0" y="21"/>
                  </a:cubicBezTo>
                  <a:cubicBezTo>
                    <a:pt x="0" y="23"/>
                    <a:pt x="0" y="23"/>
                    <a:pt x="0" y="23"/>
                  </a:cubicBezTo>
                  <a:cubicBezTo>
                    <a:pt x="34" y="3"/>
                    <a:pt x="34" y="3"/>
                    <a:pt x="34" y="3"/>
                  </a:cubicBezTo>
                  <a:cubicBezTo>
                    <a:pt x="34" y="64"/>
                    <a:pt x="34" y="64"/>
                    <a:pt x="34" y="64"/>
                  </a:cubicBezTo>
                  <a:cubicBezTo>
                    <a:pt x="37" y="62"/>
                    <a:pt x="37" y="62"/>
                    <a:pt x="37" y="62"/>
                  </a:cubicBezTo>
                  <a:cubicBezTo>
                    <a:pt x="37" y="0"/>
                    <a:pt x="37" y="0"/>
                    <a:pt x="37" y="0"/>
                  </a:cubicBezTo>
                  <a:cubicBezTo>
                    <a:pt x="37" y="0"/>
                    <a:pt x="37" y="0"/>
                    <a:pt x="37"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 name="Freeform 324"/>
            <p:cNvSpPr>
              <a:spLocks/>
            </p:cNvSpPr>
            <p:nvPr/>
          </p:nvSpPr>
          <p:spPr bwMode="auto">
            <a:xfrm>
              <a:off x="2022" y="1797"/>
              <a:ext cx="82" cy="141"/>
            </a:xfrm>
            <a:custGeom>
              <a:avLst/>
              <a:gdLst>
                <a:gd name="T0" fmla="*/ 403 w 37"/>
                <a:gd name="T1" fmla="*/ 0 h 64"/>
                <a:gd name="T2" fmla="*/ 403 w 37"/>
                <a:gd name="T3" fmla="*/ 0 h 64"/>
                <a:gd name="T4" fmla="*/ 0 w 37"/>
                <a:gd name="T5" fmla="*/ 247 h 64"/>
                <a:gd name="T6" fmla="*/ 0 w 37"/>
                <a:gd name="T7" fmla="*/ 258 h 64"/>
                <a:gd name="T8" fmla="*/ 368 w 37"/>
                <a:gd name="T9" fmla="*/ 33 h 64"/>
                <a:gd name="T10" fmla="*/ 368 w 37"/>
                <a:gd name="T11" fmla="*/ 685 h 64"/>
                <a:gd name="T12" fmla="*/ 383 w 37"/>
                <a:gd name="T13" fmla="*/ 674 h 64"/>
                <a:gd name="T14" fmla="*/ 383 w 37"/>
                <a:gd name="T15" fmla="*/ 674 h 64"/>
                <a:gd name="T16" fmla="*/ 403 w 37"/>
                <a:gd name="T17" fmla="*/ 674 h 64"/>
                <a:gd name="T18" fmla="*/ 403 w 37"/>
                <a:gd name="T19" fmla="*/ 0 h 64"/>
                <a:gd name="T20" fmla="*/ 403 w 37"/>
                <a:gd name="T21" fmla="*/ 0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64">
                  <a:moveTo>
                    <a:pt x="37" y="0"/>
                  </a:moveTo>
                  <a:cubicBezTo>
                    <a:pt x="37" y="0"/>
                    <a:pt x="37" y="0"/>
                    <a:pt x="37" y="0"/>
                  </a:cubicBezTo>
                  <a:cubicBezTo>
                    <a:pt x="0" y="23"/>
                    <a:pt x="0" y="23"/>
                    <a:pt x="0" y="23"/>
                  </a:cubicBezTo>
                  <a:cubicBezTo>
                    <a:pt x="0" y="24"/>
                    <a:pt x="0" y="24"/>
                    <a:pt x="0" y="24"/>
                  </a:cubicBezTo>
                  <a:cubicBezTo>
                    <a:pt x="34" y="3"/>
                    <a:pt x="34" y="3"/>
                    <a:pt x="34" y="3"/>
                  </a:cubicBezTo>
                  <a:cubicBezTo>
                    <a:pt x="34" y="64"/>
                    <a:pt x="34" y="64"/>
                    <a:pt x="34" y="64"/>
                  </a:cubicBezTo>
                  <a:cubicBezTo>
                    <a:pt x="35" y="63"/>
                    <a:pt x="35" y="63"/>
                    <a:pt x="35" y="63"/>
                  </a:cubicBezTo>
                  <a:cubicBezTo>
                    <a:pt x="35" y="63"/>
                    <a:pt x="35" y="63"/>
                    <a:pt x="35" y="63"/>
                  </a:cubicBezTo>
                  <a:cubicBezTo>
                    <a:pt x="37" y="63"/>
                    <a:pt x="37" y="63"/>
                    <a:pt x="37" y="63"/>
                  </a:cubicBezTo>
                  <a:cubicBezTo>
                    <a:pt x="37" y="0"/>
                    <a:pt x="37" y="0"/>
                    <a:pt x="37" y="0"/>
                  </a:cubicBezTo>
                  <a:cubicBezTo>
                    <a:pt x="37" y="0"/>
                    <a:pt x="37" y="0"/>
                    <a:pt x="37"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 name="Freeform 325"/>
            <p:cNvSpPr>
              <a:spLocks noEditPoints="1"/>
            </p:cNvSpPr>
            <p:nvPr/>
          </p:nvSpPr>
          <p:spPr bwMode="auto">
            <a:xfrm>
              <a:off x="3221" y="1850"/>
              <a:ext cx="83" cy="268"/>
            </a:xfrm>
            <a:custGeom>
              <a:avLst/>
              <a:gdLst>
                <a:gd name="T0" fmla="*/ 315 w 38"/>
                <a:gd name="T1" fmla="*/ 1019 h 122"/>
                <a:gd name="T2" fmla="*/ 0 w 38"/>
                <a:gd name="T3" fmla="*/ 1294 h 122"/>
                <a:gd name="T4" fmla="*/ 9 w 38"/>
                <a:gd name="T5" fmla="*/ 1294 h 122"/>
                <a:gd name="T6" fmla="*/ 315 w 38"/>
                <a:gd name="T7" fmla="*/ 1019 h 122"/>
                <a:gd name="T8" fmla="*/ 395 w 38"/>
                <a:gd name="T9" fmla="*/ 0 h 122"/>
                <a:gd name="T10" fmla="*/ 387 w 38"/>
                <a:gd name="T11" fmla="*/ 0 h 122"/>
                <a:gd name="T12" fmla="*/ 0 w 38"/>
                <a:gd name="T13" fmla="*/ 246 h 122"/>
                <a:gd name="T14" fmla="*/ 0 w 38"/>
                <a:gd name="T15" fmla="*/ 255 h 122"/>
                <a:gd name="T16" fmla="*/ 363 w 38"/>
                <a:gd name="T17" fmla="*/ 33 h 122"/>
                <a:gd name="T18" fmla="*/ 363 w 38"/>
                <a:gd name="T19" fmla="*/ 975 h 122"/>
                <a:gd name="T20" fmla="*/ 363 w 38"/>
                <a:gd name="T21" fmla="*/ 975 h 122"/>
                <a:gd name="T22" fmla="*/ 378 w 38"/>
                <a:gd name="T23" fmla="*/ 964 h 122"/>
                <a:gd name="T24" fmla="*/ 395 w 38"/>
                <a:gd name="T25" fmla="*/ 964 h 122"/>
                <a:gd name="T26" fmla="*/ 395 w 38"/>
                <a:gd name="T27" fmla="*/ 0 h 122"/>
                <a:gd name="T28" fmla="*/ 395 w 38"/>
                <a:gd name="T29" fmla="*/ 0 h 1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8" h="122">
                  <a:moveTo>
                    <a:pt x="30" y="96"/>
                  </a:moveTo>
                  <a:cubicBezTo>
                    <a:pt x="0" y="122"/>
                    <a:pt x="0" y="122"/>
                    <a:pt x="0" y="122"/>
                  </a:cubicBezTo>
                  <a:cubicBezTo>
                    <a:pt x="1" y="122"/>
                    <a:pt x="1" y="122"/>
                    <a:pt x="1" y="122"/>
                  </a:cubicBezTo>
                  <a:cubicBezTo>
                    <a:pt x="30" y="96"/>
                    <a:pt x="30" y="96"/>
                    <a:pt x="30" y="96"/>
                  </a:cubicBezTo>
                  <a:moveTo>
                    <a:pt x="38" y="0"/>
                  </a:moveTo>
                  <a:cubicBezTo>
                    <a:pt x="37" y="0"/>
                    <a:pt x="37" y="0"/>
                    <a:pt x="37" y="0"/>
                  </a:cubicBezTo>
                  <a:cubicBezTo>
                    <a:pt x="0" y="23"/>
                    <a:pt x="0" y="23"/>
                    <a:pt x="0" y="23"/>
                  </a:cubicBezTo>
                  <a:cubicBezTo>
                    <a:pt x="0" y="24"/>
                    <a:pt x="0" y="24"/>
                    <a:pt x="0" y="24"/>
                  </a:cubicBezTo>
                  <a:cubicBezTo>
                    <a:pt x="35" y="3"/>
                    <a:pt x="35" y="3"/>
                    <a:pt x="35" y="3"/>
                  </a:cubicBezTo>
                  <a:cubicBezTo>
                    <a:pt x="35" y="92"/>
                    <a:pt x="35" y="92"/>
                    <a:pt x="35" y="92"/>
                  </a:cubicBezTo>
                  <a:cubicBezTo>
                    <a:pt x="35" y="92"/>
                    <a:pt x="35" y="92"/>
                    <a:pt x="35" y="92"/>
                  </a:cubicBezTo>
                  <a:cubicBezTo>
                    <a:pt x="35" y="91"/>
                    <a:pt x="36" y="91"/>
                    <a:pt x="36" y="91"/>
                  </a:cubicBezTo>
                  <a:cubicBezTo>
                    <a:pt x="38" y="91"/>
                    <a:pt x="38" y="91"/>
                    <a:pt x="38" y="91"/>
                  </a:cubicBezTo>
                  <a:cubicBezTo>
                    <a:pt x="38" y="0"/>
                    <a:pt x="38" y="0"/>
                    <a:pt x="38" y="0"/>
                  </a:cubicBezTo>
                  <a:cubicBezTo>
                    <a:pt x="38" y="0"/>
                    <a:pt x="38" y="0"/>
                    <a:pt x="38"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 name="Freeform 326"/>
            <p:cNvSpPr>
              <a:spLocks noEditPoints="1"/>
            </p:cNvSpPr>
            <p:nvPr/>
          </p:nvSpPr>
          <p:spPr bwMode="auto">
            <a:xfrm>
              <a:off x="2917" y="1836"/>
              <a:ext cx="88" cy="203"/>
            </a:xfrm>
            <a:custGeom>
              <a:avLst/>
              <a:gdLst>
                <a:gd name="T0" fmla="*/ 427 w 40"/>
                <a:gd name="T1" fmla="*/ 686 h 92"/>
                <a:gd name="T2" fmla="*/ 392 w 40"/>
                <a:gd name="T3" fmla="*/ 739 h 92"/>
                <a:gd name="T4" fmla="*/ 392 w 40"/>
                <a:gd name="T5" fmla="*/ 989 h 92"/>
                <a:gd name="T6" fmla="*/ 392 w 40"/>
                <a:gd name="T7" fmla="*/ 989 h 92"/>
                <a:gd name="T8" fmla="*/ 407 w 40"/>
                <a:gd name="T9" fmla="*/ 980 h 92"/>
                <a:gd name="T10" fmla="*/ 407 w 40"/>
                <a:gd name="T11" fmla="*/ 989 h 92"/>
                <a:gd name="T12" fmla="*/ 427 w 40"/>
                <a:gd name="T13" fmla="*/ 989 h 92"/>
                <a:gd name="T14" fmla="*/ 427 w 40"/>
                <a:gd name="T15" fmla="*/ 686 h 92"/>
                <a:gd name="T16" fmla="*/ 416 w 40"/>
                <a:gd name="T17" fmla="*/ 0 h 92"/>
                <a:gd name="T18" fmla="*/ 416 w 40"/>
                <a:gd name="T19" fmla="*/ 0 h 92"/>
                <a:gd name="T20" fmla="*/ 0 w 40"/>
                <a:gd name="T21" fmla="*/ 258 h 92"/>
                <a:gd name="T22" fmla="*/ 0 w 40"/>
                <a:gd name="T23" fmla="*/ 267 h 92"/>
                <a:gd name="T24" fmla="*/ 392 w 40"/>
                <a:gd name="T25" fmla="*/ 33 h 92"/>
                <a:gd name="T26" fmla="*/ 392 w 40"/>
                <a:gd name="T27" fmla="*/ 569 h 92"/>
                <a:gd name="T28" fmla="*/ 427 w 40"/>
                <a:gd name="T29" fmla="*/ 516 h 92"/>
                <a:gd name="T30" fmla="*/ 427 w 40"/>
                <a:gd name="T31" fmla="*/ 0 h 92"/>
                <a:gd name="T32" fmla="*/ 416 w 40"/>
                <a:gd name="T33" fmla="*/ 0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92">
                  <a:moveTo>
                    <a:pt x="40" y="64"/>
                  </a:moveTo>
                  <a:cubicBezTo>
                    <a:pt x="37" y="69"/>
                    <a:pt x="37" y="69"/>
                    <a:pt x="37" y="69"/>
                  </a:cubicBezTo>
                  <a:cubicBezTo>
                    <a:pt x="37" y="92"/>
                    <a:pt x="37" y="92"/>
                    <a:pt x="37" y="92"/>
                  </a:cubicBezTo>
                  <a:cubicBezTo>
                    <a:pt x="37" y="92"/>
                    <a:pt x="37" y="92"/>
                    <a:pt x="37" y="92"/>
                  </a:cubicBezTo>
                  <a:cubicBezTo>
                    <a:pt x="37" y="92"/>
                    <a:pt x="38" y="91"/>
                    <a:pt x="38" y="91"/>
                  </a:cubicBezTo>
                  <a:cubicBezTo>
                    <a:pt x="38" y="91"/>
                    <a:pt x="38" y="91"/>
                    <a:pt x="38" y="92"/>
                  </a:cubicBezTo>
                  <a:cubicBezTo>
                    <a:pt x="40" y="92"/>
                    <a:pt x="40" y="92"/>
                    <a:pt x="40" y="92"/>
                  </a:cubicBezTo>
                  <a:cubicBezTo>
                    <a:pt x="40" y="64"/>
                    <a:pt x="40" y="64"/>
                    <a:pt x="40" y="64"/>
                  </a:cubicBezTo>
                  <a:moveTo>
                    <a:pt x="39" y="0"/>
                  </a:moveTo>
                  <a:cubicBezTo>
                    <a:pt x="39" y="0"/>
                    <a:pt x="39" y="0"/>
                    <a:pt x="39" y="0"/>
                  </a:cubicBezTo>
                  <a:cubicBezTo>
                    <a:pt x="0" y="24"/>
                    <a:pt x="0" y="24"/>
                    <a:pt x="0" y="24"/>
                  </a:cubicBezTo>
                  <a:cubicBezTo>
                    <a:pt x="0" y="25"/>
                    <a:pt x="0" y="25"/>
                    <a:pt x="0" y="25"/>
                  </a:cubicBezTo>
                  <a:cubicBezTo>
                    <a:pt x="37" y="3"/>
                    <a:pt x="37" y="3"/>
                    <a:pt x="37" y="3"/>
                  </a:cubicBezTo>
                  <a:cubicBezTo>
                    <a:pt x="37" y="53"/>
                    <a:pt x="37" y="53"/>
                    <a:pt x="37" y="53"/>
                  </a:cubicBezTo>
                  <a:cubicBezTo>
                    <a:pt x="40" y="48"/>
                    <a:pt x="40" y="48"/>
                    <a:pt x="40" y="48"/>
                  </a:cubicBezTo>
                  <a:cubicBezTo>
                    <a:pt x="40" y="0"/>
                    <a:pt x="40" y="0"/>
                    <a:pt x="40" y="0"/>
                  </a:cubicBezTo>
                  <a:cubicBezTo>
                    <a:pt x="40" y="0"/>
                    <a:pt x="40" y="0"/>
                    <a:pt x="39"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 name="Freeform 327"/>
            <p:cNvSpPr>
              <a:spLocks noEditPoints="1"/>
            </p:cNvSpPr>
            <p:nvPr/>
          </p:nvSpPr>
          <p:spPr bwMode="auto">
            <a:xfrm>
              <a:off x="2624" y="1823"/>
              <a:ext cx="79" cy="269"/>
            </a:xfrm>
            <a:custGeom>
              <a:avLst/>
              <a:gdLst>
                <a:gd name="T0" fmla="*/ 222 w 36"/>
                <a:gd name="T1" fmla="*/ 1094 h 122"/>
                <a:gd name="T2" fmla="*/ 0 w 36"/>
                <a:gd name="T3" fmla="*/ 1308 h 122"/>
                <a:gd name="T4" fmla="*/ 0 w 36"/>
                <a:gd name="T5" fmla="*/ 1308 h 122"/>
                <a:gd name="T6" fmla="*/ 44 w 36"/>
                <a:gd name="T7" fmla="*/ 1308 h 122"/>
                <a:gd name="T8" fmla="*/ 266 w 36"/>
                <a:gd name="T9" fmla="*/ 1094 h 122"/>
                <a:gd name="T10" fmla="*/ 222 w 36"/>
                <a:gd name="T11" fmla="*/ 1094 h 122"/>
                <a:gd name="T12" fmla="*/ 380 w 36"/>
                <a:gd name="T13" fmla="*/ 0 h 122"/>
                <a:gd name="T14" fmla="*/ 380 w 36"/>
                <a:gd name="T15" fmla="*/ 0 h 122"/>
                <a:gd name="T16" fmla="*/ 0 w 36"/>
                <a:gd name="T17" fmla="*/ 238 h 122"/>
                <a:gd name="T18" fmla="*/ 0 w 36"/>
                <a:gd name="T19" fmla="*/ 247 h 122"/>
                <a:gd name="T20" fmla="*/ 347 w 36"/>
                <a:gd name="T21" fmla="*/ 33 h 122"/>
                <a:gd name="T22" fmla="*/ 347 w 36"/>
                <a:gd name="T23" fmla="*/ 686 h 122"/>
                <a:gd name="T24" fmla="*/ 362 w 36"/>
                <a:gd name="T25" fmla="*/ 675 h 122"/>
                <a:gd name="T26" fmla="*/ 362 w 36"/>
                <a:gd name="T27" fmla="*/ 675 h 122"/>
                <a:gd name="T28" fmla="*/ 380 w 36"/>
                <a:gd name="T29" fmla="*/ 675 h 122"/>
                <a:gd name="T30" fmla="*/ 380 w 36"/>
                <a:gd name="T31" fmla="*/ 0 h 122"/>
                <a:gd name="T32" fmla="*/ 380 w 36"/>
                <a:gd name="T33" fmla="*/ 0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122">
                  <a:moveTo>
                    <a:pt x="21" y="102"/>
                  </a:moveTo>
                  <a:cubicBezTo>
                    <a:pt x="0" y="122"/>
                    <a:pt x="0" y="122"/>
                    <a:pt x="0" y="122"/>
                  </a:cubicBezTo>
                  <a:cubicBezTo>
                    <a:pt x="0" y="122"/>
                    <a:pt x="0" y="122"/>
                    <a:pt x="0" y="122"/>
                  </a:cubicBezTo>
                  <a:cubicBezTo>
                    <a:pt x="4" y="122"/>
                    <a:pt x="4" y="122"/>
                    <a:pt x="4" y="122"/>
                  </a:cubicBezTo>
                  <a:cubicBezTo>
                    <a:pt x="25" y="102"/>
                    <a:pt x="25" y="102"/>
                    <a:pt x="25" y="102"/>
                  </a:cubicBezTo>
                  <a:cubicBezTo>
                    <a:pt x="21" y="102"/>
                    <a:pt x="21" y="102"/>
                    <a:pt x="21" y="102"/>
                  </a:cubicBezTo>
                  <a:moveTo>
                    <a:pt x="36" y="0"/>
                  </a:moveTo>
                  <a:cubicBezTo>
                    <a:pt x="36" y="0"/>
                    <a:pt x="36" y="0"/>
                    <a:pt x="36" y="0"/>
                  </a:cubicBezTo>
                  <a:cubicBezTo>
                    <a:pt x="0" y="22"/>
                    <a:pt x="0" y="22"/>
                    <a:pt x="0" y="22"/>
                  </a:cubicBezTo>
                  <a:cubicBezTo>
                    <a:pt x="0" y="23"/>
                    <a:pt x="0" y="23"/>
                    <a:pt x="0" y="23"/>
                  </a:cubicBezTo>
                  <a:cubicBezTo>
                    <a:pt x="33" y="3"/>
                    <a:pt x="33" y="3"/>
                    <a:pt x="33" y="3"/>
                  </a:cubicBezTo>
                  <a:cubicBezTo>
                    <a:pt x="33" y="64"/>
                    <a:pt x="33" y="64"/>
                    <a:pt x="33" y="64"/>
                  </a:cubicBezTo>
                  <a:cubicBezTo>
                    <a:pt x="34" y="63"/>
                    <a:pt x="34" y="63"/>
                    <a:pt x="34" y="63"/>
                  </a:cubicBezTo>
                  <a:cubicBezTo>
                    <a:pt x="34" y="63"/>
                    <a:pt x="34" y="63"/>
                    <a:pt x="34" y="63"/>
                  </a:cubicBezTo>
                  <a:cubicBezTo>
                    <a:pt x="36" y="63"/>
                    <a:pt x="36" y="63"/>
                    <a:pt x="36" y="63"/>
                  </a:cubicBezTo>
                  <a:cubicBezTo>
                    <a:pt x="36" y="0"/>
                    <a:pt x="36" y="0"/>
                    <a:pt x="36" y="0"/>
                  </a:cubicBezTo>
                  <a:cubicBezTo>
                    <a:pt x="36" y="0"/>
                    <a:pt x="36" y="0"/>
                    <a:pt x="36"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 name="Freeform 328"/>
            <p:cNvSpPr>
              <a:spLocks/>
            </p:cNvSpPr>
            <p:nvPr/>
          </p:nvSpPr>
          <p:spPr bwMode="auto">
            <a:xfrm>
              <a:off x="2324" y="1810"/>
              <a:ext cx="79" cy="132"/>
            </a:xfrm>
            <a:custGeom>
              <a:avLst/>
              <a:gdLst>
                <a:gd name="T0" fmla="*/ 380 w 36"/>
                <a:gd name="T1" fmla="*/ 0 h 60"/>
                <a:gd name="T2" fmla="*/ 380 w 36"/>
                <a:gd name="T3" fmla="*/ 0 h 60"/>
                <a:gd name="T4" fmla="*/ 0 w 36"/>
                <a:gd name="T5" fmla="*/ 233 h 60"/>
                <a:gd name="T6" fmla="*/ 0 w 36"/>
                <a:gd name="T7" fmla="*/ 246 h 60"/>
                <a:gd name="T8" fmla="*/ 347 w 36"/>
                <a:gd name="T9" fmla="*/ 33 h 60"/>
                <a:gd name="T10" fmla="*/ 347 w 36"/>
                <a:gd name="T11" fmla="*/ 638 h 60"/>
                <a:gd name="T12" fmla="*/ 347 w 36"/>
                <a:gd name="T13" fmla="*/ 638 h 60"/>
                <a:gd name="T14" fmla="*/ 362 w 36"/>
                <a:gd name="T15" fmla="*/ 638 h 60"/>
                <a:gd name="T16" fmla="*/ 380 w 36"/>
                <a:gd name="T17" fmla="*/ 638 h 60"/>
                <a:gd name="T18" fmla="*/ 380 w 36"/>
                <a:gd name="T19" fmla="*/ 0 h 60"/>
                <a:gd name="T20" fmla="*/ 380 w 36"/>
                <a:gd name="T21" fmla="*/ 0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 h="60">
                  <a:moveTo>
                    <a:pt x="36" y="0"/>
                  </a:moveTo>
                  <a:cubicBezTo>
                    <a:pt x="36" y="0"/>
                    <a:pt x="36" y="0"/>
                    <a:pt x="36" y="0"/>
                  </a:cubicBezTo>
                  <a:cubicBezTo>
                    <a:pt x="0" y="22"/>
                    <a:pt x="0" y="22"/>
                    <a:pt x="0" y="22"/>
                  </a:cubicBezTo>
                  <a:cubicBezTo>
                    <a:pt x="0" y="23"/>
                    <a:pt x="0" y="23"/>
                    <a:pt x="0" y="23"/>
                  </a:cubicBezTo>
                  <a:cubicBezTo>
                    <a:pt x="33" y="3"/>
                    <a:pt x="33" y="3"/>
                    <a:pt x="33" y="3"/>
                  </a:cubicBezTo>
                  <a:cubicBezTo>
                    <a:pt x="33" y="60"/>
                    <a:pt x="33" y="60"/>
                    <a:pt x="33" y="60"/>
                  </a:cubicBezTo>
                  <a:cubicBezTo>
                    <a:pt x="33" y="60"/>
                    <a:pt x="33" y="60"/>
                    <a:pt x="33" y="60"/>
                  </a:cubicBezTo>
                  <a:cubicBezTo>
                    <a:pt x="34" y="60"/>
                    <a:pt x="34" y="60"/>
                    <a:pt x="34" y="60"/>
                  </a:cubicBezTo>
                  <a:cubicBezTo>
                    <a:pt x="36" y="60"/>
                    <a:pt x="36" y="60"/>
                    <a:pt x="36" y="60"/>
                  </a:cubicBezTo>
                  <a:cubicBezTo>
                    <a:pt x="36" y="0"/>
                    <a:pt x="36" y="0"/>
                    <a:pt x="36" y="0"/>
                  </a:cubicBezTo>
                  <a:cubicBezTo>
                    <a:pt x="36" y="0"/>
                    <a:pt x="36" y="0"/>
                    <a:pt x="36"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 name="Freeform 329"/>
            <p:cNvSpPr>
              <a:spLocks/>
            </p:cNvSpPr>
            <p:nvPr/>
          </p:nvSpPr>
          <p:spPr bwMode="auto">
            <a:xfrm>
              <a:off x="3232" y="2057"/>
              <a:ext cx="132" cy="68"/>
            </a:xfrm>
            <a:custGeom>
              <a:avLst/>
              <a:gdLst>
                <a:gd name="T0" fmla="*/ 70 w 132"/>
                <a:gd name="T1" fmla="*/ 0 h 68"/>
                <a:gd name="T2" fmla="*/ 0 w 132"/>
                <a:gd name="T3" fmla="*/ 61 h 68"/>
                <a:gd name="T4" fmla="*/ 132 w 132"/>
                <a:gd name="T5" fmla="*/ 68 h 68"/>
                <a:gd name="T6" fmla="*/ 132 w 132"/>
                <a:gd name="T7" fmla="*/ 4 h 68"/>
                <a:gd name="T8" fmla="*/ 70 w 132"/>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68">
                  <a:moveTo>
                    <a:pt x="70" y="0"/>
                  </a:moveTo>
                  <a:lnTo>
                    <a:pt x="0" y="61"/>
                  </a:lnTo>
                  <a:lnTo>
                    <a:pt x="132" y="68"/>
                  </a:lnTo>
                  <a:lnTo>
                    <a:pt x="132" y="4"/>
                  </a:lnTo>
                  <a:lnTo>
                    <a:pt x="7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 name="Freeform 330"/>
            <p:cNvSpPr>
              <a:spLocks/>
            </p:cNvSpPr>
            <p:nvPr/>
          </p:nvSpPr>
          <p:spPr bwMode="auto">
            <a:xfrm>
              <a:off x="3232" y="2057"/>
              <a:ext cx="132" cy="68"/>
            </a:xfrm>
            <a:custGeom>
              <a:avLst/>
              <a:gdLst>
                <a:gd name="T0" fmla="*/ 70 w 132"/>
                <a:gd name="T1" fmla="*/ 0 h 68"/>
                <a:gd name="T2" fmla="*/ 0 w 132"/>
                <a:gd name="T3" fmla="*/ 61 h 68"/>
                <a:gd name="T4" fmla="*/ 132 w 132"/>
                <a:gd name="T5" fmla="*/ 68 h 68"/>
                <a:gd name="T6" fmla="*/ 132 w 132"/>
                <a:gd name="T7" fmla="*/ 4 h 68"/>
                <a:gd name="T8" fmla="*/ 70 w 132"/>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68">
                  <a:moveTo>
                    <a:pt x="70" y="0"/>
                  </a:moveTo>
                  <a:lnTo>
                    <a:pt x="0" y="61"/>
                  </a:lnTo>
                  <a:lnTo>
                    <a:pt x="132" y="68"/>
                  </a:lnTo>
                  <a:lnTo>
                    <a:pt x="132" y="4"/>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 name="Freeform 331"/>
            <p:cNvSpPr>
              <a:spLocks/>
            </p:cNvSpPr>
            <p:nvPr/>
          </p:nvSpPr>
          <p:spPr bwMode="auto">
            <a:xfrm>
              <a:off x="2930" y="2046"/>
              <a:ext cx="136" cy="70"/>
            </a:xfrm>
            <a:custGeom>
              <a:avLst/>
              <a:gdLst>
                <a:gd name="T0" fmla="*/ 73 w 136"/>
                <a:gd name="T1" fmla="*/ 0 h 70"/>
                <a:gd name="T2" fmla="*/ 0 w 136"/>
                <a:gd name="T3" fmla="*/ 64 h 70"/>
                <a:gd name="T4" fmla="*/ 136 w 136"/>
                <a:gd name="T5" fmla="*/ 70 h 70"/>
                <a:gd name="T6" fmla="*/ 136 w 136"/>
                <a:gd name="T7" fmla="*/ 2 h 70"/>
                <a:gd name="T8" fmla="*/ 73 w 136"/>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70">
                  <a:moveTo>
                    <a:pt x="73" y="0"/>
                  </a:moveTo>
                  <a:lnTo>
                    <a:pt x="0" y="64"/>
                  </a:lnTo>
                  <a:lnTo>
                    <a:pt x="136" y="70"/>
                  </a:lnTo>
                  <a:lnTo>
                    <a:pt x="136" y="2"/>
                  </a:lnTo>
                  <a:lnTo>
                    <a:pt x="73"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 name="Freeform 332"/>
            <p:cNvSpPr>
              <a:spLocks/>
            </p:cNvSpPr>
            <p:nvPr/>
          </p:nvSpPr>
          <p:spPr bwMode="auto">
            <a:xfrm>
              <a:off x="2930" y="2046"/>
              <a:ext cx="136" cy="70"/>
            </a:xfrm>
            <a:custGeom>
              <a:avLst/>
              <a:gdLst>
                <a:gd name="T0" fmla="*/ 73 w 136"/>
                <a:gd name="T1" fmla="*/ 0 h 70"/>
                <a:gd name="T2" fmla="*/ 0 w 136"/>
                <a:gd name="T3" fmla="*/ 64 h 70"/>
                <a:gd name="T4" fmla="*/ 136 w 136"/>
                <a:gd name="T5" fmla="*/ 70 h 70"/>
                <a:gd name="T6" fmla="*/ 136 w 136"/>
                <a:gd name="T7" fmla="*/ 2 h 70"/>
                <a:gd name="T8" fmla="*/ 73 w 136"/>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70">
                  <a:moveTo>
                    <a:pt x="73" y="0"/>
                  </a:moveTo>
                  <a:lnTo>
                    <a:pt x="0" y="64"/>
                  </a:lnTo>
                  <a:lnTo>
                    <a:pt x="136" y="70"/>
                  </a:lnTo>
                  <a:lnTo>
                    <a:pt x="136" y="2"/>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0" name="Freeform 333"/>
            <p:cNvSpPr>
              <a:spLocks noEditPoints="1"/>
            </p:cNvSpPr>
            <p:nvPr/>
          </p:nvSpPr>
          <p:spPr bwMode="auto">
            <a:xfrm>
              <a:off x="3223" y="2050"/>
              <a:ext cx="141" cy="68"/>
            </a:xfrm>
            <a:custGeom>
              <a:avLst/>
              <a:gdLst>
                <a:gd name="T0" fmla="*/ 375 w 64"/>
                <a:gd name="T1" fmla="*/ 33 h 31"/>
                <a:gd name="T2" fmla="*/ 375 w 64"/>
                <a:gd name="T3" fmla="*/ 20 h 31"/>
                <a:gd name="T4" fmla="*/ 375 w 64"/>
                <a:gd name="T5" fmla="*/ 33 h 31"/>
                <a:gd name="T6" fmla="*/ 375 w 64"/>
                <a:gd name="T7" fmla="*/ 0 h 31"/>
                <a:gd name="T8" fmla="*/ 364 w 64"/>
                <a:gd name="T9" fmla="*/ 9 h 31"/>
                <a:gd name="T10" fmla="*/ 364 w 64"/>
                <a:gd name="T11" fmla="*/ 9 h 31"/>
                <a:gd name="T12" fmla="*/ 364 w 64"/>
                <a:gd name="T13" fmla="*/ 9 h 31"/>
                <a:gd name="T14" fmla="*/ 311 w 64"/>
                <a:gd name="T15" fmla="*/ 53 h 31"/>
                <a:gd name="T16" fmla="*/ 0 w 64"/>
                <a:gd name="T17" fmla="*/ 327 h 31"/>
                <a:gd name="T18" fmla="*/ 44 w 64"/>
                <a:gd name="T19" fmla="*/ 327 h 31"/>
                <a:gd name="T20" fmla="*/ 383 w 64"/>
                <a:gd name="T21" fmla="*/ 33 h 31"/>
                <a:gd name="T22" fmla="*/ 685 w 64"/>
                <a:gd name="T23" fmla="*/ 53 h 31"/>
                <a:gd name="T24" fmla="*/ 685 w 64"/>
                <a:gd name="T25" fmla="*/ 20 h 31"/>
                <a:gd name="T26" fmla="*/ 399 w 64"/>
                <a:gd name="T27" fmla="*/ 0 h 31"/>
                <a:gd name="T28" fmla="*/ 375 w 64"/>
                <a:gd name="T29" fmla="*/ 0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4" h="31">
                  <a:moveTo>
                    <a:pt x="35" y="3"/>
                  </a:moveTo>
                  <a:cubicBezTo>
                    <a:pt x="35" y="2"/>
                    <a:pt x="35" y="2"/>
                    <a:pt x="35" y="2"/>
                  </a:cubicBezTo>
                  <a:cubicBezTo>
                    <a:pt x="35" y="3"/>
                    <a:pt x="35" y="3"/>
                    <a:pt x="35" y="3"/>
                  </a:cubicBezTo>
                  <a:moveTo>
                    <a:pt x="35" y="0"/>
                  </a:moveTo>
                  <a:cubicBezTo>
                    <a:pt x="35" y="0"/>
                    <a:pt x="34" y="0"/>
                    <a:pt x="34" y="1"/>
                  </a:cubicBezTo>
                  <a:cubicBezTo>
                    <a:pt x="34" y="1"/>
                    <a:pt x="34" y="1"/>
                    <a:pt x="34" y="1"/>
                  </a:cubicBezTo>
                  <a:cubicBezTo>
                    <a:pt x="34" y="1"/>
                    <a:pt x="34" y="1"/>
                    <a:pt x="34" y="1"/>
                  </a:cubicBezTo>
                  <a:cubicBezTo>
                    <a:pt x="29" y="5"/>
                    <a:pt x="29" y="5"/>
                    <a:pt x="29" y="5"/>
                  </a:cubicBezTo>
                  <a:cubicBezTo>
                    <a:pt x="0" y="31"/>
                    <a:pt x="0" y="31"/>
                    <a:pt x="0" y="31"/>
                  </a:cubicBezTo>
                  <a:cubicBezTo>
                    <a:pt x="4" y="31"/>
                    <a:pt x="4" y="31"/>
                    <a:pt x="4" y="31"/>
                  </a:cubicBezTo>
                  <a:cubicBezTo>
                    <a:pt x="36" y="3"/>
                    <a:pt x="36" y="3"/>
                    <a:pt x="36" y="3"/>
                  </a:cubicBezTo>
                  <a:cubicBezTo>
                    <a:pt x="64" y="5"/>
                    <a:pt x="64" y="5"/>
                    <a:pt x="64" y="5"/>
                  </a:cubicBezTo>
                  <a:cubicBezTo>
                    <a:pt x="64" y="2"/>
                    <a:pt x="64" y="2"/>
                    <a:pt x="64" y="2"/>
                  </a:cubicBezTo>
                  <a:cubicBezTo>
                    <a:pt x="37" y="0"/>
                    <a:pt x="37" y="0"/>
                    <a:pt x="37" y="0"/>
                  </a:cubicBezTo>
                  <a:cubicBezTo>
                    <a:pt x="35" y="0"/>
                    <a:pt x="35" y="0"/>
                    <a:pt x="35"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1" name="Freeform 334"/>
            <p:cNvSpPr>
              <a:spLocks noEditPoints="1"/>
            </p:cNvSpPr>
            <p:nvPr/>
          </p:nvSpPr>
          <p:spPr bwMode="auto">
            <a:xfrm>
              <a:off x="2921" y="2037"/>
              <a:ext cx="145" cy="73"/>
            </a:xfrm>
            <a:custGeom>
              <a:avLst/>
              <a:gdLst>
                <a:gd name="T0" fmla="*/ 382 w 66"/>
                <a:gd name="T1" fmla="*/ 33 h 33"/>
                <a:gd name="T2" fmla="*/ 382 w 66"/>
                <a:gd name="T3" fmla="*/ 20 h 33"/>
                <a:gd name="T4" fmla="*/ 382 w 66"/>
                <a:gd name="T5" fmla="*/ 33 h 33"/>
                <a:gd name="T6" fmla="*/ 382 w 66"/>
                <a:gd name="T7" fmla="*/ 0 h 33"/>
                <a:gd name="T8" fmla="*/ 371 w 66"/>
                <a:gd name="T9" fmla="*/ 9 h 33"/>
                <a:gd name="T10" fmla="*/ 371 w 66"/>
                <a:gd name="T11" fmla="*/ 9 h 33"/>
                <a:gd name="T12" fmla="*/ 371 w 66"/>
                <a:gd name="T13" fmla="*/ 9 h 33"/>
                <a:gd name="T14" fmla="*/ 0 w 66"/>
                <a:gd name="T15" fmla="*/ 356 h 33"/>
                <a:gd name="T16" fmla="*/ 44 w 66"/>
                <a:gd name="T17" fmla="*/ 356 h 33"/>
                <a:gd name="T18" fmla="*/ 391 w 66"/>
                <a:gd name="T19" fmla="*/ 44 h 33"/>
                <a:gd name="T20" fmla="*/ 701 w 66"/>
                <a:gd name="T21" fmla="*/ 53 h 33"/>
                <a:gd name="T22" fmla="*/ 701 w 66"/>
                <a:gd name="T23" fmla="*/ 20 h 33"/>
                <a:gd name="T24" fmla="*/ 400 w 66"/>
                <a:gd name="T25" fmla="*/ 9 h 33"/>
                <a:gd name="T26" fmla="*/ 382 w 66"/>
                <a:gd name="T27" fmla="*/ 9 h 33"/>
                <a:gd name="T28" fmla="*/ 382 w 66"/>
                <a:gd name="T29" fmla="*/ 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6" h="33">
                  <a:moveTo>
                    <a:pt x="36" y="3"/>
                  </a:moveTo>
                  <a:cubicBezTo>
                    <a:pt x="36" y="2"/>
                    <a:pt x="36" y="2"/>
                    <a:pt x="36" y="2"/>
                  </a:cubicBezTo>
                  <a:cubicBezTo>
                    <a:pt x="36" y="3"/>
                    <a:pt x="36" y="3"/>
                    <a:pt x="36" y="3"/>
                  </a:cubicBezTo>
                  <a:moveTo>
                    <a:pt x="36" y="0"/>
                  </a:moveTo>
                  <a:cubicBezTo>
                    <a:pt x="36" y="0"/>
                    <a:pt x="35" y="1"/>
                    <a:pt x="35" y="1"/>
                  </a:cubicBezTo>
                  <a:cubicBezTo>
                    <a:pt x="35" y="1"/>
                    <a:pt x="35" y="1"/>
                    <a:pt x="35" y="1"/>
                  </a:cubicBezTo>
                  <a:cubicBezTo>
                    <a:pt x="35" y="1"/>
                    <a:pt x="35" y="1"/>
                    <a:pt x="35" y="1"/>
                  </a:cubicBezTo>
                  <a:cubicBezTo>
                    <a:pt x="0" y="33"/>
                    <a:pt x="0" y="33"/>
                    <a:pt x="0" y="33"/>
                  </a:cubicBezTo>
                  <a:cubicBezTo>
                    <a:pt x="4" y="33"/>
                    <a:pt x="4" y="33"/>
                    <a:pt x="4" y="33"/>
                  </a:cubicBezTo>
                  <a:cubicBezTo>
                    <a:pt x="37" y="4"/>
                    <a:pt x="37" y="4"/>
                    <a:pt x="37" y="4"/>
                  </a:cubicBezTo>
                  <a:cubicBezTo>
                    <a:pt x="66" y="5"/>
                    <a:pt x="66" y="5"/>
                    <a:pt x="66" y="5"/>
                  </a:cubicBezTo>
                  <a:cubicBezTo>
                    <a:pt x="66" y="2"/>
                    <a:pt x="66" y="2"/>
                    <a:pt x="66" y="2"/>
                  </a:cubicBezTo>
                  <a:cubicBezTo>
                    <a:pt x="38" y="1"/>
                    <a:pt x="38" y="1"/>
                    <a:pt x="38" y="1"/>
                  </a:cubicBezTo>
                  <a:cubicBezTo>
                    <a:pt x="36" y="1"/>
                    <a:pt x="36" y="1"/>
                    <a:pt x="36" y="1"/>
                  </a:cubicBezTo>
                  <a:cubicBezTo>
                    <a:pt x="36" y="0"/>
                    <a:pt x="36" y="0"/>
                    <a:pt x="36"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35"/>
            <p:cNvSpPr>
              <a:spLocks/>
            </p:cNvSpPr>
            <p:nvPr/>
          </p:nvSpPr>
          <p:spPr bwMode="auto">
            <a:xfrm>
              <a:off x="2624" y="1966"/>
              <a:ext cx="143" cy="82"/>
            </a:xfrm>
            <a:custGeom>
              <a:avLst/>
              <a:gdLst>
                <a:gd name="T0" fmla="*/ 77 w 143"/>
                <a:gd name="T1" fmla="*/ 0 h 82"/>
                <a:gd name="T2" fmla="*/ 0 w 143"/>
                <a:gd name="T3" fmla="*/ 71 h 82"/>
                <a:gd name="T4" fmla="*/ 0 w 143"/>
                <a:gd name="T5" fmla="*/ 75 h 82"/>
                <a:gd name="T6" fmla="*/ 143 w 143"/>
                <a:gd name="T7" fmla="*/ 82 h 82"/>
                <a:gd name="T8" fmla="*/ 143 w 143"/>
                <a:gd name="T9" fmla="*/ 5 h 82"/>
                <a:gd name="T10" fmla="*/ 77 w 143"/>
                <a:gd name="T11" fmla="*/ 0 h 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 h="82">
                  <a:moveTo>
                    <a:pt x="77" y="0"/>
                  </a:moveTo>
                  <a:lnTo>
                    <a:pt x="0" y="71"/>
                  </a:lnTo>
                  <a:lnTo>
                    <a:pt x="0" y="75"/>
                  </a:lnTo>
                  <a:lnTo>
                    <a:pt x="143" y="82"/>
                  </a:lnTo>
                  <a:lnTo>
                    <a:pt x="143" y="5"/>
                  </a:lnTo>
                  <a:lnTo>
                    <a:pt x="77" y="0"/>
                  </a:lnTo>
                  <a:close/>
                </a:path>
              </a:pathLst>
            </a:custGeom>
            <a:solidFill>
              <a:srgbClr val="4CA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3" name="Freeform 336"/>
            <p:cNvSpPr>
              <a:spLocks/>
            </p:cNvSpPr>
            <p:nvPr/>
          </p:nvSpPr>
          <p:spPr bwMode="auto">
            <a:xfrm>
              <a:off x="2624" y="1966"/>
              <a:ext cx="143" cy="82"/>
            </a:xfrm>
            <a:custGeom>
              <a:avLst/>
              <a:gdLst>
                <a:gd name="T0" fmla="*/ 77 w 143"/>
                <a:gd name="T1" fmla="*/ 0 h 82"/>
                <a:gd name="T2" fmla="*/ 0 w 143"/>
                <a:gd name="T3" fmla="*/ 71 h 82"/>
                <a:gd name="T4" fmla="*/ 0 w 143"/>
                <a:gd name="T5" fmla="*/ 75 h 82"/>
                <a:gd name="T6" fmla="*/ 143 w 143"/>
                <a:gd name="T7" fmla="*/ 82 h 82"/>
                <a:gd name="T8" fmla="*/ 143 w 143"/>
                <a:gd name="T9" fmla="*/ 5 h 82"/>
                <a:gd name="T10" fmla="*/ 77 w 143"/>
                <a:gd name="T11" fmla="*/ 0 h 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 h="82">
                  <a:moveTo>
                    <a:pt x="77" y="0"/>
                  </a:moveTo>
                  <a:lnTo>
                    <a:pt x="0" y="71"/>
                  </a:lnTo>
                  <a:lnTo>
                    <a:pt x="0" y="75"/>
                  </a:lnTo>
                  <a:lnTo>
                    <a:pt x="143" y="82"/>
                  </a:lnTo>
                  <a:lnTo>
                    <a:pt x="143" y="5"/>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37"/>
            <p:cNvSpPr>
              <a:spLocks noEditPoints="1"/>
            </p:cNvSpPr>
            <p:nvPr/>
          </p:nvSpPr>
          <p:spPr bwMode="auto">
            <a:xfrm>
              <a:off x="2624" y="1962"/>
              <a:ext cx="143" cy="90"/>
            </a:xfrm>
            <a:custGeom>
              <a:avLst/>
              <a:gdLst>
                <a:gd name="T0" fmla="*/ 0 w 143"/>
                <a:gd name="T1" fmla="*/ 79 h 90"/>
                <a:gd name="T2" fmla="*/ 0 w 143"/>
                <a:gd name="T3" fmla="*/ 84 h 90"/>
                <a:gd name="T4" fmla="*/ 46 w 143"/>
                <a:gd name="T5" fmla="*/ 86 h 90"/>
                <a:gd name="T6" fmla="*/ 55 w 143"/>
                <a:gd name="T7" fmla="*/ 86 h 90"/>
                <a:gd name="T8" fmla="*/ 143 w 143"/>
                <a:gd name="T9" fmla="*/ 90 h 90"/>
                <a:gd name="T10" fmla="*/ 143 w 143"/>
                <a:gd name="T11" fmla="*/ 86 h 90"/>
                <a:gd name="T12" fmla="*/ 0 w 143"/>
                <a:gd name="T13" fmla="*/ 79 h 90"/>
                <a:gd name="T14" fmla="*/ 75 w 143"/>
                <a:gd name="T15" fmla="*/ 4 h 90"/>
                <a:gd name="T16" fmla="*/ 75 w 143"/>
                <a:gd name="T17" fmla="*/ 2 h 90"/>
                <a:gd name="T18" fmla="*/ 75 w 143"/>
                <a:gd name="T19" fmla="*/ 4 h 90"/>
                <a:gd name="T20" fmla="*/ 75 w 143"/>
                <a:gd name="T21" fmla="*/ 0 h 90"/>
                <a:gd name="T22" fmla="*/ 75 w 143"/>
                <a:gd name="T23" fmla="*/ 0 h 90"/>
                <a:gd name="T24" fmla="*/ 72 w 143"/>
                <a:gd name="T25" fmla="*/ 2 h 90"/>
                <a:gd name="T26" fmla="*/ 0 w 143"/>
                <a:gd name="T27" fmla="*/ 68 h 90"/>
                <a:gd name="T28" fmla="*/ 0 w 143"/>
                <a:gd name="T29" fmla="*/ 75 h 90"/>
                <a:gd name="T30" fmla="*/ 77 w 143"/>
                <a:gd name="T31" fmla="*/ 4 h 90"/>
                <a:gd name="T32" fmla="*/ 143 w 143"/>
                <a:gd name="T33" fmla="*/ 9 h 90"/>
                <a:gd name="T34" fmla="*/ 143 w 143"/>
                <a:gd name="T35" fmla="*/ 4 h 90"/>
                <a:gd name="T36" fmla="*/ 79 w 143"/>
                <a:gd name="T37" fmla="*/ 0 h 90"/>
                <a:gd name="T38" fmla="*/ 75 w 143"/>
                <a:gd name="T39" fmla="*/ 0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3" h="90">
                  <a:moveTo>
                    <a:pt x="0" y="79"/>
                  </a:moveTo>
                  <a:lnTo>
                    <a:pt x="0" y="84"/>
                  </a:lnTo>
                  <a:lnTo>
                    <a:pt x="46" y="86"/>
                  </a:lnTo>
                  <a:lnTo>
                    <a:pt x="55" y="86"/>
                  </a:lnTo>
                  <a:lnTo>
                    <a:pt x="143" y="90"/>
                  </a:lnTo>
                  <a:lnTo>
                    <a:pt x="143" y="86"/>
                  </a:lnTo>
                  <a:lnTo>
                    <a:pt x="0" y="79"/>
                  </a:lnTo>
                  <a:close/>
                  <a:moveTo>
                    <a:pt x="75" y="4"/>
                  </a:moveTo>
                  <a:lnTo>
                    <a:pt x="75" y="2"/>
                  </a:lnTo>
                  <a:lnTo>
                    <a:pt x="75" y="4"/>
                  </a:lnTo>
                  <a:close/>
                  <a:moveTo>
                    <a:pt x="75" y="0"/>
                  </a:moveTo>
                  <a:lnTo>
                    <a:pt x="75" y="0"/>
                  </a:lnTo>
                  <a:lnTo>
                    <a:pt x="72" y="2"/>
                  </a:lnTo>
                  <a:lnTo>
                    <a:pt x="0" y="68"/>
                  </a:lnTo>
                  <a:lnTo>
                    <a:pt x="0" y="75"/>
                  </a:lnTo>
                  <a:lnTo>
                    <a:pt x="77" y="4"/>
                  </a:lnTo>
                  <a:lnTo>
                    <a:pt x="143" y="9"/>
                  </a:lnTo>
                  <a:lnTo>
                    <a:pt x="143" y="4"/>
                  </a:lnTo>
                  <a:lnTo>
                    <a:pt x="79" y="0"/>
                  </a:lnTo>
                  <a:lnTo>
                    <a:pt x="75" y="0"/>
                  </a:lnTo>
                  <a:close/>
                </a:path>
              </a:pathLst>
            </a:custGeom>
            <a:solidFill>
              <a:srgbClr val="369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 name="Freeform 338"/>
            <p:cNvSpPr>
              <a:spLocks noEditPoints="1"/>
            </p:cNvSpPr>
            <p:nvPr/>
          </p:nvSpPr>
          <p:spPr bwMode="auto">
            <a:xfrm>
              <a:off x="2624" y="1962"/>
              <a:ext cx="143" cy="90"/>
            </a:xfrm>
            <a:custGeom>
              <a:avLst/>
              <a:gdLst>
                <a:gd name="T0" fmla="*/ 0 w 143"/>
                <a:gd name="T1" fmla="*/ 79 h 90"/>
                <a:gd name="T2" fmla="*/ 0 w 143"/>
                <a:gd name="T3" fmla="*/ 84 h 90"/>
                <a:gd name="T4" fmla="*/ 46 w 143"/>
                <a:gd name="T5" fmla="*/ 86 h 90"/>
                <a:gd name="T6" fmla="*/ 55 w 143"/>
                <a:gd name="T7" fmla="*/ 86 h 90"/>
                <a:gd name="T8" fmla="*/ 143 w 143"/>
                <a:gd name="T9" fmla="*/ 90 h 90"/>
                <a:gd name="T10" fmla="*/ 143 w 143"/>
                <a:gd name="T11" fmla="*/ 86 h 90"/>
                <a:gd name="T12" fmla="*/ 0 w 143"/>
                <a:gd name="T13" fmla="*/ 79 h 90"/>
                <a:gd name="T14" fmla="*/ 75 w 143"/>
                <a:gd name="T15" fmla="*/ 4 h 90"/>
                <a:gd name="T16" fmla="*/ 75 w 143"/>
                <a:gd name="T17" fmla="*/ 2 h 90"/>
                <a:gd name="T18" fmla="*/ 75 w 143"/>
                <a:gd name="T19" fmla="*/ 4 h 90"/>
                <a:gd name="T20" fmla="*/ 75 w 143"/>
                <a:gd name="T21" fmla="*/ 0 h 90"/>
                <a:gd name="T22" fmla="*/ 75 w 143"/>
                <a:gd name="T23" fmla="*/ 0 h 90"/>
                <a:gd name="T24" fmla="*/ 72 w 143"/>
                <a:gd name="T25" fmla="*/ 2 h 90"/>
                <a:gd name="T26" fmla="*/ 0 w 143"/>
                <a:gd name="T27" fmla="*/ 68 h 90"/>
                <a:gd name="T28" fmla="*/ 0 w 143"/>
                <a:gd name="T29" fmla="*/ 75 h 90"/>
                <a:gd name="T30" fmla="*/ 77 w 143"/>
                <a:gd name="T31" fmla="*/ 4 h 90"/>
                <a:gd name="T32" fmla="*/ 143 w 143"/>
                <a:gd name="T33" fmla="*/ 9 h 90"/>
                <a:gd name="T34" fmla="*/ 143 w 143"/>
                <a:gd name="T35" fmla="*/ 4 h 90"/>
                <a:gd name="T36" fmla="*/ 79 w 143"/>
                <a:gd name="T37" fmla="*/ 0 h 90"/>
                <a:gd name="T38" fmla="*/ 75 w 143"/>
                <a:gd name="T39" fmla="*/ 0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3" h="90">
                  <a:moveTo>
                    <a:pt x="0" y="79"/>
                  </a:moveTo>
                  <a:lnTo>
                    <a:pt x="0" y="84"/>
                  </a:lnTo>
                  <a:lnTo>
                    <a:pt x="46" y="86"/>
                  </a:lnTo>
                  <a:lnTo>
                    <a:pt x="55" y="86"/>
                  </a:lnTo>
                  <a:lnTo>
                    <a:pt x="143" y="90"/>
                  </a:lnTo>
                  <a:lnTo>
                    <a:pt x="143" y="86"/>
                  </a:lnTo>
                  <a:lnTo>
                    <a:pt x="0" y="79"/>
                  </a:lnTo>
                  <a:moveTo>
                    <a:pt x="75" y="4"/>
                  </a:moveTo>
                  <a:lnTo>
                    <a:pt x="75" y="2"/>
                  </a:lnTo>
                  <a:lnTo>
                    <a:pt x="75" y="4"/>
                  </a:lnTo>
                  <a:moveTo>
                    <a:pt x="75" y="0"/>
                  </a:moveTo>
                  <a:lnTo>
                    <a:pt x="75" y="0"/>
                  </a:lnTo>
                  <a:lnTo>
                    <a:pt x="72" y="2"/>
                  </a:lnTo>
                  <a:lnTo>
                    <a:pt x="0" y="68"/>
                  </a:lnTo>
                  <a:lnTo>
                    <a:pt x="0" y="75"/>
                  </a:lnTo>
                  <a:lnTo>
                    <a:pt x="77" y="4"/>
                  </a:lnTo>
                  <a:lnTo>
                    <a:pt x="143" y="9"/>
                  </a:lnTo>
                  <a:lnTo>
                    <a:pt x="143" y="4"/>
                  </a:lnTo>
                  <a:lnTo>
                    <a:pt x="79" y="0"/>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39"/>
            <p:cNvSpPr>
              <a:spLocks/>
            </p:cNvSpPr>
            <p:nvPr/>
          </p:nvSpPr>
          <p:spPr bwMode="auto">
            <a:xfrm>
              <a:off x="1875" y="1834"/>
              <a:ext cx="2" cy="2"/>
            </a:xfrm>
            <a:custGeom>
              <a:avLst/>
              <a:gdLst>
                <a:gd name="T0" fmla="*/ 0 w 2"/>
                <a:gd name="T1" fmla="*/ 0 h 2"/>
                <a:gd name="T2" fmla="*/ 0 w 2"/>
                <a:gd name="T3" fmla="*/ 2 h 2"/>
                <a:gd name="T4" fmla="*/ 2 w 2"/>
                <a:gd name="T5" fmla="*/ 0 h 2"/>
                <a:gd name="T6" fmla="*/ 0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0" y="0"/>
                  </a:moveTo>
                  <a:lnTo>
                    <a:pt x="0" y="2"/>
                  </a:lnTo>
                  <a:lnTo>
                    <a:pt x="2" y="0"/>
                  </a:lnTo>
                  <a:lnTo>
                    <a:pt x="0" y="0"/>
                  </a:lnTo>
                  <a:close/>
                </a:path>
              </a:pathLst>
            </a:custGeom>
            <a:solidFill>
              <a:srgbClr val="70A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 name="Freeform 340"/>
            <p:cNvSpPr>
              <a:spLocks/>
            </p:cNvSpPr>
            <p:nvPr/>
          </p:nvSpPr>
          <p:spPr bwMode="auto">
            <a:xfrm>
              <a:off x="2174" y="1847"/>
              <a:ext cx="9" cy="93"/>
            </a:xfrm>
            <a:custGeom>
              <a:avLst/>
              <a:gdLst>
                <a:gd name="T0" fmla="*/ 0 w 4"/>
                <a:gd name="T1" fmla="*/ 0 h 42"/>
                <a:gd name="T2" fmla="*/ 0 w 4"/>
                <a:gd name="T3" fmla="*/ 456 h 42"/>
                <a:gd name="T4" fmla="*/ 0 w 4"/>
                <a:gd name="T5" fmla="*/ 456 h 42"/>
                <a:gd name="T6" fmla="*/ 0 w 4"/>
                <a:gd name="T7" fmla="*/ 35 h 42"/>
                <a:gd name="T8" fmla="*/ 11 w 4"/>
                <a:gd name="T9" fmla="*/ 20 h 42"/>
                <a:gd name="T10" fmla="*/ 25 w 4"/>
                <a:gd name="T11" fmla="*/ 20 h 42"/>
                <a:gd name="T12" fmla="*/ 25 w 4"/>
                <a:gd name="T13" fmla="*/ 20 h 42"/>
                <a:gd name="T14" fmla="*/ 45 w 4"/>
                <a:gd name="T15" fmla="*/ 9 h 42"/>
                <a:gd name="T16" fmla="*/ 0 w 4"/>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2">
                  <a:moveTo>
                    <a:pt x="0" y="0"/>
                  </a:moveTo>
                  <a:cubicBezTo>
                    <a:pt x="0" y="42"/>
                    <a:pt x="0" y="42"/>
                    <a:pt x="0" y="42"/>
                  </a:cubicBezTo>
                  <a:cubicBezTo>
                    <a:pt x="0" y="42"/>
                    <a:pt x="0" y="42"/>
                    <a:pt x="0" y="42"/>
                  </a:cubicBezTo>
                  <a:cubicBezTo>
                    <a:pt x="0" y="3"/>
                    <a:pt x="0" y="3"/>
                    <a:pt x="0" y="3"/>
                  </a:cubicBezTo>
                  <a:cubicBezTo>
                    <a:pt x="0" y="3"/>
                    <a:pt x="1" y="2"/>
                    <a:pt x="1" y="2"/>
                  </a:cubicBezTo>
                  <a:cubicBezTo>
                    <a:pt x="1" y="2"/>
                    <a:pt x="1" y="2"/>
                    <a:pt x="2" y="2"/>
                  </a:cubicBezTo>
                  <a:cubicBezTo>
                    <a:pt x="2" y="2"/>
                    <a:pt x="2" y="2"/>
                    <a:pt x="2" y="2"/>
                  </a:cubicBezTo>
                  <a:cubicBezTo>
                    <a:pt x="4" y="1"/>
                    <a:pt x="4" y="1"/>
                    <a:pt x="4" y="1"/>
                  </a:cubicBezTo>
                  <a:cubicBezTo>
                    <a:pt x="0" y="0"/>
                    <a:pt x="0" y="0"/>
                    <a:pt x="0" y="0"/>
                  </a:cubicBezTo>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41"/>
            <p:cNvSpPr>
              <a:spLocks/>
            </p:cNvSpPr>
            <p:nvPr/>
          </p:nvSpPr>
          <p:spPr bwMode="auto">
            <a:xfrm>
              <a:off x="2318" y="1865"/>
              <a:ext cx="2" cy="150"/>
            </a:xfrm>
            <a:custGeom>
              <a:avLst/>
              <a:gdLst>
                <a:gd name="T0" fmla="*/ 2 w 2"/>
                <a:gd name="T1" fmla="*/ 0 h 150"/>
                <a:gd name="T2" fmla="*/ 0 w 2"/>
                <a:gd name="T3" fmla="*/ 0 h 150"/>
                <a:gd name="T4" fmla="*/ 0 w 2"/>
                <a:gd name="T5" fmla="*/ 150 h 150"/>
                <a:gd name="T6" fmla="*/ 2 w 2"/>
                <a:gd name="T7" fmla="*/ 148 h 150"/>
                <a:gd name="T8" fmla="*/ 2 w 2"/>
                <a:gd name="T9" fmla="*/ 0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50">
                  <a:moveTo>
                    <a:pt x="2" y="0"/>
                  </a:moveTo>
                  <a:lnTo>
                    <a:pt x="0" y="0"/>
                  </a:lnTo>
                  <a:lnTo>
                    <a:pt x="0" y="150"/>
                  </a:lnTo>
                  <a:lnTo>
                    <a:pt x="2" y="148"/>
                  </a:lnTo>
                  <a:lnTo>
                    <a:pt x="2" y="0"/>
                  </a:lnTo>
                  <a:close/>
                </a:path>
              </a:pathLst>
            </a:custGeom>
            <a:solidFill>
              <a:srgbClr val="5575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 name="Freeform 342"/>
            <p:cNvSpPr>
              <a:spLocks/>
            </p:cNvSpPr>
            <p:nvPr/>
          </p:nvSpPr>
          <p:spPr bwMode="auto">
            <a:xfrm>
              <a:off x="2318" y="1865"/>
              <a:ext cx="2" cy="150"/>
            </a:xfrm>
            <a:custGeom>
              <a:avLst/>
              <a:gdLst>
                <a:gd name="T0" fmla="*/ 2 w 2"/>
                <a:gd name="T1" fmla="*/ 0 h 150"/>
                <a:gd name="T2" fmla="*/ 0 w 2"/>
                <a:gd name="T3" fmla="*/ 0 h 150"/>
                <a:gd name="T4" fmla="*/ 0 w 2"/>
                <a:gd name="T5" fmla="*/ 150 h 150"/>
                <a:gd name="T6" fmla="*/ 2 w 2"/>
                <a:gd name="T7" fmla="*/ 148 h 150"/>
                <a:gd name="T8" fmla="*/ 2 w 2"/>
                <a:gd name="T9" fmla="*/ 0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50">
                  <a:moveTo>
                    <a:pt x="2" y="0"/>
                  </a:moveTo>
                  <a:lnTo>
                    <a:pt x="0" y="0"/>
                  </a:lnTo>
                  <a:lnTo>
                    <a:pt x="0" y="150"/>
                  </a:lnTo>
                  <a:lnTo>
                    <a:pt x="2" y="148"/>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Rectangle 343"/>
            <p:cNvSpPr>
              <a:spLocks noChangeArrowheads="1"/>
            </p:cNvSpPr>
            <p:nvPr/>
          </p:nvSpPr>
          <p:spPr bwMode="auto">
            <a:xfrm>
              <a:off x="2318" y="1863"/>
              <a:ext cx="2" cy="2"/>
            </a:xfrm>
            <a:prstGeom prst="rect">
              <a:avLst/>
            </a:prstGeom>
            <a:solidFill>
              <a:srgbClr val="436B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1" name="Rectangle 344"/>
            <p:cNvSpPr>
              <a:spLocks noChangeArrowheads="1"/>
            </p:cNvSpPr>
            <p:nvPr/>
          </p:nvSpPr>
          <p:spPr bwMode="auto">
            <a:xfrm>
              <a:off x="2318" y="1863"/>
              <a:ext cx="2"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2" name="Freeform 345"/>
            <p:cNvSpPr>
              <a:spLocks noEditPoints="1"/>
            </p:cNvSpPr>
            <p:nvPr/>
          </p:nvSpPr>
          <p:spPr bwMode="auto">
            <a:xfrm>
              <a:off x="2476" y="1863"/>
              <a:ext cx="304" cy="242"/>
            </a:xfrm>
            <a:custGeom>
              <a:avLst/>
              <a:gdLst>
                <a:gd name="T0" fmla="*/ 1432 w 138"/>
                <a:gd name="T1" fmla="*/ 915 h 110"/>
                <a:gd name="T2" fmla="*/ 1432 w 138"/>
                <a:gd name="T3" fmla="*/ 1153 h 110"/>
                <a:gd name="T4" fmla="*/ 1421 w 138"/>
                <a:gd name="T5" fmla="*/ 1162 h 110"/>
                <a:gd name="T6" fmla="*/ 1421 w 138"/>
                <a:gd name="T7" fmla="*/ 1162 h 110"/>
                <a:gd name="T8" fmla="*/ 738 w 138"/>
                <a:gd name="T9" fmla="*/ 1129 h 110"/>
                <a:gd name="T10" fmla="*/ 718 w 138"/>
                <a:gd name="T11" fmla="*/ 1137 h 110"/>
                <a:gd name="T12" fmla="*/ 1441 w 138"/>
                <a:gd name="T13" fmla="*/ 1170 h 110"/>
                <a:gd name="T14" fmla="*/ 1441 w 138"/>
                <a:gd name="T15" fmla="*/ 924 h 110"/>
                <a:gd name="T16" fmla="*/ 1432 w 138"/>
                <a:gd name="T17" fmla="*/ 915 h 110"/>
                <a:gd name="T18" fmla="*/ 1432 w 138"/>
                <a:gd name="T19" fmla="*/ 64 h 110"/>
                <a:gd name="T20" fmla="*/ 1432 w 138"/>
                <a:gd name="T21" fmla="*/ 499 h 110"/>
                <a:gd name="T22" fmla="*/ 1441 w 138"/>
                <a:gd name="T23" fmla="*/ 499 h 110"/>
                <a:gd name="T24" fmla="*/ 1441 w 138"/>
                <a:gd name="T25" fmla="*/ 97 h 110"/>
                <a:gd name="T26" fmla="*/ 1441 w 138"/>
                <a:gd name="T27" fmla="*/ 88 h 110"/>
                <a:gd name="T28" fmla="*/ 1456 w 138"/>
                <a:gd name="T29" fmla="*/ 73 h 110"/>
                <a:gd name="T30" fmla="*/ 1476 w 138"/>
                <a:gd name="T31" fmla="*/ 64 h 110"/>
                <a:gd name="T32" fmla="*/ 1432 w 138"/>
                <a:gd name="T33" fmla="*/ 64 h 110"/>
                <a:gd name="T34" fmla="*/ 0 w 138"/>
                <a:gd name="T35" fmla="*/ 0 h 110"/>
                <a:gd name="T36" fmla="*/ 0 w 138"/>
                <a:gd name="T37" fmla="*/ 9 h 110"/>
                <a:gd name="T38" fmla="*/ 20 w 138"/>
                <a:gd name="T39" fmla="*/ 0 h 110"/>
                <a:gd name="T40" fmla="*/ 0 w 138"/>
                <a:gd name="T41" fmla="*/ 0 h 1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8" h="110">
                  <a:moveTo>
                    <a:pt x="134" y="86"/>
                  </a:moveTo>
                  <a:cubicBezTo>
                    <a:pt x="134" y="108"/>
                    <a:pt x="134" y="108"/>
                    <a:pt x="134" y="108"/>
                  </a:cubicBezTo>
                  <a:cubicBezTo>
                    <a:pt x="133" y="109"/>
                    <a:pt x="133" y="109"/>
                    <a:pt x="133" y="109"/>
                  </a:cubicBezTo>
                  <a:cubicBezTo>
                    <a:pt x="133" y="109"/>
                    <a:pt x="133" y="109"/>
                    <a:pt x="133" y="109"/>
                  </a:cubicBezTo>
                  <a:cubicBezTo>
                    <a:pt x="69" y="106"/>
                    <a:pt x="69" y="106"/>
                    <a:pt x="69" y="106"/>
                  </a:cubicBezTo>
                  <a:cubicBezTo>
                    <a:pt x="67" y="107"/>
                    <a:pt x="67" y="107"/>
                    <a:pt x="67" y="107"/>
                  </a:cubicBezTo>
                  <a:cubicBezTo>
                    <a:pt x="135" y="110"/>
                    <a:pt x="135" y="110"/>
                    <a:pt x="135" y="110"/>
                  </a:cubicBezTo>
                  <a:cubicBezTo>
                    <a:pt x="135" y="87"/>
                    <a:pt x="135" y="87"/>
                    <a:pt x="135" y="87"/>
                  </a:cubicBezTo>
                  <a:cubicBezTo>
                    <a:pt x="134" y="86"/>
                    <a:pt x="134" y="86"/>
                    <a:pt x="134" y="86"/>
                  </a:cubicBezTo>
                  <a:moveTo>
                    <a:pt x="134" y="6"/>
                  </a:moveTo>
                  <a:cubicBezTo>
                    <a:pt x="134" y="47"/>
                    <a:pt x="134" y="47"/>
                    <a:pt x="134" y="47"/>
                  </a:cubicBezTo>
                  <a:cubicBezTo>
                    <a:pt x="135" y="47"/>
                    <a:pt x="135" y="47"/>
                    <a:pt x="135" y="47"/>
                  </a:cubicBezTo>
                  <a:cubicBezTo>
                    <a:pt x="135" y="9"/>
                    <a:pt x="135" y="9"/>
                    <a:pt x="135" y="9"/>
                  </a:cubicBezTo>
                  <a:cubicBezTo>
                    <a:pt x="135" y="8"/>
                    <a:pt x="135" y="8"/>
                    <a:pt x="135" y="8"/>
                  </a:cubicBezTo>
                  <a:cubicBezTo>
                    <a:pt x="135" y="8"/>
                    <a:pt x="136" y="7"/>
                    <a:pt x="136" y="7"/>
                  </a:cubicBezTo>
                  <a:cubicBezTo>
                    <a:pt x="138" y="6"/>
                    <a:pt x="138" y="6"/>
                    <a:pt x="138" y="6"/>
                  </a:cubicBezTo>
                  <a:cubicBezTo>
                    <a:pt x="134" y="6"/>
                    <a:pt x="134" y="6"/>
                    <a:pt x="134" y="6"/>
                  </a:cubicBezTo>
                  <a:moveTo>
                    <a:pt x="0" y="0"/>
                  </a:moveTo>
                  <a:cubicBezTo>
                    <a:pt x="0" y="1"/>
                    <a:pt x="0" y="1"/>
                    <a:pt x="0" y="1"/>
                  </a:cubicBezTo>
                  <a:cubicBezTo>
                    <a:pt x="2" y="0"/>
                    <a:pt x="2" y="0"/>
                    <a:pt x="2" y="0"/>
                  </a:cubicBezTo>
                  <a:cubicBezTo>
                    <a:pt x="0" y="0"/>
                    <a:pt x="0" y="0"/>
                    <a:pt x="0" y="0"/>
                  </a:cubicBezTo>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46"/>
            <p:cNvSpPr>
              <a:spLocks noEditPoints="1"/>
            </p:cNvSpPr>
            <p:nvPr/>
          </p:nvSpPr>
          <p:spPr bwMode="auto">
            <a:xfrm>
              <a:off x="2617" y="1878"/>
              <a:ext cx="2" cy="218"/>
            </a:xfrm>
            <a:custGeom>
              <a:avLst/>
              <a:gdLst>
                <a:gd name="T0" fmla="*/ 0 w 1"/>
                <a:gd name="T1" fmla="*/ 810 h 99"/>
                <a:gd name="T2" fmla="*/ 0 w 1"/>
                <a:gd name="T3" fmla="*/ 1057 h 99"/>
                <a:gd name="T4" fmla="*/ 8 w 1"/>
                <a:gd name="T5" fmla="*/ 1048 h 99"/>
                <a:gd name="T6" fmla="*/ 8 w 1"/>
                <a:gd name="T7" fmla="*/ 1048 h 99"/>
                <a:gd name="T8" fmla="*/ 8 w 1"/>
                <a:gd name="T9" fmla="*/ 810 h 99"/>
                <a:gd name="T10" fmla="*/ 0 w 1"/>
                <a:gd name="T11" fmla="*/ 810 h 99"/>
                <a:gd name="T12" fmla="*/ 8 w 1"/>
                <a:gd name="T13" fmla="*/ 0 h 99"/>
                <a:gd name="T14" fmla="*/ 0 w 1"/>
                <a:gd name="T15" fmla="*/ 0 h 99"/>
                <a:gd name="T16" fmla="*/ 0 w 1"/>
                <a:gd name="T17" fmla="*/ 771 h 99"/>
                <a:gd name="T18" fmla="*/ 8 w 1"/>
                <a:gd name="T19" fmla="*/ 757 h 99"/>
                <a:gd name="T20" fmla="*/ 8 w 1"/>
                <a:gd name="T21" fmla="*/ 0 h 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 h="99">
                  <a:moveTo>
                    <a:pt x="0" y="76"/>
                  </a:moveTo>
                  <a:cubicBezTo>
                    <a:pt x="0" y="99"/>
                    <a:pt x="0" y="99"/>
                    <a:pt x="0" y="99"/>
                  </a:cubicBezTo>
                  <a:cubicBezTo>
                    <a:pt x="1" y="98"/>
                    <a:pt x="1" y="98"/>
                    <a:pt x="1" y="98"/>
                  </a:cubicBezTo>
                  <a:cubicBezTo>
                    <a:pt x="1" y="98"/>
                    <a:pt x="1" y="98"/>
                    <a:pt x="1" y="98"/>
                  </a:cubicBezTo>
                  <a:cubicBezTo>
                    <a:pt x="1" y="76"/>
                    <a:pt x="1" y="76"/>
                    <a:pt x="1" y="76"/>
                  </a:cubicBezTo>
                  <a:cubicBezTo>
                    <a:pt x="0" y="76"/>
                    <a:pt x="0" y="76"/>
                    <a:pt x="0" y="76"/>
                  </a:cubicBezTo>
                  <a:moveTo>
                    <a:pt x="1" y="0"/>
                  </a:moveTo>
                  <a:cubicBezTo>
                    <a:pt x="0" y="0"/>
                    <a:pt x="0" y="0"/>
                    <a:pt x="0" y="0"/>
                  </a:cubicBezTo>
                  <a:cubicBezTo>
                    <a:pt x="0" y="72"/>
                    <a:pt x="0" y="72"/>
                    <a:pt x="0" y="72"/>
                  </a:cubicBezTo>
                  <a:cubicBezTo>
                    <a:pt x="1" y="71"/>
                    <a:pt x="1" y="71"/>
                    <a:pt x="1" y="71"/>
                  </a:cubicBezTo>
                  <a:cubicBezTo>
                    <a:pt x="1" y="0"/>
                    <a:pt x="1" y="0"/>
                    <a:pt x="1" y="0"/>
                  </a:cubicBezTo>
                </a:path>
              </a:pathLst>
            </a:custGeom>
            <a:solidFill>
              <a:srgbClr val="5575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 name="Freeform 347"/>
            <p:cNvSpPr>
              <a:spLocks noEditPoints="1"/>
            </p:cNvSpPr>
            <p:nvPr/>
          </p:nvSpPr>
          <p:spPr bwMode="auto">
            <a:xfrm>
              <a:off x="2617" y="1874"/>
              <a:ext cx="11" cy="225"/>
            </a:xfrm>
            <a:custGeom>
              <a:avLst/>
              <a:gdLst>
                <a:gd name="T0" fmla="*/ 9 w 5"/>
                <a:gd name="T1" fmla="*/ 1076 h 102"/>
                <a:gd name="T2" fmla="*/ 0 w 5"/>
                <a:gd name="T3" fmla="*/ 1085 h 102"/>
                <a:gd name="T4" fmla="*/ 0 w 5"/>
                <a:gd name="T5" fmla="*/ 1094 h 102"/>
                <a:gd name="T6" fmla="*/ 33 w 5"/>
                <a:gd name="T7" fmla="*/ 1094 h 102"/>
                <a:gd name="T8" fmla="*/ 53 w 5"/>
                <a:gd name="T9" fmla="*/ 1085 h 102"/>
                <a:gd name="T10" fmla="*/ 20 w 5"/>
                <a:gd name="T11" fmla="*/ 1085 h 102"/>
                <a:gd name="T12" fmla="*/ 9 w 5"/>
                <a:gd name="T13" fmla="*/ 1076 h 102"/>
                <a:gd name="T14" fmla="*/ 9 w 5"/>
                <a:gd name="T15" fmla="*/ 0 h 102"/>
                <a:gd name="T16" fmla="*/ 0 w 5"/>
                <a:gd name="T17" fmla="*/ 9 h 102"/>
                <a:gd name="T18" fmla="*/ 0 w 5"/>
                <a:gd name="T19" fmla="*/ 20 h 102"/>
                <a:gd name="T20" fmla="*/ 9 w 5"/>
                <a:gd name="T21" fmla="*/ 20 h 102"/>
                <a:gd name="T22" fmla="*/ 9 w 5"/>
                <a:gd name="T23" fmla="*/ 0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 h="102">
                  <a:moveTo>
                    <a:pt x="1" y="100"/>
                  </a:moveTo>
                  <a:cubicBezTo>
                    <a:pt x="0" y="101"/>
                    <a:pt x="0" y="101"/>
                    <a:pt x="0" y="101"/>
                  </a:cubicBezTo>
                  <a:cubicBezTo>
                    <a:pt x="0" y="102"/>
                    <a:pt x="0" y="102"/>
                    <a:pt x="0" y="102"/>
                  </a:cubicBezTo>
                  <a:cubicBezTo>
                    <a:pt x="3" y="102"/>
                    <a:pt x="3" y="102"/>
                    <a:pt x="3" y="102"/>
                  </a:cubicBezTo>
                  <a:cubicBezTo>
                    <a:pt x="5" y="101"/>
                    <a:pt x="5" y="101"/>
                    <a:pt x="5" y="101"/>
                  </a:cubicBezTo>
                  <a:cubicBezTo>
                    <a:pt x="2" y="101"/>
                    <a:pt x="2" y="101"/>
                    <a:pt x="2" y="101"/>
                  </a:cubicBezTo>
                  <a:cubicBezTo>
                    <a:pt x="1" y="101"/>
                    <a:pt x="1" y="101"/>
                    <a:pt x="1" y="100"/>
                  </a:cubicBezTo>
                  <a:moveTo>
                    <a:pt x="1" y="0"/>
                  </a:moveTo>
                  <a:cubicBezTo>
                    <a:pt x="0" y="1"/>
                    <a:pt x="0" y="1"/>
                    <a:pt x="0" y="1"/>
                  </a:cubicBezTo>
                  <a:cubicBezTo>
                    <a:pt x="0" y="2"/>
                    <a:pt x="0" y="2"/>
                    <a:pt x="0" y="2"/>
                  </a:cubicBezTo>
                  <a:cubicBezTo>
                    <a:pt x="1" y="2"/>
                    <a:pt x="1" y="2"/>
                    <a:pt x="1" y="2"/>
                  </a:cubicBezTo>
                  <a:cubicBezTo>
                    <a:pt x="1" y="0"/>
                    <a:pt x="1" y="0"/>
                    <a:pt x="1"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 name="Freeform 348"/>
            <p:cNvSpPr>
              <a:spLocks noEditPoints="1"/>
            </p:cNvSpPr>
            <p:nvPr/>
          </p:nvSpPr>
          <p:spPr bwMode="auto">
            <a:xfrm>
              <a:off x="2619" y="1971"/>
              <a:ext cx="154" cy="79"/>
            </a:xfrm>
            <a:custGeom>
              <a:avLst/>
              <a:gdLst>
                <a:gd name="T0" fmla="*/ 0 w 154"/>
                <a:gd name="T1" fmla="*/ 70 h 79"/>
                <a:gd name="T2" fmla="*/ 0 w 154"/>
                <a:gd name="T3" fmla="*/ 70 h 79"/>
                <a:gd name="T4" fmla="*/ 0 w 154"/>
                <a:gd name="T5" fmla="*/ 70 h 79"/>
                <a:gd name="T6" fmla="*/ 0 w 154"/>
                <a:gd name="T7" fmla="*/ 70 h 79"/>
                <a:gd name="T8" fmla="*/ 152 w 154"/>
                <a:gd name="T9" fmla="*/ 0 h 79"/>
                <a:gd name="T10" fmla="*/ 152 w 154"/>
                <a:gd name="T11" fmla="*/ 77 h 79"/>
                <a:gd name="T12" fmla="*/ 154 w 154"/>
                <a:gd name="T13" fmla="*/ 79 h 79"/>
                <a:gd name="T14" fmla="*/ 154 w 154"/>
                <a:gd name="T15" fmla="*/ 77 h 79"/>
                <a:gd name="T16" fmla="*/ 154 w 154"/>
                <a:gd name="T17" fmla="*/ 0 h 79"/>
                <a:gd name="T18" fmla="*/ 152 w 154"/>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79">
                  <a:moveTo>
                    <a:pt x="0" y="70"/>
                  </a:moveTo>
                  <a:lnTo>
                    <a:pt x="0" y="70"/>
                  </a:lnTo>
                  <a:close/>
                  <a:moveTo>
                    <a:pt x="152" y="0"/>
                  </a:moveTo>
                  <a:lnTo>
                    <a:pt x="152" y="77"/>
                  </a:lnTo>
                  <a:lnTo>
                    <a:pt x="154" y="79"/>
                  </a:lnTo>
                  <a:lnTo>
                    <a:pt x="154" y="77"/>
                  </a:lnTo>
                  <a:lnTo>
                    <a:pt x="154" y="0"/>
                  </a:lnTo>
                  <a:lnTo>
                    <a:pt x="152" y="0"/>
                  </a:lnTo>
                  <a:close/>
                </a:path>
              </a:pathLst>
            </a:custGeom>
            <a:solidFill>
              <a:srgbClr val="4CA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 name="Freeform 349"/>
            <p:cNvSpPr>
              <a:spLocks noEditPoints="1"/>
            </p:cNvSpPr>
            <p:nvPr/>
          </p:nvSpPr>
          <p:spPr bwMode="auto">
            <a:xfrm>
              <a:off x="2619" y="1971"/>
              <a:ext cx="154" cy="79"/>
            </a:xfrm>
            <a:custGeom>
              <a:avLst/>
              <a:gdLst>
                <a:gd name="T0" fmla="*/ 0 w 154"/>
                <a:gd name="T1" fmla="*/ 70 h 79"/>
                <a:gd name="T2" fmla="*/ 0 w 154"/>
                <a:gd name="T3" fmla="*/ 70 h 79"/>
                <a:gd name="T4" fmla="*/ 0 w 154"/>
                <a:gd name="T5" fmla="*/ 70 h 79"/>
                <a:gd name="T6" fmla="*/ 0 w 154"/>
                <a:gd name="T7" fmla="*/ 70 h 79"/>
                <a:gd name="T8" fmla="*/ 152 w 154"/>
                <a:gd name="T9" fmla="*/ 0 h 79"/>
                <a:gd name="T10" fmla="*/ 152 w 154"/>
                <a:gd name="T11" fmla="*/ 77 h 79"/>
                <a:gd name="T12" fmla="*/ 154 w 154"/>
                <a:gd name="T13" fmla="*/ 79 h 79"/>
                <a:gd name="T14" fmla="*/ 154 w 154"/>
                <a:gd name="T15" fmla="*/ 77 h 79"/>
                <a:gd name="T16" fmla="*/ 154 w 154"/>
                <a:gd name="T17" fmla="*/ 0 h 79"/>
                <a:gd name="T18" fmla="*/ 152 w 154"/>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79">
                  <a:moveTo>
                    <a:pt x="0" y="70"/>
                  </a:moveTo>
                  <a:lnTo>
                    <a:pt x="0" y="70"/>
                  </a:lnTo>
                  <a:moveTo>
                    <a:pt x="152" y="0"/>
                  </a:moveTo>
                  <a:lnTo>
                    <a:pt x="152" y="77"/>
                  </a:lnTo>
                  <a:lnTo>
                    <a:pt x="154" y="79"/>
                  </a:lnTo>
                  <a:lnTo>
                    <a:pt x="154" y="77"/>
                  </a:lnTo>
                  <a:lnTo>
                    <a:pt x="154" y="0"/>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 name="Freeform 350"/>
            <p:cNvSpPr>
              <a:spLocks noEditPoints="1"/>
            </p:cNvSpPr>
            <p:nvPr/>
          </p:nvSpPr>
          <p:spPr bwMode="auto">
            <a:xfrm>
              <a:off x="2617" y="1966"/>
              <a:ext cx="156" cy="89"/>
            </a:xfrm>
            <a:custGeom>
              <a:avLst/>
              <a:gdLst>
                <a:gd name="T0" fmla="*/ 156 w 156"/>
                <a:gd name="T1" fmla="*/ 82 h 89"/>
                <a:gd name="T2" fmla="*/ 156 w 156"/>
                <a:gd name="T3" fmla="*/ 84 h 89"/>
                <a:gd name="T4" fmla="*/ 154 w 156"/>
                <a:gd name="T5" fmla="*/ 82 h 89"/>
                <a:gd name="T6" fmla="*/ 154 w 156"/>
                <a:gd name="T7" fmla="*/ 86 h 89"/>
                <a:gd name="T8" fmla="*/ 156 w 156"/>
                <a:gd name="T9" fmla="*/ 89 h 89"/>
                <a:gd name="T10" fmla="*/ 156 w 156"/>
                <a:gd name="T11" fmla="*/ 82 h 89"/>
                <a:gd name="T12" fmla="*/ 2 w 156"/>
                <a:gd name="T13" fmla="*/ 69 h 89"/>
                <a:gd name="T14" fmla="*/ 0 w 156"/>
                <a:gd name="T15" fmla="*/ 71 h 89"/>
                <a:gd name="T16" fmla="*/ 0 w 156"/>
                <a:gd name="T17" fmla="*/ 80 h 89"/>
                <a:gd name="T18" fmla="*/ 2 w 156"/>
                <a:gd name="T19" fmla="*/ 80 h 89"/>
                <a:gd name="T20" fmla="*/ 2 w 156"/>
                <a:gd name="T21" fmla="*/ 75 h 89"/>
                <a:gd name="T22" fmla="*/ 2 w 156"/>
                <a:gd name="T23" fmla="*/ 75 h 89"/>
                <a:gd name="T24" fmla="*/ 2 w 156"/>
                <a:gd name="T25" fmla="*/ 75 h 89"/>
                <a:gd name="T26" fmla="*/ 2 w 156"/>
                <a:gd name="T27" fmla="*/ 69 h 89"/>
                <a:gd name="T28" fmla="*/ 154 w 156"/>
                <a:gd name="T29" fmla="*/ 0 h 89"/>
                <a:gd name="T30" fmla="*/ 154 w 156"/>
                <a:gd name="T31" fmla="*/ 5 h 89"/>
                <a:gd name="T32" fmla="*/ 156 w 156"/>
                <a:gd name="T33" fmla="*/ 5 h 89"/>
                <a:gd name="T34" fmla="*/ 156 w 156"/>
                <a:gd name="T35" fmla="*/ 0 h 89"/>
                <a:gd name="T36" fmla="*/ 154 w 156"/>
                <a:gd name="T37" fmla="*/ 0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6" h="89">
                  <a:moveTo>
                    <a:pt x="156" y="82"/>
                  </a:moveTo>
                  <a:lnTo>
                    <a:pt x="156" y="84"/>
                  </a:lnTo>
                  <a:lnTo>
                    <a:pt x="154" y="82"/>
                  </a:lnTo>
                  <a:lnTo>
                    <a:pt x="154" y="86"/>
                  </a:lnTo>
                  <a:lnTo>
                    <a:pt x="156" y="89"/>
                  </a:lnTo>
                  <a:lnTo>
                    <a:pt x="156" y="82"/>
                  </a:lnTo>
                  <a:close/>
                  <a:moveTo>
                    <a:pt x="2" y="69"/>
                  </a:moveTo>
                  <a:lnTo>
                    <a:pt x="0" y="71"/>
                  </a:lnTo>
                  <a:lnTo>
                    <a:pt x="0" y="80"/>
                  </a:lnTo>
                  <a:lnTo>
                    <a:pt x="2" y="80"/>
                  </a:lnTo>
                  <a:lnTo>
                    <a:pt x="2" y="75"/>
                  </a:lnTo>
                  <a:lnTo>
                    <a:pt x="2" y="69"/>
                  </a:lnTo>
                  <a:close/>
                  <a:moveTo>
                    <a:pt x="154" y="0"/>
                  </a:moveTo>
                  <a:lnTo>
                    <a:pt x="154" y="5"/>
                  </a:lnTo>
                  <a:lnTo>
                    <a:pt x="156" y="5"/>
                  </a:lnTo>
                  <a:lnTo>
                    <a:pt x="156" y="0"/>
                  </a:lnTo>
                  <a:lnTo>
                    <a:pt x="154" y="0"/>
                  </a:lnTo>
                  <a:close/>
                </a:path>
              </a:pathLst>
            </a:custGeom>
            <a:solidFill>
              <a:srgbClr val="369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 name="Freeform 351"/>
            <p:cNvSpPr>
              <a:spLocks noEditPoints="1"/>
            </p:cNvSpPr>
            <p:nvPr/>
          </p:nvSpPr>
          <p:spPr bwMode="auto">
            <a:xfrm>
              <a:off x="2617" y="1966"/>
              <a:ext cx="156" cy="89"/>
            </a:xfrm>
            <a:custGeom>
              <a:avLst/>
              <a:gdLst>
                <a:gd name="T0" fmla="*/ 156 w 156"/>
                <a:gd name="T1" fmla="*/ 82 h 89"/>
                <a:gd name="T2" fmla="*/ 156 w 156"/>
                <a:gd name="T3" fmla="*/ 84 h 89"/>
                <a:gd name="T4" fmla="*/ 154 w 156"/>
                <a:gd name="T5" fmla="*/ 82 h 89"/>
                <a:gd name="T6" fmla="*/ 154 w 156"/>
                <a:gd name="T7" fmla="*/ 86 h 89"/>
                <a:gd name="T8" fmla="*/ 156 w 156"/>
                <a:gd name="T9" fmla="*/ 89 h 89"/>
                <a:gd name="T10" fmla="*/ 156 w 156"/>
                <a:gd name="T11" fmla="*/ 82 h 89"/>
                <a:gd name="T12" fmla="*/ 2 w 156"/>
                <a:gd name="T13" fmla="*/ 69 h 89"/>
                <a:gd name="T14" fmla="*/ 0 w 156"/>
                <a:gd name="T15" fmla="*/ 71 h 89"/>
                <a:gd name="T16" fmla="*/ 0 w 156"/>
                <a:gd name="T17" fmla="*/ 80 h 89"/>
                <a:gd name="T18" fmla="*/ 2 w 156"/>
                <a:gd name="T19" fmla="*/ 80 h 89"/>
                <a:gd name="T20" fmla="*/ 2 w 156"/>
                <a:gd name="T21" fmla="*/ 75 h 89"/>
                <a:gd name="T22" fmla="*/ 2 w 156"/>
                <a:gd name="T23" fmla="*/ 75 h 89"/>
                <a:gd name="T24" fmla="*/ 2 w 156"/>
                <a:gd name="T25" fmla="*/ 75 h 89"/>
                <a:gd name="T26" fmla="*/ 2 w 156"/>
                <a:gd name="T27" fmla="*/ 69 h 89"/>
                <a:gd name="T28" fmla="*/ 154 w 156"/>
                <a:gd name="T29" fmla="*/ 0 h 89"/>
                <a:gd name="T30" fmla="*/ 154 w 156"/>
                <a:gd name="T31" fmla="*/ 5 h 89"/>
                <a:gd name="T32" fmla="*/ 156 w 156"/>
                <a:gd name="T33" fmla="*/ 5 h 89"/>
                <a:gd name="T34" fmla="*/ 156 w 156"/>
                <a:gd name="T35" fmla="*/ 0 h 89"/>
                <a:gd name="T36" fmla="*/ 154 w 156"/>
                <a:gd name="T37" fmla="*/ 0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6" h="89">
                  <a:moveTo>
                    <a:pt x="156" y="82"/>
                  </a:moveTo>
                  <a:lnTo>
                    <a:pt x="156" y="84"/>
                  </a:lnTo>
                  <a:lnTo>
                    <a:pt x="154" y="82"/>
                  </a:lnTo>
                  <a:lnTo>
                    <a:pt x="154" y="86"/>
                  </a:lnTo>
                  <a:lnTo>
                    <a:pt x="156" y="89"/>
                  </a:lnTo>
                  <a:lnTo>
                    <a:pt x="156" y="82"/>
                  </a:lnTo>
                  <a:moveTo>
                    <a:pt x="2" y="69"/>
                  </a:moveTo>
                  <a:lnTo>
                    <a:pt x="0" y="71"/>
                  </a:lnTo>
                  <a:lnTo>
                    <a:pt x="0" y="80"/>
                  </a:lnTo>
                  <a:lnTo>
                    <a:pt x="2" y="80"/>
                  </a:lnTo>
                  <a:lnTo>
                    <a:pt x="2" y="75"/>
                  </a:lnTo>
                  <a:lnTo>
                    <a:pt x="2" y="69"/>
                  </a:lnTo>
                  <a:moveTo>
                    <a:pt x="154" y="0"/>
                  </a:moveTo>
                  <a:lnTo>
                    <a:pt x="154" y="5"/>
                  </a:lnTo>
                  <a:lnTo>
                    <a:pt x="156" y="5"/>
                  </a:lnTo>
                  <a:lnTo>
                    <a:pt x="156"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 name="Freeform 352"/>
            <p:cNvSpPr>
              <a:spLocks/>
            </p:cNvSpPr>
            <p:nvPr/>
          </p:nvSpPr>
          <p:spPr bwMode="auto">
            <a:xfrm>
              <a:off x="3071" y="1889"/>
              <a:ext cx="9" cy="152"/>
            </a:xfrm>
            <a:custGeom>
              <a:avLst/>
              <a:gdLst>
                <a:gd name="T0" fmla="*/ 0 w 4"/>
                <a:gd name="T1" fmla="*/ 0 h 69"/>
                <a:gd name="T2" fmla="*/ 0 w 4"/>
                <a:gd name="T3" fmla="*/ 738 h 69"/>
                <a:gd name="T4" fmla="*/ 11 w 4"/>
                <a:gd name="T5" fmla="*/ 738 h 69"/>
                <a:gd name="T6" fmla="*/ 11 w 4"/>
                <a:gd name="T7" fmla="*/ 33 h 69"/>
                <a:gd name="T8" fmla="*/ 25 w 4"/>
                <a:gd name="T9" fmla="*/ 9 h 69"/>
                <a:gd name="T10" fmla="*/ 45 w 4"/>
                <a:gd name="T11" fmla="*/ 0 h 69"/>
                <a:gd name="T12" fmla="*/ 0 w 4"/>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69">
                  <a:moveTo>
                    <a:pt x="0" y="0"/>
                  </a:moveTo>
                  <a:cubicBezTo>
                    <a:pt x="0" y="69"/>
                    <a:pt x="0" y="69"/>
                    <a:pt x="0" y="69"/>
                  </a:cubicBezTo>
                  <a:cubicBezTo>
                    <a:pt x="1" y="69"/>
                    <a:pt x="1" y="69"/>
                    <a:pt x="1" y="69"/>
                  </a:cubicBezTo>
                  <a:cubicBezTo>
                    <a:pt x="1" y="3"/>
                    <a:pt x="1" y="3"/>
                    <a:pt x="1" y="3"/>
                  </a:cubicBezTo>
                  <a:cubicBezTo>
                    <a:pt x="1" y="2"/>
                    <a:pt x="2" y="2"/>
                    <a:pt x="2" y="1"/>
                  </a:cubicBezTo>
                  <a:cubicBezTo>
                    <a:pt x="4" y="0"/>
                    <a:pt x="4" y="0"/>
                    <a:pt x="4" y="0"/>
                  </a:cubicBezTo>
                  <a:cubicBezTo>
                    <a:pt x="0" y="0"/>
                    <a:pt x="0" y="0"/>
                    <a:pt x="0" y="0"/>
                  </a:cubicBezTo>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 name="Freeform 353"/>
            <p:cNvSpPr>
              <a:spLocks/>
            </p:cNvSpPr>
            <p:nvPr/>
          </p:nvSpPr>
          <p:spPr bwMode="auto">
            <a:xfrm>
              <a:off x="2923" y="2048"/>
              <a:ext cx="150" cy="75"/>
            </a:xfrm>
            <a:custGeom>
              <a:avLst/>
              <a:gdLst>
                <a:gd name="T0" fmla="*/ 148 w 150"/>
                <a:gd name="T1" fmla="*/ 0 h 75"/>
                <a:gd name="T2" fmla="*/ 148 w 150"/>
                <a:gd name="T3" fmla="*/ 70 h 75"/>
                <a:gd name="T4" fmla="*/ 146 w 150"/>
                <a:gd name="T5" fmla="*/ 73 h 75"/>
                <a:gd name="T6" fmla="*/ 146 w 150"/>
                <a:gd name="T7" fmla="*/ 73 h 75"/>
                <a:gd name="T8" fmla="*/ 2 w 150"/>
                <a:gd name="T9" fmla="*/ 66 h 75"/>
                <a:gd name="T10" fmla="*/ 0 w 150"/>
                <a:gd name="T11" fmla="*/ 68 h 75"/>
                <a:gd name="T12" fmla="*/ 150 w 150"/>
                <a:gd name="T13" fmla="*/ 75 h 75"/>
                <a:gd name="T14" fmla="*/ 150 w 150"/>
                <a:gd name="T15" fmla="*/ 0 h 75"/>
                <a:gd name="T16" fmla="*/ 148 w 150"/>
                <a:gd name="T17" fmla="*/ 0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75">
                  <a:moveTo>
                    <a:pt x="148" y="0"/>
                  </a:moveTo>
                  <a:lnTo>
                    <a:pt x="148" y="70"/>
                  </a:lnTo>
                  <a:lnTo>
                    <a:pt x="146" y="73"/>
                  </a:lnTo>
                  <a:lnTo>
                    <a:pt x="2" y="66"/>
                  </a:lnTo>
                  <a:lnTo>
                    <a:pt x="0" y="68"/>
                  </a:lnTo>
                  <a:lnTo>
                    <a:pt x="150" y="75"/>
                  </a:lnTo>
                  <a:lnTo>
                    <a:pt x="150" y="0"/>
                  </a:lnTo>
                  <a:lnTo>
                    <a:pt x="148" y="0"/>
                  </a:lnTo>
                  <a:close/>
                </a:path>
              </a:pathLst>
            </a:custGeom>
            <a:solidFill>
              <a:srgbClr val="6C8A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 name="Freeform 354"/>
            <p:cNvSpPr>
              <a:spLocks/>
            </p:cNvSpPr>
            <p:nvPr/>
          </p:nvSpPr>
          <p:spPr bwMode="auto">
            <a:xfrm>
              <a:off x="2923" y="2048"/>
              <a:ext cx="150" cy="75"/>
            </a:xfrm>
            <a:custGeom>
              <a:avLst/>
              <a:gdLst>
                <a:gd name="T0" fmla="*/ 148 w 150"/>
                <a:gd name="T1" fmla="*/ 0 h 75"/>
                <a:gd name="T2" fmla="*/ 148 w 150"/>
                <a:gd name="T3" fmla="*/ 70 h 75"/>
                <a:gd name="T4" fmla="*/ 146 w 150"/>
                <a:gd name="T5" fmla="*/ 73 h 75"/>
                <a:gd name="T6" fmla="*/ 146 w 150"/>
                <a:gd name="T7" fmla="*/ 73 h 75"/>
                <a:gd name="T8" fmla="*/ 2 w 150"/>
                <a:gd name="T9" fmla="*/ 66 h 75"/>
                <a:gd name="T10" fmla="*/ 0 w 150"/>
                <a:gd name="T11" fmla="*/ 68 h 75"/>
                <a:gd name="T12" fmla="*/ 150 w 150"/>
                <a:gd name="T13" fmla="*/ 75 h 75"/>
                <a:gd name="T14" fmla="*/ 150 w 150"/>
                <a:gd name="T15" fmla="*/ 0 h 75"/>
                <a:gd name="T16" fmla="*/ 148 w 150"/>
                <a:gd name="T17" fmla="*/ 0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75">
                  <a:moveTo>
                    <a:pt x="148" y="0"/>
                  </a:moveTo>
                  <a:lnTo>
                    <a:pt x="148" y="70"/>
                  </a:lnTo>
                  <a:lnTo>
                    <a:pt x="146" y="73"/>
                  </a:lnTo>
                  <a:lnTo>
                    <a:pt x="2" y="66"/>
                  </a:lnTo>
                  <a:lnTo>
                    <a:pt x="0" y="68"/>
                  </a:lnTo>
                  <a:lnTo>
                    <a:pt x="150" y="75"/>
                  </a:lnTo>
                  <a:lnTo>
                    <a:pt x="150" y="0"/>
                  </a:lnTo>
                  <a:lnTo>
                    <a:pt x="1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 name="Freeform 355"/>
            <p:cNvSpPr>
              <a:spLocks noEditPoints="1"/>
            </p:cNvSpPr>
            <p:nvPr/>
          </p:nvSpPr>
          <p:spPr bwMode="auto">
            <a:xfrm>
              <a:off x="2917" y="2041"/>
              <a:ext cx="156" cy="75"/>
            </a:xfrm>
            <a:custGeom>
              <a:avLst/>
              <a:gdLst>
                <a:gd name="T0" fmla="*/ 0 w 156"/>
                <a:gd name="T1" fmla="*/ 73 h 75"/>
                <a:gd name="T2" fmla="*/ 0 w 156"/>
                <a:gd name="T3" fmla="*/ 73 h 75"/>
                <a:gd name="T4" fmla="*/ 0 w 156"/>
                <a:gd name="T5" fmla="*/ 75 h 75"/>
                <a:gd name="T6" fmla="*/ 6 w 156"/>
                <a:gd name="T7" fmla="*/ 75 h 75"/>
                <a:gd name="T8" fmla="*/ 8 w 156"/>
                <a:gd name="T9" fmla="*/ 73 h 75"/>
                <a:gd name="T10" fmla="*/ 0 w 156"/>
                <a:gd name="T11" fmla="*/ 73 h 75"/>
                <a:gd name="T12" fmla="*/ 154 w 156"/>
                <a:gd name="T13" fmla="*/ 0 h 75"/>
                <a:gd name="T14" fmla="*/ 154 w 156"/>
                <a:gd name="T15" fmla="*/ 7 h 75"/>
                <a:gd name="T16" fmla="*/ 156 w 156"/>
                <a:gd name="T17" fmla="*/ 7 h 75"/>
                <a:gd name="T18" fmla="*/ 156 w 156"/>
                <a:gd name="T19" fmla="*/ 0 h 75"/>
                <a:gd name="T20" fmla="*/ 154 w 156"/>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6" h="75">
                  <a:moveTo>
                    <a:pt x="0" y="73"/>
                  </a:moveTo>
                  <a:lnTo>
                    <a:pt x="0" y="73"/>
                  </a:lnTo>
                  <a:lnTo>
                    <a:pt x="0" y="75"/>
                  </a:lnTo>
                  <a:lnTo>
                    <a:pt x="6" y="75"/>
                  </a:lnTo>
                  <a:lnTo>
                    <a:pt x="8" y="73"/>
                  </a:lnTo>
                  <a:lnTo>
                    <a:pt x="0" y="73"/>
                  </a:lnTo>
                  <a:close/>
                  <a:moveTo>
                    <a:pt x="154" y="0"/>
                  </a:moveTo>
                  <a:lnTo>
                    <a:pt x="154" y="7"/>
                  </a:lnTo>
                  <a:lnTo>
                    <a:pt x="156" y="7"/>
                  </a:lnTo>
                  <a:lnTo>
                    <a:pt x="156" y="0"/>
                  </a:lnTo>
                  <a:lnTo>
                    <a:pt x="154" y="0"/>
                  </a:lnTo>
                  <a:close/>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 name="Freeform 356"/>
            <p:cNvSpPr>
              <a:spLocks noEditPoints="1"/>
            </p:cNvSpPr>
            <p:nvPr/>
          </p:nvSpPr>
          <p:spPr bwMode="auto">
            <a:xfrm>
              <a:off x="2917" y="2041"/>
              <a:ext cx="156" cy="75"/>
            </a:xfrm>
            <a:custGeom>
              <a:avLst/>
              <a:gdLst>
                <a:gd name="T0" fmla="*/ 0 w 156"/>
                <a:gd name="T1" fmla="*/ 73 h 75"/>
                <a:gd name="T2" fmla="*/ 0 w 156"/>
                <a:gd name="T3" fmla="*/ 73 h 75"/>
                <a:gd name="T4" fmla="*/ 0 w 156"/>
                <a:gd name="T5" fmla="*/ 75 h 75"/>
                <a:gd name="T6" fmla="*/ 6 w 156"/>
                <a:gd name="T7" fmla="*/ 75 h 75"/>
                <a:gd name="T8" fmla="*/ 8 w 156"/>
                <a:gd name="T9" fmla="*/ 73 h 75"/>
                <a:gd name="T10" fmla="*/ 0 w 156"/>
                <a:gd name="T11" fmla="*/ 73 h 75"/>
                <a:gd name="T12" fmla="*/ 154 w 156"/>
                <a:gd name="T13" fmla="*/ 0 h 75"/>
                <a:gd name="T14" fmla="*/ 154 w 156"/>
                <a:gd name="T15" fmla="*/ 7 h 75"/>
                <a:gd name="T16" fmla="*/ 156 w 156"/>
                <a:gd name="T17" fmla="*/ 7 h 75"/>
                <a:gd name="T18" fmla="*/ 156 w 156"/>
                <a:gd name="T19" fmla="*/ 0 h 75"/>
                <a:gd name="T20" fmla="*/ 154 w 156"/>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6" h="75">
                  <a:moveTo>
                    <a:pt x="0" y="73"/>
                  </a:moveTo>
                  <a:lnTo>
                    <a:pt x="0" y="73"/>
                  </a:lnTo>
                  <a:lnTo>
                    <a:pt x="0" y="75"/>
                  </a:lnTo>
                  <a:lnTo>
                    <a:pt x="6" y="75"/>
                  </a:lnTo>
                  <a:lnTo>
                    <a:pt x="8" y="73"/>
                  </a:lnTo>
                  <a:lnTo>
                    <a:pt x="0" y="73"/>
                  </a:lnTo>
                  <a:moveTo>
                    <a:pt x="154" y="0"/>
                  </a:moveTo>
                  <a:lnTo>
                    <a:pt x="154" y="7"/>
                  </a:lnTo>
                  <a:lnTo>
                    <a:pt x="156" y="7"/>
                  </a:lnTo>
                  <a:lnTo>
                    <a:pt x="156"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 name="Freeform 357"/>
            <p:cNvSpPr>
              <a:spLocks/>
            </p:cNvSpPr>
            <p:nvPr/>
          </p:nvSpPr>
          <p:spPr bwMode="auto">
            <a:xfrm>
              <a:off x="3368" y="1903"/>
              <a:ext cx="11" cy="152"/>
            </a:xfrm>
            <a:custGeom>
              <a:avLst/>
              <a:gdLst>
                <a:gd name="T0" fmla="*/ 0 w 5"/>
                <a:gd name="T1" fmla="*/ 0 h 69"/>
                <a:gd name="T2" fmla="*/ 0 w 5"/>
                <a:gd name="T3" fmla="*/ 738 h 69"/>
                <a:gd name="T4" fmla="*/ 20 w 5"/>
                <a:gd name="T5" fmla="*/ 738 h 69"/>
                <a:gd name="T6" fmla="*/ 20 w 5"/>
                <a:gd name="T7" fmla="*/ 33 h 69"/>
                <a:gd name="T8" fmla="*/ 33 w 5"/>
                <a:gd name="T9" fmla="*/ 20 h 69"/>
                <a:gd name="T10" fmla="*/ 33 w 5"/>
                <a:gd name="T11" fmla="*/ 20 h 69"/>
                <a:gd name="T12" fmla="*/ 53 w 5"/>
                <a:gd name="T13" fmla="*/ 0 h 69"/>
                <a:gd name="T14" fmla="*/ 0 w 5"/>
                <a:gd name="T15" fmla="*/ 0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69">
                  <a:moveTo>
                    <a:pt x="0" y="0"/>
                  </a:moveTo>
                  <a:cubicBezTo>
                    <a:pt x="0" y="69"/>
                    <a:pt x="0" y="69"/>
                    <a:pt x="0" y="69"/>
                  </a:cubicBezTo>
                  <a:cubicBezTo>
                    <a:pt x="2" y="69"/>
                    <a:pt x="2" y="69"/>
                    <a:pt x="2" y="69"/>
                  </a:cubicBezTo>
                  <a:cubicBezTo>
                    <a:pt x="2" y="3"/>
                    <a:pt x="2" y="3"/>
                    <a:pt x="2" y="3"/>
                  </a:cubicBezTo>
                  <a:cubicBezTo>
                    <a:pt x="2" y="3"/>
                    <a:pt x="3" y="2"/>
                    <a:pt x="3" y="2"/>
                  </a:cubicBezTo>
                  <a:cubicBezTo>
                    <a:pt x="3" y="2"/>
                    <a:pt x="3" y="2"/>
                    <a:pt x="3" y="2"/>
                  </a:cubicBezTo>
                  <a:cubicBezTo>
                    <a:pt x="5" y="0"/>
                    <a:pt x="5" y="0"/>
                    <a:pt x="5" y="0"/>
                  </a:cubicBezTo>
                  <a:cubicBezTo>
                    <a:pt x="0" y="0"/>
                    <a:pt x="0" y="0"/>
                    <a:pt x="0" y="0"/>
                  </a:cubicBezTo>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358"/>
            <p:cNvSpPr>
              <a:spLocks/>
            </p:cNvSpPr>
            <p:nvPr/>
          </p:nvSpPr>
          <p:spPr bwMode="auto">
            <a:xfrm>
              <a:off x="3216" y="2121"/>
              <a:ext cx="1" cy="2"/>
            </a:xfrm>
            <a:custGeom>
              <a:avLst/>
              <a:gdLst>
                <a:gd name="T0" fmla="*/ 0 w 1"/>
                <a:gd name="T1" fmla="*/ 0 h 1"/>
                <a:gd name="T2" fmla="*/ 0 w 1"/>
                <a:gd name="T3" fmla="*/ 8 h 1"/>
                <a:gd name="T4" fmla="*/ 0 w 1"/>
                <a:gd name="T5" fmla="*/ 8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cubicBezTo>
                    <a:pt x="0" y="1"/>
                    <a:pt x="0" y="1"/>
                    <a:pt x="0" y="1"/>
                  </a:cubicBezTo>
                  <a:cubicBezTo>
                    <a:pt x="0" y="1"/>
                    <a:pt x="0" y="1"/>
                    <a:pt x="0" y="1"/>
                  </a:cubicBezTo>
                  <a:cubicBezTo>
                    <a:pt x="0" y="0"/>
                    <a:pt x="0" y="0"/>
                    <a:pt x="0" y="0"/>
                  </a:cubicBezTo>
                </a:path>
              </a:pathLst>
            </a:custGeom>
            <a:solidFill>
              <a:srgbClr val="5575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 name="Freeform 359"/>
            <p:cNvSpPr>
              <a:spLocks/>
            </p:cNvSpPr>
            <p:nvPr/>
          </p:nvSpPr>
          <p:spPr bwMode="auto">
            <a:xfrm>
              <a:off x="3223" y="2061"/>
              <a:ext cx="150" cy="71"/>
            </a:xfrm>
            <a:custGeom>
              <a:avLst/>
              <a:gdLst>
                <a:gd name="T0" fmla="*/ 145 w 150"/>
                <a:gd name="T1" fmla="*/ 0 h 71"/>
                <a:gd name="T2" fmla="*/ 145 w 150"/>
                <a:gd name="T3" fmla="*/ 66 h 71"/>
                <a:gd name="T4" fmla="*/ 145 w 150"/>
                <a:gd name="T5" fmla="*/ 68 h 71"/>
                <a:gd name="T6" fmla="*/ 143 w 150"/>
                <a:gd name="T7" fmla="*/ 68 h 71"/>
                <a:gd name="T8" fmla="*/ 4 w 150"/>
                <a:gd name="T9" fmla="*/ 62 h 71"/>
                <a:gd name="T10" fmla="*/ 0 w 150"/>
                <a:gd name="T11" fmla="*/ 64 h 71"/>
                <a:gd name="T12" fmla="*/ 150 w 150"/>
                <a:gd name="T13" fmla="*/ 71 h 71"/>
                <a:gd name="T14" fmla="*/ 150 w 150"/>
                <a:gd name="T15" fmla="*/ 0 h 71"/>
                <a:gd name="T16" fmla="*/ 145 w 150"/>
                <a:gd name="T17" fmla="*/ 0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71">
                  <a:moveTo>
                    <a:pt x="145" y="0"/>
                  </a:moveTo>
                  <a:lnTo>
                    <a:pt x="145" y="66"/>
                  </a:lnTo>
                  <a:lnTo>
                    <a:pt x="145" y="68"/>
                  </a:lnTo>
                  <a:lnTo>
                    <a:pt x="143" y="68"/>
                  </a:lnTo>
                  <a:lnTo>
                    <a:pt x="4" y="62"/>
                  </a:lnTo>
                  <a:lnTo>
                    <a:pt x="0" y="64"/>
                  </a:lnTo>
                  <a:lnTo>
                    <a:pt x="150" y="71"/>
                  </a:lnTo>
                  <a:lnTo>
                    <a:pt x="150" y="0"/>
                  </a:lnTo>
                  <a:lnTo>
                    <a:pt x="145" y="0"/>
                  </a:lnTo>
                  <a:close/>
                </a:path>
              </a:pathLst>
            </a:custGeom>
            <a:solidFill>
              <a:srgbClr val="6C8A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360"/>
            <p:cNvSpPr>
              <a:spLocks/>
            </p:cNvSpPr>
            <p:nvPr/>
          </p:nvSpPr>
          <p:spPr bwMode="auto">
            <a:xfrm>
              <a:off x="3223" y="2061"/>
              <a:ext cx="150" cy="71"/>
            </a:xfrm>
            <a:custGeom>
              <a:avLst/>
              <a:gdLst>
                <a:gd name="T0" fmla="*/ 145 w 150"/>
                <a:gd name="T1" fmla="*/ 0 h 71"/>
                <a:gd name="T2" fmla="*/ 145 w 150"/>
                <a:gd name="T3" fmla="*/ 66 h 71"/>
                <a:gd name="T4" fmla="*/ 145 w 150"/>
                <a:gd name="T5" fmla="*/ 68 h 71"/>
                <a:gd name="T6" fmla="*/ 143 w 150"/>
                <a:gd name="T7" fmla="*/ 68 h 71"/>
                <a:gd name="T8" fmla="*/ 4 w 150"/>
                <a:gd name="T9" fmla="*/ 62 h 71"/>
                <a:gd name="T10" fmla="*/ 0 w 150"/>
                <a:gd name="T11" fmla="*/ 64 h 71"/>
                <a:gd name="T12" fmla="*/ 150 w 150"/>
                <a:gd name="T13" fmla="*/ 71 h 71"/>
                <a:gd name="T14" fmla="*/ 150 w 150"/>
                <a:gd name="T15" fmla="*/ 0 h 71"/>
                <a:gd name="T16" fmla="*/ 145 w 150"/>
                <a:gd name="T17" fmla="*/ 0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71">
                  <a:moveTo>
                    <a:pt x="145" y="0"/>
                  </a:moveTo>
                  <a:lnTo>
                    <a:pt x="145" y="66"/>
                  </a:lnTo>
                  <a:lnTo>
                    <a:pt x="145" y="68"/>
                  </a:lnTo>
                  <a:lnTo>
                    <a:pt x="143" y="68"/>
                  </a:lnTo>
                  <a:lnTo>
                    <a:pt x="4" y="62"/>
                  </a:lnTo>
                  <a:lnTo>
                    <a:pt x="0" y="64"/>
                  </a:lnTo>
                  <a:lnTo>
                    <a:pt x="150" y="71"/>
                  </a:lnTo>
                  <a:lnTo>
                    <a:pt x="150" y="0"/>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8" name="Freeform 361"/>
            <p:cNvSpPr>
              <a:spLocks noEditPoints="1"/>
            </p:cNvSpPr>
            <p:nvPr/>
          </p:nvSpPr>
          <p:spPr bwMode="auto">
            <a:xfrm>
              <a:off x="3216" y="2055"/>
              <a:ext cx="157" cy="70"/>
            </a:xfrm>
            <a:custGeom>
              <a:avLst/>
              <a:gdLst>
                <a:gd name="T0" fmla="*/ 0 w 71"/>
                <a:gd name="T1" fmla="*/ 326 h 32"/>
                <a:gd name="T2" fmla="*/ 0 w 71"/>
                <a:gd name="T3" fmla="*/ 326 h 32"/>
                <a:gd name="T4" fmla="*/ 0 w 71"/>
                <a:gd name="T5" fmla="*/ 335 h 32"/>
                <a:gd name="T6" fmla="*/ 33 w 71"/>
                <a:gd name="T7" fmla="*/ 335 h 32"/>
                <a:gd name="T8" fmla="*/ 53 w 71"/>
                <a:gd name="T9" fmla="*/ 326 h 32"/>
                <a:gd name="T10" fmla="*/ 9 w 71"/>
                <a:gd name="T11" fmla="*/ 326 h 32"/>
                <a:gd name="T12" fmla="*/ 0 w 71"/>
                <a:gd name="T13" fmla="*/ 326 h 32"/>
                <a:gd name="T14" fmla="*/ 747 w 71"/>
                <a:gd name="T15" fmla="*/ 0 h 32"/>
                <a:gd name="T16" fmla="*/ 747 w 71"/>
                <a:gd name="T17" fmla="*/ 33 h 32"/>
                <a:gd name="T18" fmla="*/ 767 w 71"/>
                <a:gd name="T19" fmla="*/ 33 h 32"/>
                <a:gd name="T20" fmla="*/ 767 w 71"/>
                <a:gd name="T21" fmla="*/ 0 h 32"/>
                <a:gd name="T22" fmla="*/ 747 w 71"/>
                <a:gd name="T23" fmla="*/ 0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 h="32">
                  <a:moveTo>
                    <a:pt x="0" y="31"/>
                  </a:moveTo>
                  <a:cubicBezTo>
                    <a:pt x="0" y="31"/>
                    <a:pt x="0" y="31"/>
                    <a:pt x="0" y="31"/>
                  </a:cubicBezTo>
                  <a:cubicBezTo>
                    <a:pt x="0" y="32"/>
                    <a:pt x="0" y="32"/>
                    <a:pt x="0" y="32"/>
                  </a:cubicBezTo>
                  <a:cubicBezTo>
                    <a:pt x="3" y="32"/>
                    <a:pt x="3" y="32"/>
                    <a:pt x="3" y="32"/>
                  </a:cubicBezTo>
                  <a:cubicBezTo>
                    <a:pt x="5" y="31"/>
                    <a:pt x="5" y="31"/>
                    <a:pt x="5" y="31"/>
                  </a:cubicBezTo>
                  <a:cubicBezTo>
                    <a:pt x="1" y="31"/>
                    <a:pt x="1" y="31"/>
                    <a:pt x="1" y="31"/>
                  </a:cubicBezTo>
                  <a:cubicBezTo>
                    <a:pt x="1" y="31"/>
                    <a:pt x="1" y="31"/>
                    <a:pt x="0" y="31"/>
                  </a:cubicBezTo>
                  <a:moveTo>
                    <a:pt x="69" y="0"/>
                  </a:moveTo>
                  <a:cubicBezTo>
                    <a:pt x="69" y="3"/>
                    <a:pt x="69" y="3"/>
                    <a:pt x="69" y="3"/>
                  </a:cubicBezTo>
                  <a:cubicBezTo>
                    <a:pt x="71" y="3"/>
                    <a:pt x="71" y="3"/>
                    <a:pt x="71" y="3"/>
                  </a:cubicBezTo>
                  <a:cubicBezTo>
                    <a:pt x="71" y="0"/>
                    <a:pt x="71" y="0"/>
                    <a:pt x="71" y="0"/>
                  </a:cubicBezTo>
                  <a:cubicBezTo>
                    <a:pt x="69" y="0"/>
                    <a:pt x="69" y="0"/>
                    <a:pt x="69"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362"/>
            <p:cNvSpPr>
              <a:spLocks/>
            </p:cNvSpPr>
            <p:nvPr/>
          </p:nvSpPr>
          <p:spPr bwMode="auto">
            <a:xfrm>
              <a:off x="3516" y="1918"/>
              <a:ext cx="2" cy="156"/>
            </a:xfrm>
            <a:custGeom>
              <a:avLst/>
              <a:gdLst>
                <a:gd name="T0" fmla="*/ 2 w 2"/>
                <a:gd name="T1" fmla="*/ 0 h 156"/>
                <a:gd name="T2" fmla="*/ 0 w 2"/>
                <a:gd name="T3" fmla="*/ 2 h 156"/>
                <a:gd name="T4" fmla="*/ 0 w 2"/>
                <a:gd name="T5" fmla="*/ 156 h 156"/>
                <a:gd name="T6" fmla="*/ 2 w 2"/>
                <a:gd name="T7" fmla="*/ 154 h 156"/>
                <a:gd name="T8" fmla="*/ 2 w 2"/>
                <a:gd name="T9" fmla="*/ 0 h 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56">
                  <a:moveTo>
                    <a:pt x="2" y="0"/>
                  </a:moveTo>
                  <a:lnTo>
                    <a:pt x="0" y="2"/>
                  </a:lnTo>
                  <a:lnTo>
                    <a:pt x="0" y="156"/>
                  </a:lnTo>
                  <a:lnTo>
                    <a:pt x="2" y="154"/>
                  </a:lnTo>
                  <a:lnTo>
                    <a:pt x="2" y="0"/>
                  </a:lnTo>
                  <a:close/>
                </a:path>
              </a:pathLst>
            </a:custGeom>
            <a:solidFill>
              <a:srgbClr val="5575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0" name="Freeform 363"/>
            <p:cNvSpPr>
              <a:spLocks/>
            </p:cNvSpPr>
            <p:nvPr/>
          </p:nvSpPr>
          <p:spPr bwMode="auto">
            <a:xfrm>
              <a:off x="3516" y="1916"/>
              <a:ext cx="2" cy="4"/>
            </a:xfrm>
            <a:custGeom>
              <a:avLst/>
              <a:gdLst>
                <a:gd name="T0" fmla="*/ 2 w 2"/>
                <a:gd name="T1" fmla="*/ 0 h 4"/>
                <a:gd name="T2" fmla="*/ 0 w 2"/>
                <a:gd name="T3" fmla="*/ 0 h 4"/>
                <a:gd name="T4" fmla="*/ 0 w 2"/>
                <a:gd name="T5" fmla="*/ 4 h 4"/>
                <a:gd name="T6" fmla="*/ 2 w 2"/>
                <a:gd name="T7" fmla="*/ 2 h 4"/>
                <a:gd name="T8" fmla="*/ 2 w 2"/>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4">
                  <a:moveTo>
                    <a:pt x="2" y="0"/>
                  </a:moveTo>
                  <a:lnTo>
                    <a:pt x="0" y="0"/>
                  </a:lnTo>
                  <a:lnTo>
                    <a:pt x="0" y="4"/>
                  </a:lnTo>
                  <a:lnTo>
                    <a:pt x="2" y="2"/>
                  </a:lnTo>
                  <a:lnTo>
                    <a:pt x="2" y="0"/>
                  </a:lnTo>
                  <a:close/>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364"/>
            <p:cNvSpPr>
              <a:spLocks noEditPoints="1"/>
            </p:cNvSpPr>
            <p:nvPr/>
          </p:nvSpPr>
          <p:spPr bwMode="auto">
            <a:xfrm>
              <a:off x="2022" y="1940"/>
              <a:ext cx="152" cy="81"/>
            </a:xfrm>
            <a:custGeom>
              <a:avLst/>
              <a:gdLst>
                <a:gd name="T0" fmla="*/ 152 w 152"/>
                <a:gd name="T1" fmla="*/ 4 h 81"/>
                <a:gd name="T2" fmla="*/ 152 w 152"/>
                <a:gd name="T3" fmla="*/ 81 h 81"/>
                <a:gd name="T4" fmla="*/ 152 w 152"/>
                <a:gd name="T5" fmla="*/ 81 h 81"/>
                <a:gd name="T6" fmla="*/ 152 w 152"/>
                <a:gd name="T7" fmla="*/ 4 h 81"/>
                <a:gd name="T8" fmla="*/ 152 w 152"/>
                <a:gd name="T9" fmla="*/ 4 h 81"/>
                <a:gd name="T10" fmla="*/ 80 w 152"/>
                <a:gd name="T11" fmla="*/ 0 h 81"/>
                <a:gd name="T12" fmla="*/ 0 w 152"/>
                <a:gd name="T13" fmla="*/ 68 h 81"/>
                <a:gd name="T14" fmla="*/ 0 w 152"/>
                <a:gd name="T15" fmla="*/ 70 h 81"/>
                <a:gd name="T16" fmla="*/ 148 w 152"/>
                <a:gd name="T17" fmla="*/ 81 h 81"/>
                <a:gd name="T18" fmla="*/ 148 w 152"/>
                <a:gd name="T19" fmla="*/ 2 h 81"/>
                <a:gd name="T20" fmla="*/ 80 w 152"/>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 h="81">
                  <a:moveTo>
                    <a:pt x="152" y="4"/>
                  </a:moveTo>
                  <a:lnTo>
                    <a:pt x="152" y="81"/>
                  </a:lnTo>
                  <a:lnTo>
                    <a:pt x="152" y="4"/>
                  </a:lnTo>
                  <a:close/>
                  <a:moveTo>
                    <a:pt x="80" y="0"/>
                  </a:moveTo>
                  <a:lnTo>
                    <a:pt x="0" y="68"/>
                  </a:lnTo>
                  <a:lnTo>
                    <a:pt x="0" y="70"/>
                  </a:lnTo>
                  <a:lnTo>
                    <a:pt x="148" y="81"/>
                  </a:lnTo>
                  <a:lnTo>
                    <a:pt x="148" y="2"/>
                  </a:lnTo>
                  <a:lnTo>
                    <a:pt x="80" y="0"/>
                  </a:lnTo>
                  <a:close/>
                </a:path>
              </a:pathLst>
            </a:custGeom>
            <a:solidFill>
              <a:srgbClr val="4CA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2" name="Freeform 365"/>
            <p:cNvSpPr>
              <a:spLocks noEditPoints="1"/>
            </p:cNvSpPr>
            <p:nvPr/>
          </p:nvSpPr>
          <p:spPr bwMode="auto">
            <a:xfrm>
              <a:off x="2022" y="1940"/>
              <a:ext cx="152" cy="81"/>
            </a:xfrm>
            <a:custGeom>
              <a:avLst/>
              <a:gdLst>
                <a:gd name="T0" fmla="*/ 152 w 152"/>
                <a:gd name="T1" fmla="*/ 4 h 81"/>
                <a:gd name="T2" fmla="*/ 152 w 152"/>
                <a:gd name="T3" fmla="*/ 81 h 81"/>
                <a:gd name="T4" fmla="*/ 152 w 152"/>
                <a:gd name="T5" fmla="*/ 81 h 81"/>
                <a:gd name="T6" fmla="*/ 152 w 152"/>
                <a:gd name="T7" fmla="*/ 4 h 81"/>
                <a:gd name="T8" fmla="*/ 152 w 152"/>
                <a:gd name="T9" fmla="*/ 4 h 81"/>
                <a:gd name="T10" fmla="*/ 80 w 152"/>
                <a:gd name="T11" fmla="*/ 0 h 81"/>
                <a:gd name="T12" fmla="*/ 0 w 152"/>
                <a:gd name="T13" fmla="*/ 68 h 81"/>
                <a:gd name="T14" fmla="*/ 0 w 152"/>
                <a:gd name="T15" fmla="*/ 70 h 81"/>
                <a:gd name="T16" fmla="*/ 148 w 152"/>
                <a:gd name="T17" fmla="*/ 81 h 81"/>
                <a:gd name="T18" fmla="*/ 148 w 152"/>
                <a:gd name="T19" fmla="*/ 2 h 81"/>
                <a:gd name="T20" fmla="*/ 80 w 152"/>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 h="81">
                  <a:moveTo>
                    <a:pt x="152" y="4"/>
                  </a:moveTo>
                  <a:lnTo>
                    <a:pt x="152" y="81"/>
                  </a:lnTo>
                  <a:lnTo>
                    <a:pt x="152" y="4"/>
                  </a:lnTo>
                  <a:moveTo>
                    <a:pt x="80" y="0"/>
                  </a:moveTo>
                  <a:lnTo>
                    <a:pt x="0" y="68"/>
                  </a:lnTo>
                  <a:lnTo>
                    <a:pt x="0" y="70"/>
                  </a:lnTo>
                  <a:lnTo>
                    <a:pt x="148" y="81"/>
                  </a:lnTo>
                  <a:lnTo>
                    <a:pt x="148" y="2"/>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366"/>
            <p:cNvSpPr>
              <a:spLocks/>
            </p:cNvSpPr>
            <p:nvPr/>
          </p:nvSpPr>
          <p:spPr bwMode="auto">
            <a:xfrm>
              <a:off x="2324" y="1947"/>
              <a:ext cx="148" cy="81"/>
            </a:xfrm>
            <a:custGeom>
              <a:avLst/>
              <a:gdLst>
                <a:gd name="T0" fmla="*/ 75 w 148"/>
                <a:gd name="T1" fmla="*/ 0 h 81"/>
                <a:gd name="T2" fmla="*/ 0 w 148"/>
                <a:gd name="T3" fmla="*/ 68 h 81"/>
                <a:gd name="T4" fmla="*/ 0 w 148"/>
                <a:gd name="T5" fmla="*/ 74 h 81"/>
                <a:gd name="T6" fmla="*/ 148 w 148"/>
                <a:gd name="T7" fmla="*/ 81 h 81"/>
                <a:gd name="T8" fmla="*/ 148 w 148"/>
                <a:gd name="T9" fmla="*/ 2 h 81"/>
                <a:gd name="T10" fmla="*/ 75 w 148"/>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81">
                  <a:moveTo>
                    <a:pt x="75" y="0"/>
                  </a:moveTo>
                  <a:lnTo>
                    <a:pt x="0" y="68"/>
                  </a:lnTo>
                  <a:lnTo>
                    <a:pt x="0" y="74"/>
                  </a:lnTo>
                  <a:lnTo>
                    <a:pt x="148" y="81"/>
                  </a:lnTo>
                  <a:lnTo>
                    <a:pt x="148" y="2"/>
                  </a:lnTo>
                  <a:lnTo>
                    <a:pt x="75" y="0"/>
                  </a:lnTo>
                  <a:close/>
                </a:path>
              </a:pathLst>
            </a:custGeom>
            <a:solidFill>
              <a:srgbClr val="4CA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4" name="Freeform 367"/>
            <p:cNvSpPr>
              <a:spLocks/>
            </p:cNvSpPr>
            <p:nvPr/>
          </p:nvSpPr>
          <p:spPr bwMode="auto">
            <a:xfrm>
              <a:off x="2324" y="1947"/>
              <a:ext cx="148" cy="81"/>
            </a:xfrm>
            <a:custGeom>
              <a:avLst/>
              <a:gdLst>
                <a:gd name="T0" fmla="*/ 75 w 148"/>
                <a:gd name="T1" fmla="*/ 0 h 81"/>
                <a:gd name="T2" fmla="*/ 0 w 148"/>
                <a:gd name="T3" fmla="*/ 68 h 81"/>
                <a:gd name="T4" fmla="*/ 0 w 148"/>
                <a:gd name="T5" fmla="*/ 74 h 81"/>
                <a:gd name="T6" fmla="*/ 148 w 148"/>
                <a:gd name="T7" fmla="*/ 81 h 81"/>
                <a:gd name="T8" fmla="*/ 148 w 148"/>
                <a:gd name="T9" fmla="*/ 2 h 81"/>
                <a:gd name="T10" fmla="*/ 75 w 148"/>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81">
                  <a:moveTo>
                    <a:pt x="75" y="0"/>
                  </a:moveTo>
                  <a:lnTo>
                    <a:pt x="0" y="68"/>
                  </a:lnTo>
                  <a:lnTo>
                    <a:pt x="0" y="74"/>
                  </a:lnTo>
                  <a:lnTo>
                    <a:pt x="148" y="81"/>
                  </a:lnTo>
                  <a:lnTo>
                    <a:pt x="148" y="2"/>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 name="Freeform 368"/>
            <p:cNvSpPr>
              <a:spLocks/>
            </p:cNvSpPr>
            <p:nvPr/>
          </p:nvSpPr>
          <p:spPr bwMode="auto">
            <a:xfrm>
              <a:off x="3668" y="1949"/>
              <a:ext cx="4" cy="121"/>
            </a:xfrm>
            <a:custGeom>
              <a:avLst/>
              <a:gdLst>
                <a:gd name="T0" fmla="*/ 4 w 4"/>
                <a:gd name="T1" fmla="*/ 0 h 121"/>
                <a:gd name="T2" fmla="*/ 0 w 4"/>
                <a:gd name="T3" fmla="*/ 4 h 121"/>
                <a:gd name="T4" fmla="*/ 0 w 4"/>
                <a:gd name="T5" fmla="*/ 119 h 121"/>
                <a:gd name="T6" fmla="*/ 4 w 4"/>
                <a:gd name="T7" fmla="*/ 121 h 121"/>
                <a:gd name="T8" fmla="*/ 4 w 4"/>
                <a:gd name="T9" fmla="*/ 0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21">
                  <a:moveTo>
                    <a:pt x="4" y="0"/>
                  </a:moveTo>
                  <a:lnTo>
                    <a:pt x="0" y="4"/>
                  </a:lnTo>
                  <a:lnTo>
                    <a:pt x="0" y="119"/>
                  </a:lnTo>
                  <a:lnTo>
                    <a:pt x="4" y="121"/>
                  </a:lnTo>
                  <a:lnTo>
                    <a:pt x="4" y="0"/>
                  </a:lnTo>
                  <a:close/>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 name="Freeform 369"/>
            <p:cNvSpPr>
              <a:spLocks/>
            </p:cNvSpPr>
            <p:nvPr/>
          </p:nvSpPr>
          <p:spPr bwMode="auto">
            <a:xfrm>
              <a:off x="3668" y="1949"/>
              <a:ext cx="4" cy="121"/>
            </a:xfrm>
            <a:custGeom>
              <a:avLst/>
              <a:gdLst>
                <a:gd name="T0" fmla="*/ 4 w 4"/>
                <a:gd name="T1" fmla="*/ 0 h 121"/>
                <a:gd name="T2" fmla="*/ 0 w 4"/>
                <a:gd name="T3" fmla="*/ 4 h 121"/>
                <a:gd name="T4" fmla="*/ 0 w 4"/>
                <a:gd name="T5" fmla="*/ 119 h 121"/>
                <a:gd name="T6" fmla="*/ 4 w 4"/>
                <a:gd name="T7" fmla="*/ 121 h 121"/>
                <a:gd name="T8" fmla="*/ 4 w 4"/>
                <a:gd name="T9" fmla="*/ 0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21">
                  <a:moveTo>
                    <a:pt x="4" y="0"/>
                  </a:moveTo>
                  <a:lnTo>
                    <a:pt x="0" y="4"/>
                  </a:lnTo>
                  <a:lnTo>
                    <a:pt x="0" y="119"/>
                  </a:lnTo>
                  <a:lnTo>
                    <a:pt x="4" y="12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 name="Freeform 370"/>
            <p:cNvSpPr>
              <a:spLocks/>
            </p:cNvSpPr>
            <p:nvPr/>
          </p:nvSpPr>
          <p:spPr bwMode="auto">
            <a:xfrm>
              <a:off x="3516" y="2077"/>
              <a:ext cx="2" cy="63"/>
            </a:xfrm>
            <a:custGeom>
              <a:avLst/>
              <a:gdLst>
                <a:gd name="T0" fmla="*/ 2 w 2"/>
                <a:gd name="T1" fmla="*/ 0 h 63"/>
                <a:gd name="T2" fmla="*/ 0 w 2"/>
                <a:gd name="T3" fmla="*/ 2 h 63"/>
                <a:gd name="T4" fmla="*/ 0 w 2"/>
                <a:gd name="T5" fmla="*/ 63 h 63"/>
                <a:gd name="T6" fmla="*/ 2 w 2"/>
                <a:gd name="T7" fmla="*/ 61 h 63"/>
                <a:gd name="T8" fmla="*/ 2 w 2"/>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63">
                  <a:moveTo>
                    <a:pt x="2" y="0"/>
                  </a:moveTo>
                  <a:lnTo>
                    <a:pt x="0" y="2"/>
                  </a:lnTo>
                  <a:lnTo>
                    <a:pt x="0" y="63"/>
                  </a:lnTo>
                  <a:lnTo>
                    <a:pt x="2" y="61"/>
                  </a:lnTo>
                  <a:lnTo>
                    <a:pt x="2" y="0"/>
                  </a:lnTo>
                  <a:close/>
                </a:path>
              </a:pathLst>
            </a:custGeom>
            <a:solidFill>
              <a:srgbClr val="5575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 name="Freeform 371"/>
            <p:cNvSpPr>
              <a:spLocks/>
            </p:cNvSpPr>
            <p:nvPr/>
          </p:nvSpPr>
          <p:spPr bwMode="auto">
            <a:xfrm>
              <a:off x="3516" y="2138"/>
              <a:ext cx="2" cy="2"/>
            </a:xfrm>
            <a:custGeom>
              <a:avLst/>
              <a:gdLst>
                <a:gd name="T0" fmla="*/ 2 w 2"/>
                <a:gd name="T1" fmla="*/ 0 h 2"/>
                <a:gd name="T2" fmla="*/ 0 w 2"/>
                <a:gd name="T3" fmla="*/ 2 h 2"/>
                <a:gd name="T4" fmla="*/ 2 w 2"/>
                <a:gd name="T5" fmla="*/ 0 h 2"/>
                <a:gd name="T6" fmla="*/ 2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2" y="0"/>
                  </a:moveTo>
                  <a:lnTo>
                    <a:pt x="0" y="2"/>
                  </a:lnTo>
                  <a:lnTo>
                    <a:pt x="2" y="0"/>
                  </a:lnTo>
                  <a:close/>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 name="Freeform 372"/>
            <p:cNvSpPr>
              <a:spLocks/>
            </p:cNvSpPr>
            <p:nvPr/>
          </p:nvSpPr>
          <p:spPr bwMode="auto">
            <a:xfrm>
              <a:off x="3522" y="2074"/>
              <a:ext cx="150" cy="75"/>
            </a:xfrm>
            <a:custGeom>
              <a:avLst/>
              <a:gdLst>
                <a:gd name="T0" fmla="*/ 146 w 150"/>
                <a:gd name="T1" fmla="*/ 0 h 75"/>
                <a:gd name="T2" fmla="*/ 146 w 150"/>
                <a:gd name="T3" fmla="*/ 71 h 75"/>
                <a:gd name="T4" fmla="*/ 144 w 150"/>
                <a:gd name="T5" fmla="*/ 73 h 75"/>
                <a:gd name="T6" fmla="*/ 144 w 150"/>
                <a:gd name="T7" fmla="*/ 73 h 75"/>
                <a:gd name="T8" fmla="*/ 5 w 150"/>
                <a:gd name="T9" fmla="*/ 66 h 75"/>
                <a:gd name="T10" fmla="*/ 0 w 150"/>
                <a:gd name="T11" fmla="*/ 69 h 75"/>
                <a:gd name="T12" fmla="*/ 150 w 150"/>
                <a:gd name="T13" fmla="*/ 75 h 75"/>
                <a:gd name="T14" fmla="*/ 150 w 150"/>
                <a:gd name="T15" fmla="*/ 3 h 75"/>
                <a:gd name="T16" fmla="*/ 146 w 150"/>
                <a:gd name="T17" fmla="*/ 0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75">
                  <a:moveTo>
                    <a:pt x="146" y="0"/>
                  </a:moveTo>
                  <a:lnTo>
                    <a:pt x="146" y="71"/>
                  </a:lnTo>
                  <a:lnTo>
                    <a:pt x="144" y="73"/>
                  </a:lnTo>
                  <a:lnTo>
                    <a:pt x="5" y="66"/>
                  </a:lnTo>
                  <a:lnTo>
                    <a:pt x="0" y="69"/>
                  </a:lnTo>
                  <a:lnTo>
                    <a:pt x="150" y="75"/>
                  </a:lnTo>
                  <a:lnTo>
                    <a:pt x="150" y="3"/>
                  </a:lnTo>
                  <a:lnTo>
                    <a:pt x="146" y="0"/>
                  </a:lnTo>
                  <a:close/>
                </a:path>
              </a:pathLst>
            </a:custGeom>
            <a:solidFill>
              <a:srgbClr val="6C8A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 name="Freeform 373"/>
            <p:cNvSpPr>
              <a:spLocks/>
            </p:cNvSpPr>
            <p:nvPr/>
          </p:nvSpPr>
          <p:spPr bwMode="auto">
            <a:xfrm>
              <a:off x="3522" y="2074"/>
              <a:ext cx="150" cy="75"/>
            </a:xfrm>
            <a:custGeom>
              <a:avLst/>
              <a:gdLst>
                <a:gd name="T0" fmla="*/ 146 w 150"/>
                <a:gd name="T1" fmla="*/ 0 h 75"/>
                <a:gd name="T2" fmla="*/ 146 w 150"/>
                <a:gd name="T3" fmla="*/ 71 h 75"/>
                <a:gd name="T4" fmla="*/ 144 w 150"/>
                <a:gd name="T5" fmla="*/ 73 h 75"/>
                <a:gd name="T6" fmla="*/ 144 w 150"/>
                <a:gd name="T7" fmla="*/ 73 h 75"/>
                <a:gd name="T8" fmla="*/ 5 w 150"/>
                <a:gd name="T9" fmla="*/ 66 h 75"/>
                <a:gd name="T10" fmla="*/ 0 w 150"/>
                <a:gd name="T11" fmla="*/ 69 h 75"/>
                <a:gd name="T12" fmla="*/ 150 w 150"/>
                <a:gd name="T13" fmla="*/ 75 h 75"/>
                <a:gd name="T14" fmla="*/ 150 w 150"/>
                <a:gd name="T15" fmla="*/ 3 h 75"/>
                <a:gd name="T16" fmla="*/ 146 w 150"/>
                <a:gd name="T17" fmla="*/ 0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75">
                  <a:moveTo>
                    <a:pt x="146" y="0"/>
                  </a:moveTo>
                  <a:lnTo>
                    <a:pt x="146" y="71"/>
                  </a:lnTo>
                  <a:lnTo>
                    <a:pt x="144" y="73"/>
                  </a:lnTo>
                  <a:lnTo>
                    <a:pt x="5" y="66"/>
                  </a:lnTo>
                  <a:lnTo>
                    <a:pt x="0" y="69"/>
                  </a:lnTo>
                  <a:lnTo>
                    <a:pt x="150" y="75"/>
                  </a:lnTo>
                  <a:lnTo>
                    <a:pt x="150" y="3"/>
                  </a:lnTo>
                  <a:lnTo>
                    <a:pt x="1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 name="Freeform 374"/>
            <p:cNvSpPr>
              <a:spLocks noEditPoints="1"/>
            </p:cNvSpPr>
            <p:nvPr/>
          </p:nvSpPr>
          <p:spPr bwMode="auto">
            <a:xfrm>
              <a:off x="3516" y="2068"/>
              <a:ext cx="156" cy="75"/>
            </a:xfrm>
            <a:custGeom>
              <a:avLst/>
              <a:gdLst>
                <a:gd name="T0" fmla="*/ 9 w 71"/>
                <a:gd name="T1" fmla="*/ 346 h 34"/>
                <a:gd name="T2" fmla="*/ 0 w 71"/>
                <a:gd name="T3" fmla="*/ 355 h 34"/>
                <a:gd name="T4" fmla="*/ 0 w 71"/>
                <a:gd name="T5" fmla="*/ 364 h 34"/>
                <a:gd name="T6" fmla="*/ 33 w 71"/>
                <a:gd name="T7" fmla="*/ 364 h 34"/>
                <a:gd name="T8" fmla="*/ 53 w 71"/>
                <a:gd name="T9" fmla="*/ 355 h 34"/>
                <a:gd name="T10" fmla="*/ 20 w 71"/>
                <a:gd name="T11" fmla="*/ 355 h 34"/>
                <a:gd name="T12" fmla="*/ 9 w 71"/>
                <a:gd name="T13" fmla="*/ 346 h 34"/>
                <a:gd name="T14" fmla="*/ 9 w 71"/>
                <a:gd name="T15" fmla="*/ 346 h 34"/>
                <a:gd name="T16" fmla="*/ 734 w 71"/>
                <a:gd name="T17" fmla="*/ 0 h 34"/>
                <a:gd name="T18" fmla="*/ 734 w 71"/>
                <a:gd name="T19" fmla="*/ 33 h 34"/>
                <a:gd name="T20" fmla="*/ 754 w 71"/>
                <a:gd name="T21" fmla="*/ 44 h 34"/>
                <a:gd name="T22" fmla="*/ 754 w 71"/>
                <a:gd name="T23" fmla="*/ 9 h 34"/>
                <a:gd name="T24" fmla="*/ 734 w 71"/>
                <a:gd name="T25" fmla="*/ 0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34">
                  <a:moveTo>
                    <a:pt x="1" y="32"/>
                  </a:moveTo>
                  <a:cubicBezTo>
                    <a:pt x="0" y="33"/>
                    <a:pt x="0" y="33"/>
                    <a:pt x="0" y="33"/>
                  </a:cubicBezTo>
                  <a:cubicBezTo>
                    <a:pt x="0" y="34"/>
                    <a:pt x="0" y="34"/>
                    <a:pt x="0" y="34"/>
                  </a:cubicBezTo>
                  <a:cubicBezTo>
                    <a:pt x="3" y="34"/>
                    <a:pt x="3" y="34"/>
                    <a:pt x="3" y="34"/>
                  </a:cubicBezTo>
                  <a:cubicBezTo>
                    <a:pt x="5" y="33"/>
                    <a:pt x="5" y="33"/>
                    <a:pt x="5" y="33"/>
                  </a:cubicBezTo>
                  <a:cubicBezTo>
                    <a:pt x="2" y="33"/>
                    <a:pt x="2" y="33"/>
                    <a:pt x="2" y="33"/>
                  </a:cubicBezTo>
                  <a:cubicBezTo>
                    <a:pt x="2" y="33"/>
                    <a:pt x="1" y="32"/>
                    <a:pt x="1" y="32"/>
                  </a:cubicBezTo>
                  <a:cubicBezTo>
                    <a:pt x="1" y="32"/>
                    <a:pt x="1" y="32"/>
                    <a:pt x="1" y="32"/>
                  </a:cubicBezTo>
                  <a:moveTo>
                    <a:pt x="69" y="0"/>
                  </a:moveTo>
                  <a:cubicBezTo>
                    <a:pt x="69" y="3"/>
                    <a:pt x="69" y="3"/>
                    <a:pt x="69" y="3"/>
                  </a:cubicBezTo>
                  <a:cubicBezTo>
                    <a:pt x="71" y="4"/>
                    <a:pt x="71" y="4"/>
                    <a:pt x="71" y="4"/>
                  </a:cubicBezTo>
                  <a:cubicBezTo>
                    <a:pt x="71" y="1"/>
                    <a:pt x="71" y="1"/>
                    <a:pt x="71" y="1"/>
                  </a:cubicBezTo>
                  <a:cubicBezTo>
                    <a:pt x="69" y="0"/>
                    <a:pt x="69" y="0"/>
                    <a:pt x="69"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 name="Freeform 375"/>
            <p:cNvSpPr>
              <a:spLocks/>
            </p:cNvSpPr>
            <p:nvPr/>
          </p:nvSpPr>
          <p:spPr bwMode="auto">
            <a:xfrm>
              <a:off x="2033" y="2019"/>
              <a:ext cx="137" cy="53"/>
            </a:xfrm>
            <a:custGeom>
              <a:avLst/>
              <a:gdLst>
                <a:gd name="T0" fmla="*/ 51 w 137"/>
                <a:gd name="T1" fmla="*/ 0 h 53"/>
                <a:gd name="T2" fmla="*/ 0 w 137"/>
                <a:gd name="T3" fmla="*/ 47 h 53"/>
                <a:gd name="T4" fmla="*/ 137 w 137"/>
                <a:gd name="T5" fmla="*/ 53 h 53"/>
                <a:gd name="T6" fmla="*/ 137 w 137"/>
                <a:gd name="T7" fmla="*/ 7 h 53"/>
                <a:gd name="T8" fmla="*/ 51 w 13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53">
                  <a:moveTo>
                    <a:pt x="51" y="0"/>
                  </a:moveTo>
                  <a:lnTo>
                    <a:pt x="0" y="47"/>
                  </a:lnTo>
                  <a:lnTo>
                    <a:pt x="137" y="53"/>
                  </a:lnTo>
                  <a:lnTo>
                    <a:pt x="137" y="7"/>
                  </a:lnTo>
                  <a:lnTo>
                    <a:pt x="51" y="0"/>
                  </a:lnTo>
                  <a:close/>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 name="Freeform 376"/>
            <p:cNvSpPr>
              <a:spLocks/>
            </p:cNvSpPr>
            <p:nvPr/>
          </p:nvSpPr>
          <p:spPr bwMode="auto">
            <a:xfrm>
              <a:off x="2033" y="2019"/>
              <a:ext cx="137" cy="53"/>
            </a:xfrm>
            <a:custGeom>
              <a:avLst/>
              <a:gdLst>
                <a:gd name="T0" fmla="*/ 51 w 137"/>
                <a:gd name="T1" fmla="*/ 0 h 53"/>
                <a:gd name="T2" fmla="*/ 0 w 137"/>
                <a:gd name="T3" fmla="*/ 47 h 53"/>
                <a:gd name="T4" fmla="*/ 137 w 137"/>
                <a:gd name="T5" fmla="*/ 53 h 53"/>
                <a:gd name="T6" fmla="*/ 137 w 137"/>
                <a:gd name="T7" fmla="*/ 7 h 53"/>
                <a:gd name="T8" fmla="*/ 51 w 13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53">
                  <a:moveTo>
                    <a:pt x="51" y="0"/>
                  </a:moveTo>
                  <a:lnTo>
                    <a:pt x="0" y="47"/>
                  </a:lnTo>
                  <a:lnTo>
                    <a:pt x="137" y="53"/>
                  </a:lnTo>
                  <a:lnTo>
                    <a:pt x="137" y="7"/>
                  </a:ln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 name="Freeform 377"/>
            <p:cNvSpPr>
              <a:spLocks/>
            </p:cNvSpPr>
            <p:nvPr/>
          </p:nvSpPr>
          <p:spPr bwMode="auto">
            <a:xfrm>
              <a:off x="2022" y="2015"/>
              <a:ext cx="51" cy="51"/>
            </a:xfrm>
            <a:custGeom>
              <a:avLst/>
              <a:gdLst>
                <a:gd name="T0" fmla="*/ 0 w 51"/>
                <a:gd name="T1" fmla="*/ 0 h 51"/>
                <a:gd name="T2" fmla="*/ 0 w 51"/>
                <a:gd name="T3" fmla="*/ 51 h 51"/>
                <a:gd name="T4" fmla="*/ 0 w 51"/>
                <a:gd name="T5" fmla="*/ 51 h 51"/>
                <a:gd name="T6" fmla="*/ 51 w 51"/>
                <a:gd name="T7" fmla="*/ 4 h 51"/>
                <a:gd name="T8" fmla="*/ 0 w 51"/>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1">
                  <a:moveTo>
                    <a:pt x="0" y="0"/>
                  </a:moveTo>
                  <a:lnTo>
                    <a:pt x="0" y="51"/>
                  </a:lnTo>
                  <a:lnTo>
                    <a:pt x="51" y="4"/>
                  </a:lnTo>
                  <a:lnTo>
                    <a:pt x="0" y="0"/>
                  </a:lnTo>
                  <a:close/>
                </a:path>
              </a:pathLst>
            </a:custGeom>
            <a:solidFill>
              <a:srgbClr val="5575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 name="Freeform 378"/>
            <p:cNvSpPr>
              <a:spLocks/>
            </p:cNvSpPr>
            <p:nvPr/>
          </p:nvSpPr>
          <p:spPr bwMode="auto">
            <a:xfrm>
              <a:off x="2022" y="2015"/>
              <a:ext cx="51" cy="51"/>
            </a:xfrm>
            <a:custGeom>
              <a:avLst/>
              <a:gdLst>
                <a:gd name="T0" fmla="*/ 0 w 51"/>
                <a:gd name="T1" fmla="*/ 0 h 51"/>
                <a:gd name="T2" fmla="*/ 0 w 51"/>
                <a:gd name="T3" fmla="*/ 51 h 51"/>
                <a:gd name="T4" fmla="*/ 0 w 51"/>
                <a:gd name="T5" fmla="*/ 51 h 51"/>
                <a:gd name="T6" fmla="*/ 51 w 51"/>
                <a:gd name="T7" fmla="*/ 4 h 51"/>
                <a:gd name="T8" fmla="*/ 0 w 51"/>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1">
                  <a:moveTo>
                    <a:pt x="0" y="0"/>
                  </a:moveTo>
                  <a:lnTo>
                    <a:pt x="0" y="51"/>
                  </a:lnTo>
                  <a:lnTo>
                    <a:pt x="51"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 name="Freeform 379"/>
            <p:cNvSpPr>
              <a:spLocks/>
            </p:cNvSpPr>
            <p:nvPr/>
          </p:nvSpPr>
          <p:spPr bwMode="auto">
            <a:xfrm>
              <a:off x="2022" y="2019"/>
              <a:ext cx="62" cy="47"/>
            </a:xfrm>
            <a:custGeom>
              <a:avLst/>
              <a:gdLst>
                <a:gd name="T0" fmla="*/ 51 w 62"/>
                <a:gd name="T1" fmla="*/ 0 h 47"/>
                <a:gd name="T2" fmla="*/ 0 w 62"/>
                <a:gd name="T3" fmla="*/ 47 h 47"/>
                <a:gd name="T4" fmla="*/ 11 w 62"/>
                <a:gd name="T5" fmla="*/ 47 h 47"/>
                <a:gd name="T6" fmla="*/ 62 w 62"/>
                <a:gd name="T7" fmla="*/ 0 h 47"/>
                <a:gd name="T8" fmla="*/ 51 w 62"/>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47">
                  <a:moveTo>
                    <a:pt x="51" y="0"/>
                  </a:moveTo>
                  <a:lnTo>
                    <a:pt x="0" y="47"/>
                  </a:lnTo>
                  <a:lnTo>
                    <a:pt x="11" y="47"/>
                  </a:lnTo>
                  <a:lnTo>
                    <a:pt x="62" y="0"/>
                  </a:lnTo>
                  <a:lnTo>
                    <a:pt x="51" y="0"/>
                  </a:lnTo>
                  <a:close/>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 name="Freeform 380"/>
            <p:cNvSpPr>
              <a:spLocks/>
            </p:cNvSpPr>
            <p:nvPr/>
          </p:nvSpPr>
          <p:spPr bwMode="auto">
            <a:xfrm>
              <a:off x="2022" y="2019"/>
              <a:ext cx="62" cy="47"/>
            </a:xfrm>
            <a:custGeom>
              <a:avLst/>
              <a:gdLst>
                <a:gd name="T0" fmla="*/ 51 w 62"/>
                <a:gd name="T1" fmla="*/ 0 h 47"/>
                <a:gd name="T2" fmla="*/ 0 w 62"/>
                <a:gd name="T3" fmla="*/ 47 h 47"/>
                <a:gd name="T4" fmla="*/ 11 w 62"/>
                <a:gd name="T5" fmla="*/ 47 h 47"/>
                <a:gd name="T6" fmla="*/ 62 w 62"/>
                <a:gd name="T7" fmla="*/ 0 h 47"/>
                <a:gd name="T8" fmla="*/ 51 w 62"/>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47">
                  <a:moveTo>
                    <a:pt x="51" y="0"/>
                  </a:moveTo>
                  <a:lnTo>
                    <a:pt x="0" y="47"/>
                  </a:lnTo>
                  <a:lnTo>
                    <a:pt x="11" y="47"/>
                  </a:lnTo>
                  <a:lnTo>
                    <a:pt x="62" y="0"/>
                  </a:ln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 name="Freeform 381"/>
            <p:cNvSpPr>
              <a:spLocks/>
            </p:cNvSpPr>
            <p:nvPr/>
          </p:nvSpPr>
          <p:spPr bwMode="auto">
            <a:xfrm>
              <a:off x="2318" y="2019"/>
              <a:ext cx="2" cy="1"/>
            </a:xfrm>
            <a:custGeom>
              <a:avLst/>
              <a:gdLst>
                <a:gd name="T0" fmla="*/ 2 w 2"/>
                <a:gd name="T1" fmla="*/ 0 h 1"/>
                <a:gd name="T2" fmla="*/ 0 w 2"/>
                <a:gd name="T3" fmla="*/ 0 h 1"/>
                <a:gd name="T4" fmla="*/ 2 w 2"/>
                <a:gd name="T5" fmla="*/ 0 h 1"/>
                <a:gd name="T6" fmla="*/ 2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0" y="0"/>
                  </a:lnTo>
                  <a:lnTo>
                    <a:pt x="2" y="0"/>
                  </a:lnTo>
                  <a:close/>
                </a:path>
              </a:pathLst>
            </a:custGeom>
            <a:solidFill>
              <a:srgbClr val="4CA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 name="Freeform 382"/>
            <p:cNvSpPr>
              <a:spLocks/>
            </p:cNvSpPr>
            <p:nvPr/>
          </p:nvSpPr>
          <p:spPr bwMode="auto">
            <a:xfrm>
              <a:off x="2324" y="2079"/>
              <a:ext cx="150" cy="9"/>
            </a:xfrm>
            <a:custGeom>
              <a:avLst/>
              <a:gdLst>
                <a:gd name="T0" fmla="*/ 5 w 150"/>
                <a:gd name="T1" fmla="*/ 0 h 9"/>
                <a:gd name="T2" fmla="*/ 0 w 150"/>
                <a:gd name="T3" fmla="*/ 2 h 9"/>
                <a:gd name="T4" fmla="*/ 150 w 150"/>
                <a:gd name="T5" fmla="*/ 9 h 9"/>
                <a:gd name="T6" fmla="*/ 150 w 150"/>
                <a:gd name="T7" fmla="*/ 6 h 9"/>
                <a:gd name="T8" fmla="*/ 150 w 150"/>
                <a:gd name="T9" fmla="*/ 6 h 9"/>
                <a:gd name="T10" fmla="*/ 5 w 150"/>
                <a:gd name="T11" fmla="*/ 0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0" h="9">
                  <a:moveTo>
                    <a:pt x="5" y="0"/>
                  </a:moveTo>
                  <a:lnTo>
                    <a:pt x="0" y="2"/>
                  </a:lnTo>
                  <a:lnTo>
                    <a:pt x="150" y="9"/>
                  </a:lnTo>
                  <a:lnTo>
                    <a:pt x="150" y="6"/>
                  </a:lnTo>
                  <a:lnTo>
                    <a:pt x="5" y="0"/>
                  </a:lnTo>
                  <a:close/>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0" name="Freeform 383"/>
            <p:cNvSpPr>
              <a:spLocks/>
            </p:cNvSpPr>
            <p:nvPr/>
          </p:nvSpPr>
          <p:spPr bwMode="auto">
            <a:xfrm>
              <a:off x="2324" y="2079"/>
              <a:ext cx="150" cy="9"/>
            </a:xfrm>
            <a:custGeom>
              <a:avLst/>
              <a:gdLst>
                <a:gd name="T0" fmla="*/ 5 w 150"/>
                <a:gd name="T1" fmla="*/ 0 h 9"/>
                <a:gd name="T2" fmla="*/ 0 w 150"/>
                <a:gd name="T3" fmla="*/ 2 h 9"/>
                <a:gd name="T4" fmla="*/ 150 w 150"/>
                <a:gd name="T5" fmla="*/ 9 h 9"/>
                <a:gd name="T6" fmla="*/ 150 w 150"/>
                <a:gd name="T7" fmla="*/ 6 h 9"/>
                <a:gd name="T8" fmla="*/ 150 w 150"/>
                <a:gd name="T9" fmla="*/ 6 h 9"/>
                <a:gd name="T10" fmla="*/ 5 w 150"/>
                <a:gd name="T11" fmla="*/ 0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0" h="9">
                  <a:moveTo>
                    <a:pt x="5" y="0"/>
                  </a:moveTo>
                  <a:lnTo>
                    <a:pt x="0" y="2"/>
                  </a:lnTo>
                  <a:lnTo>
                    <a:pt x="150" y="9"/>
                  </a:lnTo>
                  <a:lnTo>
                    <a:pt x="150" y="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1" name="Freeform 384"/>
            <p:cNvSpPr>
              <a:spLocks/>
            </p:cNvSpPr>
            <p:nvPr/>
          </p:nvSpPr>
          <p:spPr bwMode="auto">
            <a:xfrm>
              <a:off x="2318" y="2024"/>
              <a:ext cx="2" cy="55"/>
            </a:xfrm>
            <a:custGeom>
              <a:avLst/>
              <a:gdLst>
                <a:gd name="T0" fmla="*/ 0 w 1"/>
                <a:gd name="T1" fmla="*/ 0 h 25"/>
                <a:gd name="T2" fmla="*/ 0 w 1"/>
                <a:gd name="T3" fmla="*/ 266 h 25"/>
                <a:gd name="T4" fmla="*/ 8 w 1"/>
                <a:gd name="T5" fmla="*/ 257 h 25"/>
                <a:gd name="T6" fmla="*/ 8 w 1"/>
                <a:gd name="T7" fmla="*/ 257 h 25"/>
                <a:gd name="T8" fmla="*/ 8 w 1"/>
                <a:gd name="T9" fmla="*/ 9 h 25"/>
                <a:gd name="T10" fmla="*/ 0 w 1"/>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5">
                  <a:moveTo>
                    <a:pt x="0" y="0"/>
                  </a:moveTo>
                  <a:cubicBezTo>
                    <a:pt x="0" y="25"/>
                    <a:pt x="0" y="25"/>
                    <a:pt x="0" y="25"/>
                  </a:cubicBezTo>
                  <a:cubicBezTo>
                    <a:pt x="1" y="24"/>
                    <a:pt x="1" y="24"/>
                    <a:pt x="1" y="24"/>
                  </a:cubicBezTo>
                  <a:cubicBezTo>
                    <a:pt x="1" y="24"/>
                    <a:pt x="1" y="24"/>
                    <a:pt x="1" y="24"/>
                  </a:cubicBezTo>
                  <a:cubicBezTo>
                    <a:pt x="1" y="1"/>
                    <a:pt x="1" y="1"/>
                    <a:pt x="1" y="1"/>
                  </a:cubicBezTo>
                  <a:cubicBezTo>
                    <a:pt x="0" y="0"/>
                    <a:pt x="0" y="0"/>
                    <a:pt x="0" y="0"/>
                  </a:cubicBezTo>
                </a:path>
              </a:pathLst>
            </a:custGeom>
            <a:solidFill>
              <a:srgbClr val="5575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2" name="Freeform 385"/>
            <p:cNvSpPr>
              <a:spLocks/>
            </p:cNvSpPr>
            <p:nvPr/>
          </p:nvSpPr>
          <p:spPr bwMode="auto">
            <a:xfrm>
              <a:off x="2318" y="2077"/>
              <a:ext cx="11" cy="4"/>
            </a:xfrm>
            <a:custGeom>
              <a:avLst/>
              <a:gdLst>
                <a:gd name="T0" fmla="*/ 9 w 5"/>
                <a:gd name="T1" fmla="*/ 0 h 2"/>
                <a:gd name="T2" fmla="*/ 0 w 5"/>
                <a:gd name="T3" fmla="*/ 8 h 2"/>
                <a:gd name="T4" fmla="*/ 0 w 5"/>
                <a:gd name="T5" fmla="*/ 16 h 2"/>
                <a:gd name="T6" fmla="*/ 33 w 5"/>
                <a:gd name="T7" fmla="*/ 16 h 2"/>
                <a:gd name="T8" fmla="*/ 53 w 5"/>
                <a:gd name="T9" fmla="*/ 8 h 2"/>
                <a:gd name="T10" fmla="*/ 20 w 5"/>
                <a:gd name="T11" fmla="*/ 8 h 2"/>
                <a:gd name="T12" fmla="*/ 9 w 5"/>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2">
                  <a:moveTo>
                    <a:pt x="1" y="0"/>
                  </a:moveTo>
                  <a:cubicBezTo>
                    <a:pt x="0" y="1"/>
                    <a:pt x="0" y="1"/>
                    <a:pt x="0" y="1"/>
                  </a:cubicBezTo>
                  <a:cubicBezTo>
                    <a:pt x="0" y="2"/>
                    <a:pt x="0" y="2"/>
                    <a:pt x="0" y="2"/>
                  </a:cubicBezTo>
                  <a:cubicBezTo>
                    <a:pt x="3" y="2"/>
                    <a:pt x="3" y="2"/>
                    <a:pt x="3" y="2"/>
                  </a:cubicBezTo>
                  <a:cubicBezTo>
                    <a:pt x="5" y="1"/>
                    <a:pt x="5" y="1"/>
                    <a:pt x="5" y="1"/>
                  </a:cubicBezTo>
                  <a:cubicBezTo>
                    <a:pt x="2" y="1"/>
                    <a:pt x="2" y="1"/>
                    <a:pt x="2" y="1"/>
                  </a:cubicBezTo>
                  <a:cubicBezTo>
                    <a:pt x="1" y="1"/>
                    <a:pt x="1" y="1"/>
                    <a:pt x="1"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3" name="Freeform 386"/>
            <p:cNvSpPr>
              <a:spLocks/>
            </p:cNvSpPr>
            <p:nvPr/>
          </p:nvSpPr>
          <p:spPr bwMode="auto">
            <a:xfrm>
              <a:off x="2333" y="2028"/>
              <a:ext cx="139" cy="53"/>
            </a:xfrm>
            <a:custGeom>
              <a:avLst/>
              <a:gdLst>
                <a:gd name="T0" fmla="*/ 51 w 139"/>
                <a:gd name="T1" fmla="*/ 0 h 53"/>
                <a:gd name="T2" fmla="*/ 0 w 139"/>
                <a:gd name="T3" fmla="*/ 46 h 53"/>
                <a:gd name="T4" fmla="*/ 139 w 139"/>
                <a:gd name="T5" fmla="*/ 53 h 53"/>
                <a:gd name="T6" fmla="*/ 139 w 139"/>
                <a:gd name="T7" fmla="*/ 4 h 53"/>
                <a:gd name="T8" fmla="*/ 51 w 139"/>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53">
                  <a:moveTo>
                    <a:pt x="51" y="0"/>
                  </a:moveTo>
                  <a:lnTo>
                    <a:pt x="0" y="46"/>
                  </a:lnTo>
                  <a:lnTo>
                    <a:pt x="139" y="53"/>
                  </a:lnTo>
                  <a:lnTo>
                    <a:pt x="139" y="4"/>
                  </a:lnTo>
                  <a:lnTo>
                    <a:pt x="51" y="0"/>
                  </a:lnTo>
                  <a:close/>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4" name="Freeform 387"/>
            <p:cNvSpPr>
              <a:spLocks/>
            </p:cNvSpPr>
            <p:nvPr/>
          </p:nvSpPr>
          <p:spPr bwMode="auto">
            <a:xfrm>
              <a:off x="2333" y="2028"/>
              <a:ext cx="139" cy="53"/>
            </a:xfrm>
            <a:custGeom>
              <a:avLst/>
              <a:gdLst>
                <a:gd name="T0" fmla="*/ 51 w 139"/>
                <a:gd name="T1" fmla="*/ 0 h 53"/>
                <a:gd name="T2" fmla="*/ 0 w 139"/>
                <a:gd name="T3" fmla="*/ 46 h 53"/>
                <a:gd name="T4" fmla="*/ 139 w 139"/>
                <a:gd name="T5" fmla="*/ 53 h 53"/>
                <a:gd name="T6" fmla="*/ 139 w 139"/>
                <a:gd name="T7" fmla="*/ 4 h 53"/>
                <a:gd name="T8" fmla="*/ 51 w 139"/>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53">
                  <a:moveTo>
                    <a:pt x="51" y="0"/>
                  </a:moveTo>
                  <a:lnTo>
                    <a:pt x="0" y="46"/>
                  </a:lnTo>
                  <a:lnTo>
                    <a:pt x="139" y="53"/>
                  </a:lnTo>
                  <a:lnTo>
                    <a:pt x="139" y="4"/>
                  </a:ln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5" name="Freeform 388"/>
            <p:cNvSpPr>
              <a:spLocks/>
            </p:cNvSpPr>
            <p:nvPr/>
          </p:nvSpPr>
          <p:spPr bwMode="auto">
            <a:xfrm>
              <a:off x="2324" y="2026"/>
              <a:ext cx="51" cy="48"/>
            </a:xfrm>
            <a:custGeom>
              <a:avLst/>
              <a:gdLst>
                <a:gd name="T0" fmla="*/ 0 w 51"/>
                <a:gd name="T1" fmla="*/ 0 h 48"/>
                <a:gd name="T2" fmla="*/ 0 w 51"/>
                <a:gd name="T3" fmla="*/ 48 h 48"/>
                <a:gd name="T4" fmla="*/ 51 w 51"/>
                <a:gd name="T5" fmla="*/ 2 h 48"/>
                <a:gd name="T6" fmla="*/ 0 w 51"/>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48">
                  <a:moveTo>
                    <a:pt x="0" y="0"/>
                  </a:moveTo>
                  <a:lnTo>
                    <a:pt x="0" y="48"/>
                  </a:lnTo>
                  <a:lnTo>
                    <a:pt x="51" y="2"/>
                  </a:lnTo>
                  <a:lnTo>
                    <a:pt x="0" y="0"/>
                  </a:lnTo>
                  <a:close/>
                </a:path>
              </a:pathLst>
            </a:custGeom>
            <a:solidFill>
              <a:srgbClr val="5575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 name="Freeform 389"/>
            <p:cNvSpPr>
              <a:spLocks/>
            </p:cNvSpPr>
            <p:nvPr/>
          </p:nvSpPr>
          <p:spPr bwMode="auto">
            <a:xfrm>
              <a:off x="2324" y="2026"/>
              <a:ext cx="51" cy="48"/>
            </a:xfrm>
            <a:custGeom>
              <a:avLst/>
              <a:gdLst>
                <a:gd name="T0" fmla="*/ 0 w 51"/>
                <a:gd name="T1" fmla="*/ 0 h 48"/>
                <a:gd name="T2" fmla="*/ 0 w 51"/>
                <a:gd name="T3" fmla="*/ 48 h 48"/>
                <a:gd name="T4" fmla="*/ 51 w 51"/>
                <a:gd name="T5" fmla="*/ 2 h 48"/>
                <a:gd name="T6" fmla="*/ 0 w 51"/>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48">
                  <a:moveTo>
                    <a:pt x="0" y="0"/>
                  </a:moveTo>
                  <a:lnTo>
                    <a:pt x="0" y="48"/>
                  </a:lnTo>
                  <a:lnTo>
                    <a:pt x="5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 name="Freeform 390"/>
            <p:cNvSpPr>
              <a:spLocks/>
            </p:cNvSpPr>
            <p:nvPr/>
          </p:nvSpPr>
          <p:spPr bwMode="auto">
            <a:xfrm>
              <a:off x="2324" y="2028"/>
              <a:ext cx="60" cy="46"/>
            </a:xfrm>
            <a:custGeom>
              <a:avLst/>
              <a:gdLst>
                <a:gd name="T0" fmla="*/ 51 w 60"/>
                <a:gd name="T1" fmla="*/ 0 h 46"/>
                <a:gd name="T2" fmla="*/ 0 w 60"/>
                <a:gd name="T3" fmla="*/ 46 h 46"/>
                <a:gd name="T4" fmla="*/ 0 w 60"/>
                <a:gd name="T5" fmla="*/ 46 h 46"/>
                <a:gd name="T6" fmla="*/ 9 w 60"/>
                <a:gd name="T7" fmla="*/ 46 h 46"/>
                <a:gd name="T8" fmla="*/ 60 w 60"/>
                <a:gd name="T9" fmla="*/ 0 h 46"/>
                <a:gd name="T10" fmla="*/ 51 w 60"/>
                <a:gd name="T11" fmla="*/ 0 h 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46">
                  <a:moveTo>
                    <a:pt x="51" y="0"/>
                  </a:moveTo>
                  <a:lnTo>
                    <a:pt x="0" y="46"/>
                  </a:lnTo>
                  <a:lnTo>
                    <a:pt x="9" y="46"/>
                  </a:lnTo>
                  <a:lnTo>
                    <a:pt x="60" y="0"/>
                  </a:lnTo>
                  <a:lnTo>
                    <a:pt x="51" y="0"/>
                  </a:lnTo>
                  <a:close/>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8" name="Freeform 391"/>
            <p:cNvSpPr>
              <a:spLocks/>
            </p:cNvSpPr>
            <p:nvPr/>
          </p:nvSpPr>
          <p:spPr bwMode="auto">
            <a:xfrm>
              <a:off x="2324" y="2028"/>
              <a:ext cx="60" cy="46"/>
            </a:xfrm>
            <a:custGeom>
              <a:avLst/>
              <a:gdLst>
                <a:gd name="T0" fmla="*/ 51 w 60"/>
                <a:gd name="T1" fmla="*/ 0 h 46"/>
                <a:gd name="T2" fmla="*/ 0 w 60"/>
                <a:gd name="T3" fmla="*/ 46 h 46"/>
                <a:gd name="T4" fmla="*/ 0 w 60"/>
                <a:gd name="T5" fmla="*/ 46 h 46"/>
                <a:gd name="T6" fmla="*/ 9 w 60"/>
                <a:gd name="T7" fmla="*/ 46 h 46"/>
                <a:gd name="T8" fmla="*/ 60 w 60"/>
                <a:gd name="T9" fmla="*/ 0 h 46"/>
                <a:gd name="T10" fmla="*/ 51 w 60"/>
                <a:gd name="T11" fmla="*/ 0 h 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46">
                  <a:moveTo>
                    <a:pt x="51" y="0"/>
                  </a:moveTo>
                  <a:lnTo>
                    <a:pt x="0" y="46"/>
                  </a:lnTo>
                  <a:lnTo>
                    <a:pt x="9" y="46"/>
                  </a:lnTo>
                  <a:lnTo>
                    <a:pt x="60" y="0"/>
                  </a:ln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9" name="Freeform 392"/>
            <p:cNvSpPr>
              <a:spLocks/>
            </p:cNvSpPr>
            <p:nvPr/>
          </p:nvSpPr>
          <p:spPr bwMode="auto">
            <a:xfrm>
              <a:off x="2025" y="2026"/>
              <a:ext cx="149" cy="53"/>
            </a:xfrm>
            <a:custGeom>
              <a:avLst/>
              <a:gdLst>
                <a:gd name="T0" fmla="*/ 149 w 149"/>
                <a:gd name="T1" fmla="*/ 0 h 53"/>
                <a:gd name="T2" fmla="*/ 149 w 149"/>
                <a:gd name="T3" fmla="*/ 48 h 53"/>
                <a:gd name="T4" fmla="*/ 147 w 149"/>
                <a:gd name="T5" fmla="*/ 51 h 53"/>
                <a:gd name="T6" fmla="*/ 147 w 149"/>
                <a:gd name="T7" fmla="*/ 51 h 53"/>
                <a:gd name="T8" fmla="*/ 4 w 149"/>
                <a:gd name="T9" fmla="*/ 44 h 53"/>
                <a:gd name="T10" fmla="*/ 0 w 149"/>
                <a:gd name="T11" fmla="*/ 46 h 53"/>
                <a:gd name="T12" fmla="*/ 149 w 149"/>
                <a:gd name="T13" fmla="*/ 53 h 53"/>
                <a:gd name="T14" fmla="*/ 149 w 149"/>
                <a:gd name="T15" fmla="*/ 0 h 53"/>
                <a:gd name="T16" fmla="*/ 149 w 149"/>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 h="53">
                  <a:moveTo>
                    <a:pt x="149" y="0"/>
                  </a:moveTo>
                  <a:lnTo>
                    <a:pt x="149" y="48"/>
                  </a:lnTo>
                  <a:lnTo>
                    <a:pt x="147" y="51"/>
                  </a:lnTo>
                  <a:lnTo>
                    <a:pt x="4" y="44"/>
                  </a:lnTo>
                  <a:lnTo>
                    <a:pt x="0" y="46"/>
                  </a:lnTo>
                  <a:lnTo>
                    <a:pt x="149" y="53"/>
                  </a:lnTo>
                  <a:lnTo>
                    <a:pt x="149" y="0"/>
                  </a:lnTo>
                  <a:close/>
                </a:path>
              </a:pathLst>
            </a:custGeom>
            <a:solidFill>
              <a:srgbClr val="67A1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0" name="Freeform 393"/>
            <p:cNvSpPr>
              <a:spLocks/>
            </p:cNvSpPr>
            <p:nvPr/>
          </p:nvSpPr>
          <p:spPr bwMode="auto">
            <a:xfrm>
              <a:off x="2025" y="2026"/>
              <a:ext cx="149" cy="53"/>
            </a:xfrm>
            <a:custGeom>
              <a:avLst/>
              <a:gdLst>
                <a:gd name="T0" fmla="*/ 149 w 149"/>
                <a:gd name="T1" fmla="*/ 0 h 53"/>
                <a:gd name="T2" fmla="*/ 149 w 149"/>
                <a:gd name="T3" fmla="*/ 48 h 53"/>
                <a:gd name="T4" fmla="*/ 147 w 149"/>
                <a:gd name="T5" fmla="*/ 51 h 53"/>
                <a:gd name="T6" fmla="*/ 147 w 149"/>
                <a:gd name="T7" fmla="*/ 51 h 53"/>
                <a:gd name="T8" fmla="*/ 4 w 149"/>
                <a:gd name="T9" fmla="*/ 44 h 53"/>
                <a:gd name="T10" fmla="*/ 0 w 149"/>
                <a:gd name="T11" fmla="*/ 46 h 53"/>
                <a:gd name="T12" fmla="*/ 149 w 149"/>
                <a:gd name="T13" fmla="*/ 53 h 53"/>
                <a:gd name="T14" fmla="*/ 149 w 149"/>
                <a:gd name="T15" fmla="*/ 0 h 53"/>
                <a:gd name="T16" fmla="*/ 149 w 149"/>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 h="53">
                  <a:moveTo>
                    <a:pt x="149" y="0"/>
                  </a:moveTo>
                  <a:lnTo>
                    <a:pt x="149" y="48"/>
                  </a:lnTo>
                  <a:lnTo>
                    <a:pt x="147" y="51"/>
                  </a:lnTo>
                  <a:lnTo>
                    <a:pt x="4" y="44"/>
                  </a:lnTo>
                  <a:lnTo>
                    <a:pt x="0" y="46"/>
                  </a:lnTo>
                  <a:lnTo>
                    <a:pt x="149" y="53"/>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1" name="Freeform 394"/>
            <p:cNvSpPr>
              <a:spLocks/>
            </p:cNvSpPr>
            <p:nvPr/>
          </p:nvSpPr>
          <p:spPr bwMode="auto">
            <a:xfrm>
              <a:off x="2018" y="2068"/>
              <a:ext cx="1" cy="2"/>
            </a:xfrm>
            <a:custGeom>
              <a:avLst/>
              <a:gdLst>
                <a:gd name="T0" fmla="*/ 0 w 1"/>
                <a:gd name="T1" fmla="*/ 0 h 1"/>
                <a:gd name="T2" fmla="*/ 0 w 1"/>
                <a:gd name="T3" fmla="*/ 8 h 1"/>
                <a:gd name="T4" fmla="*/ 0 w 1"/>
                <a:gd name="T5" fmla="*/ 8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cubicBezTo>
                    <a:pt x="0" y="1"/>
                    <a:pt x="0" y="1"/>
                    <a:pt x="0" y="1"/>
                  </a:cubicBezTo>
                  <a:cubicBezTo>
                    <a:pt x="0" y="1"/>
                    <a:pt x="0" y="1"/>
                    <a:pt x="0" y="1"/>
                  </a:cubicBezTo>
                  <a:cubicBezTo>
                    <a:pt x="0" y="1"/>
                    <a:pt x="0" y="1"/>
                    <a:pt x="0" y="0"/>
                  </a:cubicBezTo>
                </a:path>
              </a:pathLst>
            </a:custGeom>
            <a:solidFill>
              <a:srgbClr val="5575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2" name="Freeform 395"/>
            <p:cNvSpPr>
              <a:spLocks/>
            </p:cNvSpPr>
            <p:nvPr/>
          </p:nvSpPr>
          <p:spPr bwMode="auto">
            <a:xfrm>
              <a:off x="2018" y="2070"/>
              <a:ext cx="11" cy="2"/>
            </a:xfrm>
            <a:custGeom>
              <a:avLst/>
              <a:gdLst>
                <a:gd name="T0" fmla="*/ 0 w 5"/>
                <a:gd name="T1" fmla="*/ 0 h 1"/>
                <a:gd name="T2" fmla="*/ 0 w 5"/>
                <a:gd name="T3" fmla="*/ 0 h 1"/>
                <a:gd name="T4" fmla="*/ 0 w 5"/>
                <a:gd name="T5" fmla="*/ 8 h 1"/>
                <a:gd name="T6" fmla="*/ 33 w 5"/>
                <a:gd name="T7" fmla="*/ 8 h 1"/>
                <a:gd name="T8" fmla="*/ 53 w 5"/>
                <a:gd name="T9" fmla="*/ 0 h 1"/>
                <a:gd name="T10" fmla="*/ 9 w 5"/>
                <a:gd name="T11" fmla="*/ 0 h 1"/>
                <a:gd name="T12" fmla="*/ 0 w 5"/>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1">
                  <a:moveTo>
                    <a:pt x="0" y="0"/>
                  </a:moveTo>
                  <a:cubicBezTo>
                    <a:pt x="0" y="0"/>
                    <a:pt x="0" y="0"/>
                    <a:pt x="0" y="0"/>
                  </a:cubicBezTo>
                  <a:cubicBezTo>
                    <a:pt x="0" y="1"/>
                    <a:pt x="0" y="1"/>
                    <a:pt x="0" y="1"/>
                  </a:cubicBezTo>
                  <a:cubicBezTo>
                    <a:pt x="3" y="1"/>
                    <a:pt x="3" y="1"/>
                    <a:pt x="3" y="1"/>
                  </a:cubicBezTo>
                  <a:cubicBezTo>
                    <a:pt x="5" y="0"/>
                    <a:pt x="5" y="0"/>
                    <a:pt x="5" y="0"/>
                  </a:cubicBezTo>
                  <a:cubicBezTo>
                    <a:pt x="1" y="0"/>
                    <a:pt x="1" y="0"/>
                    <a:pt x="1" y="0"/>
                  </a:cubicBezTo>
                  <a:cubicBezTo>
                    <a:pt x="1" y="0"/>
                    <a:pt x="1" y="0"/>
                    <a:pt x="0"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3" name="Freeform 396"/>
            <p:cNvSpPr>
              <a:spLocks noEditPoints="1"/>
            </p:cNvSpPr>
            <p:nvPr/>
          </p:nvSpPr>
          <p:spPr bwMode="auto">
            <a:xfrm>
              <a:off x="2318" y="1942"/>
              <a:ext cx="154" cy="90"/>
            </a:xfrm>
            <a:custGeom>
              <a:avLst/>
              <a:gdLst>
                <a:gd name="T0" fmla="*/ 6 w 154"/>
                <a:gd name="T1" fmla="*/ 79 h 90"/>
                <a:gd name="T2" fmla="*/ 6 w 154"/>
                <a:gd name="T3" fmla="*/ 84 h 90"/>
                <a:gd name="T4" fmla="*/ 57 w 154"/>
                <a:gd name="T5" fmla="*/ 86 h 90"/>
                <a:gd name="T6" fmla="*/ 66 w 154"/>
                <a:gd name="T7" fmla="*/ 86 h 90"/>
                <a:gd name="T8" fmla="*/ 154 w 154"/>
                <a:gd name="T9" fmla="*/ 90 h 90"/>
                <a:gd name="T10" fmla="*/ 154 w 154"/>
                <a:gd name="T11" fmla="*/ 86 h 90"/>
                <a:gd name="T12" fmla="*/ 6 w 154"/>
                <a:gd name="T13" fmla="*/ 79 h 90"/>
                <a:gd name="T14" fmla="*/ 2 w 154"/>
                <a:gd name="T15" fmla="*/ 71 h 90"/>
                <a:gd name="T16" fmla="*/ 0 w 154"/>
                <a:gd name="T17" fmla="*/ 73 h 90"/>
                <a:gd name="T18" fmla="*/ 0 w 154"/>
                <a:gd name="T19" fmla="*/ 82 h 90"/>
                <a:gd name="T20" fmla="*/ 2 w 154"/>
                <a:gd name="T21" fmla="*/ 84 h 90"/>
                <a:gd name="T22" fmla="*/ 2 w 154"/>
                <a:gd name="T23" fmla="*/ 77 h 90"/>
                <a:gd name="T24" fmla="*/ 0 w 154"/>
                <a:gd name="T25" fmla="*/ 77 h 90"/>
                <a:gd name="T26" fmla="*/ 2 w 154"/>
                <a:gd name="T27" fmla="*/ 77 h 90"/>
                <a:gd name="T28" fmla="*/ 2 w 154"/>
                <a:gd name="T29" fmla="*/ 71 h 90"/>
                <a:gd name="T30" fmla="*/ 81 w 154"/>
                <a:gd name="T31" fmla="*/ 5 h 90"/>
                <a:gd name="T32" fmla="*/ 81 w 154"/>
                <a:gd name="T33" fmla="*/ 2 h 90"/>
                <a:gd name="T34" fmla="*/ 81 w 154"/>
                <a:gd name="T35" fmla="*/ 5 h 90"/>
                <a:gd name="T36" fmla="*/ 81 w 154"/>
                <a:gd name="T37" fmla="*/ 0 h 90"/>
                <a:gd name="T38" fmla="*/ 79 w 154"/>
                <a:gd name="T39" fmla="*/ 0 h 90"/>
                <a:gd name="T40" fmla="*/ 79 w 154"/>
                <a:gd name="T41" fmla="*/ 0 h 90"/>
                <a:gd name="T42" fmla="*/ 6 w 154"/>
                <a:gd name="T43" fmla="*/ 68 h 90"/>
                <a:gd name="T44" fmla="*/ 6 w 154"/>
                <a:gd name="T45" fmla="*/ 73 h 90"/>
                <a:gd name="T46" fmla="*/ 81 w 154"/>
                <a:gd name="T47" fmla="*/ 5 h 90"/>
                <a:gd name="T48" fmla="*/ 154 w 154"/>
                <a:gd name="T49" fmla="*/ 7 h 90"/>
                <a:gd name="T50" fmla="*/ 154 w 154"/>
                <a:gd name="T51" fmla="*/ 2 h 90"/>
                <a:gd name="T52" fmla="*/ 85 w 154"/>
                <a:gd name="T53" fmla="*/ 0 h 90"/>
                <a:gd name="T54" fmla="*/ 81 w 154"/>
                <a:gd name="T55" fmla="*/ 0 h 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4" h="90">
                  <a:moveTo>
                    <a:pt x="6" y="79"/>
                  </a:moveTo>
                  <a:lnTo>
                    <a:pt x="6" y="84"/>
                  </a:lnTo>
                  <a:lnTo>
                    <a:pt x="57" y="86"/>
                  </a:lnTo>
                  <a:lnTo>
                    <a:pt x="66" y="86"/>
                  </a:lnTo>
                  <a:lnTo>
                    <a:pt x="154" y="90"/>
                  </a:lnTo>
                  <a:lnTo>
                    <a:pt x="154" y="86"/>
                  </a:lnTo>
                  <a:lnTo>
                    <a:pt x="6" y="79"/>
                  </a:lnTo>
                  <a:close/>
                  <a:moveTo>
                    <a:pt x="2" y="71"/>
                  </a:moveTo>
                  <a:lnTo>
                    <a:pt x="0" y="73"/>
                  </a:lnTo>
                  <a:lnTo>
                    <a:pt x="0" y="82"/>
                  </a:lnTo>
                  <a:lnTo>
                    <a:pt x="2" y="84"/>
                  </a:lnTo>
                  <a:lnTo>
                    <a:pt x="2" y="77"/>
                  </a:lnTo>
                  <a:lnTo>
                    <a:pt x="0" y="77"/>
                  </a:lnTo>
                  <a:lnTo>
                    <a:pt x="2" y="77"/>
                  </a:lnTo>
                  <a:lnTo>
                    <a:pt x="2" y="71"/>
                  </a:lnTo>
                  <a:close/>
                  <a:moveTo>
                    <a:pt x="81" y="5"/>
                  </a:moveTo>
                  <a:lnTo>
                    <a:pt x="81" y="2"/>
                  </a:lnTo>
                  <a:lnTo>
                    <a:pt x="81" y="5"/>
                  </a:lnTo>
                  <a:close/>
                  <a:moveTo>
                    <a:pt x="81" y="0"/>
                  </a:moveTo>
                  <a:lnTo>
                    <a:pt x="79" y="0"/>
                  </a:lnTo>
                  <a:lnTo>
                    <a:pt x="6" y="68"/>
                  </a:lnTo>
                  <a:lnTo>
                    <a:pt x="6" y="73"/>
                  </a:lnTo>
                  <a:lnTo>
                    <a:pt x="81" y="5"/>
                  </a:lnTo>
                  <a:lnTo>
                    <a:pt x="154" y="7"/>
                  </a:lnTo>
                  <a:lnTo>
                    <a:pt x="154" y="2"/>
                  </a:lnTo>
                  <a:lnTo>
                    <a:pt x="85" y="0"/>
                  </a:lnTo>
                  <a:lnTo>
                    <a:pt x="81" y="0"/>
                  </a:lnTo>
                  <a:close/>
                </a:path>
              </a:pathLst>
            </a:custGeom>
            <a:solidFill>
              <a:srgbClr val="369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4" name="Freeform 397"/>
            <p:cNvSpPr>
              <a:spLocks noEditPoints="1"/>
            </p:cNvSpPr>
            <p:nvPr/>
          </p:nvSpPr>
          <p:spPr bwMode="auto">
            <a:xfrm>
              <a:off x="2318" y="1942"/>
              <a:ext cx="154" cy="90"/>
            </a:xfrm>
            <a:custGeom>
              <a:avLst/>
              <a:gdLst>
                <a:gd name="T0" fmla="*/ 6 w 154"/>
                <a:gd name="T1" fmla="*/ 79 h 90"/>
                <a:gd name="T2" fmla="*/ 6 w 154"/>
                <a:gd name="T3" fmla="*/ 84 h 90"/>
                <a:gd name="T4" fmla="*/ 57 w 154"/>
                <a:gd name="T5" fmla="*/ 86 h 90"/>
                <a:gd name="T6" fmla="*/ 66 w 154"/>
                <a:gd name="T7" fmla="*/ 86 h 90"/>
                <a:gd name="T8" fmla="*/ 154 w 154"/>
                <a:gd name="T9" fmla="*/ 90 h 90"/>
                <a:gd name="T10" fmla="*/ 154 w 154"/>
                <a:gd name="T11" fmla="*/ 86 h 90"/>
                <a:gd name="T12" fmla="*/ 6 w 154"/>
                <a:gd name="T13" fmla="*/ 79 h 90"/>
                <a:gd name="T14" fmla="*/ 2 w 154"/>
                <a:gd name="T15" fmla="*/ 71 h 90"/>
                <a:gd name="T16" fmla="*/ 0 w 154"/>
                <a:gd name="T17" fmla="*/ 73 h 90"/>
                <a:gd name="T18" fmla="*/ 0 w 154"/>
                <a:gd name="T19" fmla="*/ 82 h 90"/>
                <a:gd name="T20" fmla="*/ 2 w 154"/>
                <a:gd name="T21" fmla="*/ 84 h 90"/>
                <a:gd name="T22" fmla="*/ 2 w 154"/>
                <a:gd name="T23" fmla="*/ 77 h 90"/>
                <a:gd name="T24" fmla="*/ 0 w 154"/>
                <a:gd name="T25" fmla="*/ 77 h 90"/>
                <a:gd name="T26" fmla="*/ 2 w 154"/>
                <a:gd name="T27" fmla="*/ 77 h 90"/>
                <a:gd name="T28" fmla="*/ 2 w 154"/>
                <a:gd name="T29" fmla="*/ 71 h 90"/>
                <a:gd name="T30" fmla="*/ 81 w 154"/>
                <a:gd name="T31" fmla="*/ 5 h 90"/>
                <a:gd name="T32" fmla="*/ 81 w 154"/>
                <a:gd name="T33" fmla="*/ 2 h 90"/>
                <a:gd name="T34" fmla="*/ 81 w 154"/>
                <a:gd name="T35" fmla="*/ 5 h 90"/>
                <a:gd name="T36" fmla="*/ 81 w 154"/>
                <a:gd name="T37" fmla="*/ 0 h 90"/>
                <a:gd name="T38" fmla="*/ 79 w 154"/>
                <a:gd name="T39" fmla="*/ 0 h 90"/>
                <a:gd name="T40" fmla="*/ 79 w 154"/>
                <a:gd name="T41" fmla="*/ 0 h 90"/>
                <a:gd name="T42" fmla="*/ 6 w 154"/>
                <a:gd name="T43" fmla="*/ 68 h 90"/>
                <a:gd name="T44" fmla="*/ 6 w 154"/>
                <a:gd name="T45" fmla="*/ 73 h 90"/>
                <a:gd name="T46" fmla="*/ 81 w 154"/>
                <a:gd name="T47" fmla="*/ 5 h 90"/>
                <a:gd name="T48" fmla="*/ 154 w 154"/>
                <a:gd name="T49" fmla="*/ 7 h 90"/>
                <a:gd name="T50" fmla="*/ 154 w 154"/>
                <a:gd name="T51" fmla="*/ 2 h 90"/>
                <a:gd name="T52" fmla="*/ 85 w 154"/>
                <a:gd name="T53" fmla="*/ 0 h 90"/>
                <a:gd name="T54" fmla="*/ 81 w 154"/>
                <a:gd name="T55" fmla="*/ 0 h 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4" h="90">
                  <a:moveTo>
                    <a:pt x="6" y="79"/>
                  </a:moveTo>
                  <a:lnTo>
                    <a:pt x="6" y="84"/>
                  </a:lnTo>
                  <a:lnTo>
                    <a:pt x="57" y="86"/>
                  </a:lnTo>
                  <a:lnTo>
                    <a:pt x="66" y="86"/>
                  </a:lnTo>
                  <a:lnTo>
                    <a:pt x="154" y="90"/>
                  </a:lnTo>
                  <a:lnTo>
                    <a:pt x="154" y="86"/>
                  </a:lnTo>
                  <a:lnTo>
                    <a:pt x="6" y="79"/>
                  </a:lnTo>
                  <a:moveTo>
                    <a:pt x="2" y="71"/>
                  </a:moveTo>
                  <a:lnTo>
                    <a:pt x="0" y="73"/>
                  </a:lnTo>
                  <a:lnTo>
                    <a:pt x="0" y="82"/>
                  </a:lnTo>
                  <a:lnTo>
                    <a:pt x="2" y="84"/>
                  </a:lnTo>
                  <a:lnTo>
                    <a:pt x="2" y="77"/>
                  </a:lnTo>
                  <a:lnTo>
                    <a:pt x="0" y="77"/>
                  </a:lnTo>
                  <a:lnTo>
                    <a:pt x="2" y="77"/>
                  </a:lnTo>
                  <a:lnTo>
                    <a:pt x="2" y="71"/>
                  </a:lnTo>
                  <a:moveTo>
                    <a:pt x="81" y="5"/>
                  </a:moveTo>
                  <a:lnTo>
                    <a:pt x="81" y="2"/>
                  </a:lnTo>
                  <a:lnTo>
                    <a:pt x="81" y="5"/>
                  </a:lnTo>
                  <a:moveTo>
                    <a:pt x="81" y="0"/>
                  </a:moveTo>
                  <a:lnTo>
                    <a:pt x="79" y="0"/>
                  </a:lnTo>
                  <a:lnTo>
                    <a:pt x="6" y="68"/>
                  </a:lnTo>
                  <a:lnTo>
                    <a:pt x="6" y="73"/>
                  </a:lnTo>
                  <a:lnTo>
                    <a:pt x="81" y="5"/>
                  </a:lnTo>
                  <a:lnTo>
                    <a:pt x="154" y="7"/>
                  </a:lnTo>
                  <a:lnTo>
                    <a:pt x="154" y="2"/>
                  </a:lnTo>
                  <a:lnTo>
                    <a:pt x="85" y="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5" name="Freeform 398"/>
            <p:cNvSpPr>
              <a:spLocks noEditPoints="1"/>
            </p:cNvSpPr>
            <p:nvPr/>
          </p:nvSpPr>
          <p:spPr bwMode="auto">
            <a:xfrm>
              <a:off x="2022" y="1936"/>
              <a:ext cx="152" cy="90"/>
            </a:xfrm>
            <a:custGeom>
              <a:avLst/>
              <a:gdLst>
                <a:gd name="T0" fmla="*/ 152 w 152"/>
                <a:gd name="T1" fmla="*/ 85 h 90"/>
                <a:gd name="T2" fmla="*/ 152 w 152"/>
                <a:gd name="T3" fmla="*/ 90 h 90"/>
                <a:gd name="T4" fmla="*/ 152 w 152"/>
                <a:gd name="T5" fmla="*/ 90 h 90"/>
                <a:gd name="T6" fmla="*/ 152 w 152"/>
                <a:gd name="T7" fmla="*/ 85 h 90"/>
                <a:gd name="T8" fmla="*/ 152 w 152"/>
                <a:gd name="T9" fmla="*/ 85 h 90"/>
                <a:gd name="T10" fmla="*/ 0 w 152"/>
                <a:gd name="T11" fmla="*/ 74 h 90"/>
                <a:gd name="T12" fmla="*/ 0 w 152"/>
                <a:gd name="T13" fmla="*/ 79 h 90"/>
                <a:gd name="T14" fmla="*/ 51 w 152"/>
                <a:gd name="T15" fmla="*/ 83 h 90"/>
                <a:gd name="T16" fmla="*/ 62 w 152"/>
                <a:gd name="T17" fmla="*/ 83 h 90"/>
                <a:gd name="T18" fmla="*/ 148 w 152"/>
                <a:gd name="T19" fmla="*/ 90 h 90"/>
                <a:gd name="T20" fmla="*/ 148 w 152"/>
                <a:gd name="T21" fmla="*/ 85 h 90"/>
                <a:gd name="T22" fmla="*/ 0 w 152"/>
                <a:gd name="T23" fmla="*/ 74 h 90"/>
                <a:gd name="T24" fmla="*/ 152 w 152"/>
                <a:gd name="T25" fmla="*/ 4 h 90"/>
                <a:gd name="T26" fmla="*/ 152 w 152"/>
                <a:gd name="T27" fmla="*/ 8 h 90"/>
                <a:gd name="T28" fmla="*/ 152 w 152"/>
                <a:gd name="T29" fmla="*/ 8 h 90"/>
                <a:gd name="T30" fmla="*/ 152 w 152"/>
                <a:gd name="T31" fmla="*/ 4 h 90"/>
                <a:gd name="T32" fmla="*/ 152 w 152"/>
                <a:gd name="T33" fmla="*/ 4 h 90"/>
                <a:gd name="T34" fmla="*/ 77 w 152"/>
                <a:gd name="T35" fmla="*/ 4 h 90"/>
                <a:gd name="T36" fmla="*/ 80 w 152"/>
                <a:gd name="T37" fmla="*/ 2 h 90"/>
                <a:gd name="T38" fmla="*/ 77 w 152"/>
                <a:gd name="T39" fmla="*/ 4 h 90"/>
                <a:gd name="T40" fmla="*/ 77 w 152"/>
                <a:gd name="T41" fmla="*/ 0 h 90"/>
                <a:gd name="T42" fmla="*/ 77 w 152"/>
                <a:gd name="T43" fmla="*/ 0 h 90"/>
                <a:gd name="T44" fmla="*/ 75 w 152"/>
                <a:gd name="T45" fmla="*/ 2 h 90"/>
                <a:gd name="T46" fmla="*/ 0 w 152"/>
                <a:gd name="T47" fmla="*/ 66 h 90"/>
                <a:gd name="T48" fmla="*/ 0 w 152"/>
                <a:gd name="T49" fmla="*/ 72 h 90"/>
                <a:gd name="T50" fmla="*/ 80 w 152"/>
                <a:gd name="T51" fmla="*/ 4 h 90"/>
                <a:gd name="T52" fmla="*/ 148 w 152"/>
                <a:gd name="T53" fmla="*/ 6 h 90"/>
                <a:gd name="T54" fmla="*/ 148 w 152"/>
                <a:gd name="T55" fmla="*/ 2 h 90"/>
                <a:gd name="T56" fmla="*/ 82 w 152"/>
                <a:gd name="T57" fmla="*/ 0 h 90"/>
                <a:gd name="T58" fmla="*/ 77 w 152"/>
                <a:gd name="T59" fmla="*/ 0 h 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2" h="90">
                  <a:moveTo>
                    <a:pt x="152" y="85"/>
                  </a:moveTo>
                  <a:lnTo>
                    <a:pt x="152" y="90"/>
                  </a:lnTo>
                  <a:lnTo>
                    <a:pt x="152" y="85"/>
                  </a:lnTo>
                  <a:close/>
                  <a:moveTo>
                    <a:pt x="0" y="74"/>
                  </a:moveTo>
                  <a:lnTo>
                    <a:pt x="0" y="79"/>
                  </a:lnTo>
                  <a:lnTo>
                    <a:pt x="51" y="83"/>
                  </a:lnTo>
                  <a:lnTo>
                    <a:pt x="62" y="83"/>
                  </a:lnTo>
                  <a:lnTo>
                    <a:pt x="148" y="90"/>
                  </a:lnTo>
                  <a:lnTo>
                    <a:pt x="148" y="85"/>
                  </a:lnTo>
                  <a:lnTo>
                    <a:pt x="0" y="74"/>
                  </a:lnTo>
                  <a:close/>
                  <a:moveTo>
                    <a:pt x="152" y="4"/>
                  </a:moveTo>
                  <a:lnTo>
                    <a:pt x="152" y="8"/>
                  </a:lnTo>
                  <a:lnTo>
                    <a:pt x="152" y="4"/>
                  </a:lnTo>
                  <a:close/>
                  <a:moveTo>
                    <a:pt x="77" y="4"/>
                  </a:moveTo>
                  <a:lnTo>
                    <a:pt x="80" y="2"/>
                  </a:lnTo>
                  <a:lnTo>
                    <a:pt x="77" y="4"/>
                  </a:lnTo>
                  <a:close/>
                  <a:moveTo>
                    <a:pt x="77" y="0"/>
                  </a:moveTo>
                  <a:lnTo>
                    <a:pt x="77" y="0"/>
                  </a:lnTo>
                  <a:lnTo>
                    <a:pt x="75" y="2"/>
                  </a:lnTo>
                  <a:lnTo>
                    <a:pt x="0" y="66"/>
                  </a:lnTo>
                  <a:lnTo>
                    <a:pt x="0" y="72"/>
                  </a:lnTo>
                  <a:lnTo>
                    <a:pt x="80" y="4"/>
                  </a:lnTo>
                  <a:lnTo>
                    <a:pt x="148" y="6"/>
                  </a:lnTo>
                  <a:lnTo>
                    <a:pt x="148" y="2"/>
                  </a:lnTo>
                  <a:lnTo>
                    <a:pt x="82" y="0"/>
                  </a:lnTo>
                  <a:lnTo>
                    <a:pt x="77" y="0"/>
                  </a:lnTo>
                  <a:close/>
                </a:path>
              </a:pathLst>
            </a:custGeom>
            <a:solidFill>
              <a:srgbClr val="369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 name="Freeform 399"/>
            <p:cNvSpPr>
              <a:spLocks noEditPoints="1"/>
            </p:cNvSpPr>
            <p:nvPr/>
          </p:nvSpPr>
          <p:spPr bwMode="auto">
            <a:xfrm>
              <a:off x="2022" y="1936"/>
              <a:ext cx="152" cy="90"/>
            </a:xfrm>
            <a:custGeom>
              <a:avLst/>
              <a:gdLst>
                <a:gd name="T0" fmla="*/ 152 w 152"/>
                <a:gd name="T1" fmla="*/ 85 h 90"/>
                <a:gd name="T2" fmla="*/ 152 w 152"/>
                <a:gd name="T3" fmla="*/ 90 h 90"/>
                <a:gd name="T4" fmla="*/ 152 w 152"/>
                <a:gd name="T5" fmla="*/ 90 h 90"/>
                <a:gd name="T6" fmla="*/ 152 w 152"/>
                <a:gd name="T7" fmla="*/ 85 h 90"/>
                <a:gd name="T8" fmla="*/ 152 w 152"/>
                <a:gd name="T9" fmla="*/ 85 h 90"/>
                <a:gd name="T10" fmla="*/ 0 w 152"/>
                <a:gd name="T11" fmla="*/ 74 h 90"/>
                <a:gd name="T12" fmla="*/ 0 w 152"/>
                <a:gd name="T13" fmla="*/ 79 h 90"/>
                <a:gd name="T14" fmla="*/ 51 w 152"/>
                <a:gd name="T15" fmla="*/ 83 h 90"/>
                <a:gd name="T16" fmla="*/ 62 w 152"/>
                <a:gd name="T17" fmla="*/ 83 h 90"/>
                <a:gd name="T18" fmla="*/ 148 w 152"/>
                <a:gd name="T19" fmla="*/ 90 h 90"/>
                <a:gd name="T20" fmla="*/ 148 w 152"/>
                <a:gd name="T21" fmla="*/ 85 h 90"/>
                <a:gd name="T22" fmla="*/ 0 w 152"/>
                <a:gd name="T23" fmla="*/ 74 h 90"/>
                <a:gd name="T24" fmla="*/ 152 w 152"/>
                <a:gd name="T25" fmla="*/ 4 h 90"/>
                <a:gd name="T26" fmla="*/ 152 w 152"/>
                <a:gd name="T27" fmla="*/ 8 h 90"/>
                <a:gd name="T28" fmla="*/ 152 w 152"/>
                <a:gd name="T29" fmla="*/ 8 h 90"/>
                <a:gd name="T30" fmla="*/ 152 w 152"/>
                <a:gd name="T31" fmla="*/ 4 h 90"/>
                <a:gd name="T32" fmla="*/ 152 w 152"/>
                <a:gd name="T33" fmla="*/ 4 h 90"/>
                <a:gd name="T34" fmla="*/ 77 w 152"/>
                <a:gd name="T35" fmla="*/ 4 h 90"/>
                <a:gd name="T36" fmla="*/ 80 w 152"/>
                <a:gd name="T37" fmla="*/ 2 h 90"/>
                <a:gd name="T38" fmla="*/ 77 w 152"/>
                <a:gd name="T39" fmla="*/ 4 h 90"/>
                <a:gd name="T40" fmla="*/ 77 w 152"/>
                <a:gd name="T41" fmla="*/ 0 h 90"/>
                <a:gd name="T42" fmla="*/ 77 w 152"/>
                <a:gd name="T43" fmla="*/ 0 h 90"/>
                <a:gd name="T44" fmla="*/ 75 w 152"/>
                <a:gd name="T45" fmla="*/ 2 h 90"/>
                <a:gd name="T46" fmla="*/ 0 w 152"/>
                <a:gd name="T47" fmla="*/ 66 h 90"/>
                <a:gd name="T48" fmla="*/ 0 w 152"/>
                <a:gd name="T49" fmla="*/ 72 h 90"/>
                <a:gd name="T50" fmla="*/ 80 w 152"/>
                <a:gd name="T51" fmla="*/ 4 h 90"/>
                <a:gd name="T52" fmla="*/ 148 w 152"/>
                <a:gd name="T53" fmla="*/ 6 h 90"/>
                <a:gd name="T54" fmla="*/ 148 w 152"/>
                <a:gd name="T55" fmla="*/ 2 h 90"/>
                <a:gd name="T56" fmla="*/ 82 w 152"/>
                <a:gd name="T57" fmla="*/ 0 h 90"/>
                <a:gd name="T58" fmla="*/ 77 w 152"/>
                <a:gd name="T59" fmla="*/ 0 h 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2" h="90">
                  <a:moveTo>
                    <a:pt x="152" y="85"/>
                  </a:moveTo>
                  <a:lnTo>
                    <a:pt x="152" y="90"/>
                  </a:lnTo>
                  <a:lnTo>
                    <a:pt x="152" y="85"/>
                  </a:lnTo>
                  <a:moveTo>
                    <a:pt x="0" y="74"/>
                  </a:moveTo>
                  <a:lnTo>
                    <a:pt x="0" y="79"/>
                  </a:lnTo>
                  <a:lnTo>
                    <a:pt x="51" y="83"/>
                  </a:lnTo>
                  <a:lnTo>
                    <a:pt x="62" y="83"/>
                  </a:lnTo>
                  <a:lnTo>
                    <a:pt x="148" y="90"/>
                  </a:lnTo>
                  <a:lnTo>
                    <a:pt x="148" y="85"/>
                  </a:lnTo>
                  <a:lnTo>
                    <a:pt x="0" y="74"/>
                  </a:lnTo>
                  <a:moveTo>
                    <a:pt x="152" y="4"/>
                  </a:moveTo>
                  <a:lnTo>
                    <a:pt x="152" y="8"/>
                  </a:lnTo>
                  <a:lnTo>
                    <a:pt x="152" y="4"/>
                  </a:lnTo>
                  <a:moveTo>
                    <a:pt x="77" y="4"/>
                  </a:moveTo>
                  <a:lnTo>
                    <a:pt x="80" y="2"/>
                  </a:lnTo>
                  <a:lnTo>
                    <a:pt x="77" y="4"/>
                  </a:lnTo>
                  <a:moveTo>
                    <a:pt x="77" y="0"/>
                  </a:moveTo>
                  <a:lnTo>
                    <a:pt x="77" y="0"/>
                  </a:lnTo>
                  <a:lnTo>
                    <a:pt x="75" y="2"/>
                  </a:lnTo>
                  <a:lnTo>
                    <a:pt x="0" y="66"/>
                  </a:lnTo>
                  <a:lnTo>
                    <a:pt x="0" y="72"/>
                  </a:lnTo>
                  <a:lnTo>
                    <a:pt x="80" y="4"/>
                  </a:lnTo>
                  <a:lnTo>
                    <a:pt x="148" y="6"/>
                  </a:lnTo>
                  <a:lnTo>
                    <a:pt x="148" y="2"/>
                  </a:lnTo>
                  <a:lnTo>
                    <a:pt x="82" y="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 name="Freeform 400"/>
            <p:cNvSpPr>
              <a:spLocks noEditPoints="1"/>
            </p:cNvSpPr>
            <p:nvPr/>
          </p:nvSpPr>
          <p:spPr bwMode="auto">
            <a:xfrm>
              <a:off x="3688" y="1874"/>
              <a:ext cx="112" cy="51"/>
            </a:xfrm>
            <a:custGeom>
              <a:avLst/>
              <a:gdLst>
                <a:gd name="T0" fmla="*/ 81 w 112"/>
                <a:gd name="T1" fmla="*/ 46 h 51"/>
                <a:gd name="T2" fmla="*/ 81 w 112"/>
                <a:gd name="T3" fmla="*/ 51 h 51"/>
                <a:gd name="T4" fmla="*/ 112 w 112"/>
                <a:gd name="T5" fmla="*/ 51 h 51"/>
                <a:gd name="T6" fmla="*/ 112 w 112"/>
                <a:gd name="T7" fmla="*/ 48 h 51"/>
                <a:gd name="T8" fmla="*/ 81 w 112"/>
                <a:gd name="T9" fmla="*/ 46 h 51"/>
                <a:gd name="T10" fmla="*/ 22 w 112"/>
                <a:gd name="T11" fmla="*/ 44 h 51"/>
                <a:gd name="T12" fmla="*/ 19 w 112"/>
                <a:gd name="T13" fmla="*/ 46 h 51"/>
                <a:gd name="T14" fmla="*/ 35 w 112"/>
                <a:gd name="T15" fmla="*/ 48 h 51"/>
                <a:gd name="T16" fmla="*/ 77 w 112"/>
                <a:gd name="T17" fmla="*/ 48 h 51"/>
                <a:gd name="T18" fmla="*/ 77 w 112"/>
                <a:gd name="T19" fmla="*/ 46 h 51"/>
                <a:gd name="T20" fmla="*/ 22 w 112"/>
                <a:gd name="T21" fmla="*/ 44 h 51"/>
                <a:gd name="T22" fmla="*/ 2 w 112"/>
                <a:gd name="T23" fmla="*/ 44 h 51"/>
                <a:gd name="T24" fmla="*/ 0 w 112"/>
                <a:gd name="T25" fmla="*/ 46 h 51"/>
                <a:gd name="T26" fmla="*/ 13 w 112"/>
                <a:gd name="T27" fmla="*/ 46 h 51"/>
                <a:gd name="T28" fmla="*/ 15 w 112"/>
                <a:gd name="T29" fmla="*/ 44 h 51"/>
                <a:gd name="T30" fmla="*/ 2 w 112"/>
                <a:gd name="T31" fmla="*/ 44 h 51"/>
                <a:gd name="T32" fmla="*/ 48 w 112"/>
                <a:gd name="T33" fmla="*/ 18 h 51"/>
                <a:gd name="T34" fmla="*/ 11 w 112"/>
                <a:gd name="T35" fmla="*/ 40 h 51"/>
                <a:gd name="T36" fmla="*/ 19 w 112"/>
                <a:gd name="T37" fmla="*/ 40 h 51"/>
                <a:gd name="T38" fmla="*/ 48 w 112"/>
                <a:gd name="T39" fmla="*/ 18 h 51"/>
                <a:gd name="T40" fmla="*/ 77 w 112"/>
                <a:gd name="T41" fmla="*/ 0 h 51"/>
                <a:gd name="T42" fmla="*/ 72 w 112"/>
                <a:gd name="T43" fmla="*/ 2 h 51"/>
                <a:gd name="T44" fmla="*/ 26 w 112"/>
                <a:gd name="T45" fmla="*/ 40 h 51"/>
                <a:gd name="T46" fmla="*/ 77 w 112"/>
                <a:gd name="T47" fmla="*/ 42 h 51"/>
                <a:gd name="T48" fmla="*/ 77 w 112"/>
                <a:gd name="T49" fmla="*/ 0 h 51"/>
                <a:gd name="T50" fmla="*/ 81 w 112"/>
                <a:gd name="T51" fmla="*/ 0 h 51"/>
                <a:gd name="T52" fmla="*/ 81 w 112"/>
                <a:gd name="T53" fmla="*/ 42 h 51"/>
                <a:gd name="T54" fmla="*/ 112 w 112"/>
                <a:gd name="T55" fmla="*/ 44 h 51"/>
                <a:gd name="T56" fmla="*/ 112 w 112"/>
                <a:gd name="T57" fmla="*/ 0 h 51"/>
                <a:gd name="T58" fmla="*/ 81 w 112"/>
                <a:gd name="T59" fmla="*/ 0 h 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2" h="51">
                  <a:moveTo>
                    <a:pt x="81" y="46"/>
                  </a:moveTo>
                  <a:lnTo>
                    <a:pt x="81" y="51"/>
                  </a:lnTo>
                  <a:lnTo>
                    <a:pt x="112" y="51"/>
                  </a:lnTo>
                  <a:lnTo>
                    <a:pt x="112" y="48"/>
                  </a:lnTo>
                  <a:lnTo>
                    <a:pt x="81" y="46"/>
                  </a:lnTo>
                  <a:close/>
                  <a:moveTo>
                    <a:pt x="22" y="44"/>
                  </a:moveTo>
                  <a:lnTo>
                    <a:pt x="19" y="46"/>
                  </a:lnTo>
                  <a:lnTo>
                    <a:pt x="35" y="48"/>
                  </a:lnTo>
                  <a:lnTo>
                    <a:pt x="77" y="48"/>
                  </a:lnTo>
                  <a:lnTo>
                    <a:pt x="77" y="46"/>
                  </a:lnTo>
                  <a:lnTo>
                    <a:pt x="22" y="44"/>
                  </a:lnTo>
                  <a:close/>
                  <a:moveTo>
                    <a:pt x="2" y="44"/>
                  </a:moveTo>
                  <a:lnTo>
                    <a:pt x="0" y="46"/>
                  </a:lnTo>
                  <a:lnTo>
                    <a:pt x="13" y="46"/>
                  </a:lnTo>
                  <a:lnTo>
                    <a:pt x="15" y="44"/>
                  </a:lnTo>
                  <a:lnTo>
                    <a:pt x="2" y="44"/>
                  </a:lnTo>
                  <a:close/>
                  <a:moveTo>
                    <a:pt x="48" y="18"/>
                  </a:moveTo>
                  <a:lnTo>
                    <a:pt x="11" y="40"/>
                  </a:lnTo>
                  <a:lnTo>
                    <a:pt x="19" y="40"/>
                  </a:lnTo>
                  <a:lnTo>
                    <a:pt x="48" y="18"/>
                  </a:lnTo>
                  <a:close/>
                  <a:moveTo>
                    <a:pt x="77" y="0"/>
                  </a:moveTo>
                  <a:lnTo>
                    <a:pt x="72" y="2"/>
                  </a:lnTo>
                  <a:lnTo>
                    <a:pt x="26" y="40"/>
                  </a:lnTo>
                  <a:lnTo>
                    <a:pt x="77" y="42"/>
                  </a:lnTo>
                  <a:lnTo>
                    <a:pt x="77" y="0"/>
                  </a:lnTo>
                  <a:close/>
                  <a:moveTo>
                    <a:pt x="81" y="0"/>
                  </a:moveTo>
                  <a:lnTo>
                    <a:pt x="81" y="42"/>
                  </a:lnTo>
                  <a:lnTo>
                    <a:pt x="112" y="44"/>
                  </a:lnTo>
                  <a:lnTo>
                    <a:pt x="112" y="0"/>
                  </a:lnTo>
                  <a:lnTo>
                    <a:pt x="8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8" name="Freeform 401"/>
            <p:cNvSpPr>
              <a:spLocks noEditPoints="1"/>
            </p:cNvSpPr>
            <p:nvPr/>
          </p:nvSpPr>
          <p:spPr bwMode="auto">
            <a:xfrm>
              <a:off x="3688" y="1874"/>
              <a:ext cx="112" cy="51"/>
            </a:xfrm>
            <a:custGeom>
              <a:avLst/>
              <a:gdLst>
                <a:gd name="T0" fmla="*/ 81 w 112"/>
                <a:gd name="T1" fmla="*/ 46 h 51"/>
                <a:gd name="T2" fmla="*/ 81 w 112"/>
                <a:gd name="T3" fmla="*/ 51 h 51"/>
                <a:gd name="T4" fmla="*/ 112 w 112"/>
                <a:gd name="T5" fmla="*/ 51 h 51"/>
                <a:gd name="T6" fmla="*/ 112 w 112"/>
                <a:gd name="T7" fmla="*/ 48 h 51"/>
                <a:gd name="T8" fmla="*/ 81 w 112"/>
                <a:gd name="T9" fmla="*/ 46 h 51"/>
                <a:gd name="T10" fmla="*/ 22 w 112"/>
                <a:gd name="T11" fmla="*/ 44 h 51"/>
                <a:gd name="T12" fmla="*/ 19 w 112"/>
                <a:gd name="T13" fmla="*/ 46 h 51"/>
                <a:gd name="T14" fmla="*/ 35 w 112"/>
                <a:gd name="T15" fmla="*/ 48 h 51"/>
                <a:gd name="T16" fmla="*/ 77 w 112"/>
                <a:gd name="T17" fmla="*/ 48 h 51"/>
                <a:gd name="T18" fmla="*/ 77 w 112"/>
                <a:gd name="T19" fmla="*/ 46 h 51"/>
                <a:gd name="T20" fmla="*/ 22 w 112"/>
                <a:gd name="T21" fmla="*/ 44 h 51"/>
                <a:gd name="T22" fmla="*/ 2 w 112"/>
                <a:gd name="T23" fmla="*/ 44 h 51"/>
                <a:gd name="T24" fmla="*/ 0 w 112"/>
                <a:gd name="T25" fmla="*/ 46 h 51"/>
                <a:gd name="T26" fmla="*/ 13 w 112"/>
                <a:gd name="T27" fmla="*/ 46 h 51"/>
                <a:gd name="T28" fmla="*/ 15 w 112"/>
                <a:gd name="T29" fmla="*/ 44 h 51"/>
                <a:gd name="T30" fmla="*/ 2 w 112"/>
                <a:gd name="T31" fmla="*/ 44 h 51"/>
                <a:gd name="T32" fmla="*/ 48 w 112"/>
                <a:gd name="T33" fmla="*/ 18 h 51"/>
                <a:gd name="T34" fmla="*/ 11 w 112"/>
                <a:gd name="T35" fmla="*/ 40 h 51"/>
                <a:gd name="T36" fmla="*/ 19 w 112"/>
                <a:gd name="T37" fmla="*/ 40 h 51"/>
                <a:gd name="T38" fmla="*/ 48 w 112"/>
                <a:gd name="T39" fmla="*/ 18 h 51"/>
                <a:gd name="T40" fmla="*/ 77 w 112"/>
                <a:gd name="T41" fmla="*/ 0 h 51"/>
                <a:gd name="T42" fmla="*/ 72 w 112"/>
                <a:gd name="T43" fmla="*/ 2 h 51"/>
                <a:gd name="T44" fmla="*/ 26 w 112"/>
                <a:gd name="T45" fmla="*/ 40 h 51"/>
                <a:gd name="T46" fmla="*/ 77 w 112"/>
                <a:gd name="T47" fmla="*/ 42 h 51"/>
                <a:gd name="T48" fmla="*/ 77 w 112"/>
                <a:gd name="T49" fmla="*/ 0 h 51"/>
                <a:gd name="T50" fmla="*/ 81 w 112"/>
                <a:gd name="T51" fmla="*/ 0 h 51"/>
                <a:gd name="T52" fmla="*/ 81 w 112"/>
                <a:gd name="T53" fmla="*/ 42 h 51"/>
                <a:gd name="T54" fmla="*/ 112 w 112"/>
                <a:gd name="T55" fmla="*/ 44 h 51"/>
                <a:gd name="T56" fmla="*/ 112 w 112"/>
                <a:gd name="T57" fmla="*/ 0 h 51"/>
                <a:gd name="T58" fmla="*/ 81 w 112"/>
                <a:gd name="T59" fmla="*/ 0 h 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2" h="51">
                  <a:moveTo>
                    <a:pt x="81" y="46"/>
                  </a:moveTo>
                  <a:lnTo>
                    <a:pt x="81" y="51"/>
                  </a:lnTo>
                  <a:lnTo>
                    <a:pt x="112" y="51"/>
                  </a:lnTo>
                  <a:lnTo>
                    <a:pt x="112" y="48"/>
                  </a:lnTo>
                  <a:lnTo>
                    <a:pt x="81" y="46"/>
                  </a:lnTo>
                  <a:moveTo>
                    <a:pt x="22" y="44"/>
                  </a:moveTo>
                  <a:lnTo>
                    <a:pt x="19" y="46"/>
                  </a:lnTo>
                  <a:lnTo>
                    <a:pt x="35" y="48"/>
                  </a:lnTo>
                  <a:lnTo>
                    <a:pt x="77" y="48"/>
                  </a:lnTo>
                  <a:lnTo>
                    <a:pt x="77" y="46"/>
                  </a:lnTo>
                  <a:lnTo>
                    <a:pt x="22" y="44"/>
                  </a:lnTo>
                  <a:moveTo>
                    <a:pt x="2" y="44"/>
                  </a:moveTo>
                  <a:lnTo>
                    <a:pt x="0" y="46"/>
                  </a:lnTo>
                  <a:lnTo>
                    <a:pt x="13" y="46"/>
                  </a:lnTo>
                  <a:lnTo>
                    <a:pt x="15" y="44"/>
                  </a:lnTo>
                  <a:lnTo>
                    <a:pt x="2" y="44"/>
                  </a:lnTo>
                  <a:moveTo>
                    <a:pt x="48" y="18"/>
                  </a:moveTo>
                  <a:lnTo>
                    <a:pt x="11" y="40"/>
                  </a:lnTo>
                  <a:lnTo>
                    <a:pt x="19" y="40"/>
                  </a:lnTo>
                  <a:lnTo>
                    <a:pt x="48" y="18"/>
                  </a:lnTo>
                  <a:moveTo>
                    <a:pt x="77" y="0"/>
                  </a:moveTo>
                  <a:lnTo>
                    <a:pt x="72" y="2"/>
                  </a:lnTo>
                  <a:lnTo>
                    <a:pt x="26" y="40"/>
                  </a:lnTo>
                  <a:lnTo>
                    <a:pt x="77" y="42"/>
                  </a:lnTo>
                  <a:lnTo>
                    <a:pt x="77" y="0"/>
                  </a:lnTo>
                  <a:moveTo>
                    <a:pt x="81" y="0"/>
                  </a:moveTo>
                  <a:lnTo>
                    <a:pt x="81" y="42"/>
                  </a:lnTo>
                  <a:lnTo>
                    <a:pt x="112" y="44"/>
                  </a:lnTo>
                  <a:lnTo>
                    <a:pt x="112" y="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9" name="Freeform 402"/>
            <p:cNvSpPr>
              <a:spLocks noEditPoints="1"/>
            </p:cNvSpPr>
            <p:nvPr/>
          </p:nvSpPr>
          <p:spPr bwMode="auto">
            <a:xfrm>
              <a:off x="3388" y="1858"/>
              <a:ext cx="203" cy="53"/>
            </a:xfrm>
            <a:custGeom>
              <a:avLst/>
              <a:gdLst>
                <a:gd name="T0" fmla="*/ 20 w 92"/>
                <a:gd name="T1" fmla="*/ 225 h 24"/>
                <a:gd name="T2" fmla="*/ 0 w 92"/>
                <a:gd name="T3" fmla="*/ 239 h 24"/>
                <a:gd name="T4" fmla="*/ 605 w 92"/>
                <a:gd name="T5" fmla="*/ 258 h 24"/>
                <a:gd name="T6" fmla="*/ 622 w 92"/>
                <a:gd name="T7" fmla="*/ 250 h 24"/>
                <a:gd name="T8" fmla="*/ 20 w 92"/>
                <a:gd name="T9" fmla="*/ 225 h 24"/>
                <a:gd name="T10" fmla="*/ 419 w 92"/>
                <a:gd name="T11" fmla="*/ 0 h 24"/>
                <a:gd name="T12" fmla="*/ 53 w 92"/>
                <a:gd name="T13" fmla="*/ 205 h 24"/>
                <a:gd name="T14" fmla="*/ 642 w 92"/>
                <a:gd name="T15" fmla="*/ 225 h 24"/>
                <a:gd name="T16" fmla="*/ 658 w 92"/>
                <a:gd name="T17" fmla="*/ 225 h 24"/>
                <a:gd name="T18" fmla="*/ 989 w 92"/>
                <a:gd name="T19" fmla="*/ 33 h 24"/>
                <a:gd name="T20" fmla="*/ 419 w 9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24">
                  <a:moveTo>
                    <a:pt x="2" y="21"/>
                  </a:moveTo>
                  <a:cubicBezTo>
                    <a:pt x="0" y="22"/>
                    <a:pt x="0" y="22"/>
                    <a:pt x="0" y="22"/>
                  </a:cubicBezTo>
                  <a:cubicBezTo>
                    <a:pt x="56" y="24"/>
                    <a:pt x="56" y="24"/>
                    <a:pt x="56" y="24"/>
                  </a:cubicBezTo>
                  <a:cubicBezTo>
                    <a:pt x="58" y="23"/>
                    <a:pt x="58" y="23"/>
                    <a:pt x="58" y="23"/>
                  </a:cubicBezTo>
                  <a:cubicBezTo>
                    <a:pt x="2" y="21"/>
                    <a:pt x="2" y="21"/>
                    <a:pt x="2" y="21"/>
                  </a:cubicBezTo>
                  <a:moveTo>
                    <a:pt x="39" y="0"/>
                  </a:moveTo>
                  <a:cubicBezTo>
                    <a:pt x="5" y="19"/>
                    <a:pt x="5" y="19"/>
                    <a:pt x="5" y="19"/>
                  </a:cubicBezTo>
                  <a:cubicBezTo>
                    <a:pt x="60" y="21"/>
                    <a:pt x="60" y="21"/>
                    <a:pt x="60" y="21"/>
                  </a:cubicBezTo>
                  <a:cubicBezTo>
                    <a:pt x="61" y="21"/>
                    <a:pt x="61" y="21"/>
                    <a:pt x="61" y="21"/>
                  </a:cubicBezTo>
                  <a:cubicBezTo>
                    <a:pt x="92" y="3"/>
                    <a:pt x="92" y="3"/>
                    <a:pt x="92" y="3"/>
                  </a:cubicBezTo>
                  <a:cubicBezTo>
                    <a:pt x="39" y="0"/>
                    <a:pt x="39" y="0"/>
                    <a:pt x="3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 name="Freeform 403"/>
            <p:cNvSpPr>
              <a:spLocks noEditPoints="1"/>
            </p:cNvSpPr>
            <p:nvPr/>
          </p:nvSpPr>
          <p:spPr bwMode="auto">
            <a:xfrm>
              <a:off x="3088" y="1845"/>
              <a:ext cx="203" cy="53"/>
            </a:xfrm>
            <a:custGeom>
              <a:avLst/>
              <a:gdLst>
                <a:gd name="T0" fmla="*/ 20 w 92"/>
                <a:gd name="T1" fmla="*/ 225 h 24"/>
                <a:gd name="T2" fmla="*/ 0 w 92"/>
                <a:gd name="T3" fmla="*/ 225 h 24"/>
                <a:gd name="T4" fmla="*/ 605 w 92"/>
                <a:gd name="T5" fmla="*/ 258 h 24"/>
                <a:gd name="T6" fmla="*/ 622 w 92"/>
                <a:gd name="T7" fmla="*/ 250 h 24"/>
                <a:gd name="T8" fmla="*/ 622 w 92"/>
                <a:gd name="T9" fmla="*/ 250 h 24"/>
                <a:gd name="T10" fmla="*/ 20 w 92"/>
                <a:gd name="T11" fmla="*/ 225 h 24"/>
                <a:gd name="T12" fmla="*/ 428 w 92"/>
                <a:gd name="T13" fmla="*/ 0 h 24"/>
                <a:gd name="T14" fmla="*/ 64 w 92"/>
                <a:gd name="T15" fmla="*/ 205 h 24"/>
                <a:gd name="T16" fmla="*/ 633 w 92"/>
                <a:gd name="T17" fmla="*/ 225 h 24"/>
                <a:gd name="T18" fmla="*/ 642 w 92"/>
                <a:gd name="T19" fmla="*/ 239 h 24"/>
                <a:gd name="T20" fmla="*/ 989 w 92"/>
                <a:gd name="T21" fmla="*/ 20 h 24"/>
                <a:gd name="T22" fmla="*/ 428 w 92"/>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2" h="24">
                  <a:moveTo>
                    <a:pt x="2" y="21"/>
                  </a:moveTo>
                  <a:cubicBezTo>
                    <a:pt x="0" y="21"/>
                    <a:pt x="0" y="21"/>
                    <a:pt x="0" y="21"/>
                  </a:cubicBezTo>
                  <a:cubicBezTo>
                    <a:pt x="56" y="24"/>
                    <a:pt x="56" y="24"/>
                    <a:pt x="56" y="24"/>
                  </a:cubicBezTo>
                  <a:cubicBezTo>
                    <a:pt x="58" y="23"/>
                    <a:pt x="58" y="23"/>
                    <a:pt x="58" y="23"/>
                  </a:cubicBezTo>
                  <a:cubicBezTo>
                    <a:pt x="58" y="23"/>
                    <a:pt x="58" y="23"/>
                    <a:pt x="58" y="23"/>
                  </a:cubicBezTo>
                  <a:cubicBezTo>
                    <a:pt x="2" y="21"/>
                    <a:pt x="2" y="21"/>
                    <a:pt x="2" y="21"/>
                  </a:cubicBezTo>
                  <a:moveTo>
                    <a:pt x="40" y="0"/>
                  </a:moveTo>
                  <a:cubicBezTo>
                    <a:pt x="6" y="19"/>
                    <a:pt x="6" y="19"/>
                    <a:pt x="6" y="19"/>
                  </a:cubicBezTo>
                  <a:cubicBezTo>
                    <a:pt x="59" y="21"/>
                    <a:pt x="59" y="21"/>
                    <a:pt x="59" y="21"/>
                  </a:cubicBezTo>
                  <a:cubicBezTo>
                    <a:pt x="59" y="21"/>
                    <a:pt x="60" y="21"/>
                    <a:pt x="60" y="22"/>
                  </a:cubicBezTo>
                  <a:cubicBezTo>
                    <a:pt x="92" y="2"/>
                    <a:pt x="92" y="2"/>
                    <a:pt x="92" y="2"/>
                  </a:cubicBezTo>
                  <a:cubicBezTo>
                    <a:pt x="40" y="0"/>
                    <a:pt x="40" y="0"/>
                    <a:pt x="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 name="Freeform 404"/>
            <p:cNvSpPr>
              <a:spLocks noEditPoints="1"/>
            </p:cNvSpPr>
            <p:nvPr/>
          </p:nvSpPr>
          <p:spPr bwMode="auto">
            <a:xfrm>
              <a:off x="2789" y="1832"/>
              <a:ext cx="200" cy="53"/>
            </a:xfrm>
            <a:custGeom>
              <a:avLst/>
              <a:gdLst>
                <a:gd name="T0" fmla="*/ 20 w 91"/>
                <a:gd name="T1" fmla="*/ 214 h 24"/>
                <a:gd name="T2" fmla="*/ 0 w 91"/>
                <a:gd name="T3" fmla="*/ 225 h 24"/>
                <a:gd name="T4" fmla="*/ 593 w 91"/>
                <a:gd name="T5" fmla="*/ 258 h 24"/>
                <a:gd name="T6" fmla="*/ 593 w 91"/>
                <a:gd name="T7" fmla="*/ 250 h 24"/>
                <a:gd name="T8" fmla="*/ 20 w 91"/>
                <a:gd name="T9" fmla="*/ 214 h 24"/>
                <a:gd name="T10" fmla="*/ 424 w 91"/>
                <a:gd name="T11" fmla="*/ 0 h 24"/>
                <a:gd name="T12" fmla="*/ 53 w 91"/>
                <a:gd name="T13" fmla="*/ 194 h 24"/>
                <a:gd name="T14" fmla="*/ 604 w 91"/>
                <a:gd name="T15" fmla="*/ 225 h 24"/>
                <a:gd name="T16" fmla="*/ 613 w 91"/>
                <a:gd name="T17" fmla="*/ 239 h 24"/>
                <a:gd name="T18" fmla="*/ 613 w 91"/>
                <a:gd name="T19" fmla="*/ 239 h 24"/>
                <a:gd name="T20" fmla="*/ 967 w 91"/>
                <a:gd name="T21" fmla="*/ 20 h 24"/>
                <a:gd name="T22" fmla="*/ 424 w 91"/>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1" h="24">
                  <a:moveTo>
                    <a:pt x="2" y="20"/>
                  </a:moveTo>
                  <a:cubicBezTo>
                    <a:pt x="0" y="21"/>
                    <a:pt x="0" y="21"/>
                    <a:pt x="0" y="21"/>
                  </a:cubicBezTo>
                  <a:cubicBezTo>
                    <a:pt x="56" y="24"/>
                    <a:pt x="56" y="24"/>
                    <a:pt x="56" y="24"/>
                  </a:cubicBezTo>
                  <a:cubicBezTo>
                    <a:pt x="56" y="23"/>
                    <a:pt x="56" y="23"/>
                    <a:pt x="56" y="23"/>
                  </a:cubicBezTo>
                  <a:cubicBezTo>
                    <a:pt x="2" y="20"/>
                    <a:pt x="2" y="20"/>
                    <a:pt x="2" y="20"/>
                  </a:cubicBezTo>
                  <a:moveTo>
                    <a:pt x="40" y="0"/>
                  </a:moveTo>
                  <a:cubicBezTo>
                    <a:pt x="5" y="18"/>
                    <a:pt x="5" y="18"/>
                    <a:pt x="5" y="18"/>
                  </a:cubicBezTo>
                  <a:cubicBezTo>
                    <a:pt x="57" y="21"/>
                    <a:pt x="57" y="21"/>
                    <a:pt x="57" y="21"/>
                  </a:cubicBezTo>
                  <a:cubicBezTo>
                    <a:pt x="58" y="21"/>
                    <a:pt x="58" y="21"/>
                    <a:pt x="58" y="22"/>
                  </a:cubicBezTo>
                  <a:cubicBezTo>
                    <a:pt x="58" y="22"/>
                    <a:pt x="58" y="22"/>
                    <a:pt x="58" y="22"/>
                  </a:cubicBezTo>
                  <a:cubicBezTo>
                    <a:pt x="91" y="2"/>
                    <a:pt x="91" y="2"/>
                    <a:pt x="91" y="2"/>
                  </a:cubicBezTo>
                  <a:cubicBezTo>
                    <a:pt x="40" y="0"/>
                    <a:pt x="40" y="0"/>
                    <a:pt x="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2" name="Freeform 405"/>
            <p:cNvSpPr>
              <a:spLocks noEditPoints="1"/>
            </p:cNvSpPr>
            <p:nvPr/>
          </p:nvSpPr>
          <p:spPr bwMode="auto">
            <a:xfrm>
              <a:off x="2489" y="1819"/>
              <a:ext cx="201" cy="53"/>
            </a:xfrm>
            <a:custGeom>
              <a:avLst/>
              <a:gdLst>
                <a:gd name="T0" fmla="*/ 20 w 91"/>
                <a:gd name="T1" fmla="*/ 214 h 24"/>
                <a:gd name="T2" fmla="*/ 0 w 91"/>
                <a:gd name="T3" fmla="*/ 225 h 24"/>
                <a:gd name="T4" fmla="*/ 605 w 91"/>
                <a:gd name="T5" fmla="*/ 258 h 24"/>
                <a:gd name="T6" fmla="*/ 625 w 91"/>
                <a:gd name="T7" fmla="*/ 239 h 24"/>
                <a:gd name="T8" fmla="*/ 20 w 91"/>
                <a:gd name="T9" fmla="*/ 214 h 24"/>
                <a:gd name="T10" fmla="*/ 429 w 91"/>
                <a:gd name="T11" fmla="*/ 0 h 24"/>
                <a:gd name="T12" fmla="*/ 64 w 91"/>
                <a:gd name="T13" fmla="*/ 194 h 24"/>
                <a:gd name="T14" fmla="*/ 649 w 91"/>
                <a:gd name="T15" fmla="*/ 214 h 24"/>
                <a:gd name="T16" fmla="*/ 649 w 91"/>
                <a:gd name="T17" fmla="*/ 225 h 24"/>
                <a:gd name="T18" fmla="*/ 981 w 91"/>
                <a:gd name="T19" fmla="*/ 20 h 24"/>
                <a:gd name="T20" fmla="*/ 429 w 91"/>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1" h="24">
                  <a:moveTo>
                    <a:pt x="2" y="20"/>
                  </a:moveTo>
                  <a:cubicBezTo>
                    <a:pt x="0" y="21"/>
                    <a:pt x="0" y="21"/>
                    <a:pt x="0" y="21"/>
                  </a:cubicBezTo>
                  <a:cubicBezTo>
                    <a:pt x="56" y="24"/>
                    <a:pt x="56" y="24"/>
                    <a:pt x="56" y="24"/>
                  </a:cubicBezTo>
                  <a:cubicBezTo>
                    <a:pt x="58" y="22"/>
                    <a:pt x="58" y="22"/>
                    <a:pt x="58" y="22"/>
                  </a:cubicBezTo>
                  <a:cubicBezTo>
                    <a:pt x="2" y="20"/>
                    <a:pt x="2" y="20"/>
                    <a:pt x="2" y="20"/>
                  </a:cubicBezTo>
                  <a:moveTo>
                    <a:pt x="40" y="0"/>
                  </a:moveTo>
                  <a:cubicBezTo>
                    <a:pt x="6" y="18"/>
                    <a:pt x="6" y="18"/>
                    <a:pt x="6" y="18"/>
                  </a:cubicBezTo>
                  <a:cubicBezTo>
                    <a:pt x="60" y="20"/>
                    <a:pt x="60" y="20"/>
                    <a:pt x="60" y="20"/>
                  </a:cubicBezTo>
                  <a:cubicBezTo>
                    <a:pt x="60" y="20"/>
                    <a:pt x="60" y="21"/>
                    <a:pt x="60" y="21"/>
                  </a:cubicBezTo>
                  <a:cubicBezTo>
                    <a:pt x="91" y="2"/>
                    <a:pt x="91" y="2"/>
                    <a:pt x="91" y="2"/>
                  </a:cubicBezTo>
                  <a:cubicBezTo>
                    <a:pt x="40" y="0"/>
                    <a:pt x="40" y="0"/>
                    <a:pt x="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3" name="Freeform 406"/>
            <p:cNvSpPr>
              <a:spLocks noEditPoints="1"/>
            </p:cNvSpPr>
            <p:nvPr/>
          </p:nvSpPr>
          <p:spPr bwMode="auto">
            <a:xfrm>
              <a:off x="3672" y="1867"/>
              <a:ext cx="128" cy="55"/>
            </a:xfrm>
            <a:custGeom>
              <a:avLst/>
              <a:gdLst>
                <a:gd name="T0" fmla="*/ 0 w 58"/>
                <a:gd name="T1" fmla="*/ 266 h 25"/>
                <a:gd name="T2" fmla="*/ 0 w 58"/>
                <a:gd name="T3" fmla="*/ 266 h 25"/>
                <a:gd name="T4" fmla="*/ 0 w 58"/>
                <a:gd name="T5" fmla="*/ 266 h 25"/>
                <a:gd name="T6" fmla="*/ 20 w 58"/>
                <a:gd name="T7" fmla="*/ 266 h 25"/>
                <a:gd name="T8" fmla="*/ 0 w 58"/>
                <a:gd name="T9" fmla="*/ 266 h 25"/>
                <a:gd name="T10" fmla="*/ 0 w 58"/>
                <a:gd name="T11" fmla="*/ 266 h 25"/>
                <a:gd name="T12" fmla="*/ 9 w 58"/>
                <a:gd name="T13" fmla="*/ 257 h 25"/>
                <a:gd name="T14" fmla="*/ 9 w 58"/>
                <a:gd name="T15" fmla="*/ 257 h 25"/>
                <a:gd name="T16" fmla="*/ 9 w 58"/>
                <a:gd name="T17" fmla="*/ 257 h 25"/>
                <a:gd name="T18" fmla="*/ 170 w 58"/>
                <a:gd name="T19" fmla="*/ 257 h 25"/>
                <a:gd name="T20" fmla="*/ 170 w 58"/>
                <a:gd name="T21" fmla="*/ 257 h 25"/>
                <a:gd name="T22" fmla="*/ 249 w 58"/>
                <a:gd name="T23" fmla="*/ 266 h 25"/>
                <a:gd name="T24" fmla="*/ 170 w 58"/>
                <a:gd name="T25" fmla="*/ 257 h 25"/>
                <a:gd name="T26" fmla="*/ 33 w 58"/>
                <a:gd name="T27" fmla="*/ 246 h 25"/>
                <a:gd name="T28" fmla="*/ 9 w 58"/>
                <a:gd name="T29" fmla="*/ 257 h 25"/>
                <a:gd name="T30" fmla="*/ 9 w 58"/>
                <a:gd name="T31" fmla="*/ 257 h 25"/>
                <a:gd name="T32" fmla="*/ 9 w 58"/>
                <a:gd name="T33" fmla="*/ 257 h 25"/>
                <a:gd name="T34" fmla="*/ 20 w 58"/>
                <a:gd name="T35" fmla="*/ 257 h 25"/>
                <a:gd name="T36" fmla="*/ 141 w 58"/>
                <a:gd name="T37" fmla="*/ 257 h 25"/>
                <a:gd name="T38" fmla="*/ 141 w 58"/>
                <a:gd name="T39" fmla="*/ 257 h 25"/>
                <a:gd name="T40" fmla="*/ 73 w 58"/>
                <a:gd name="T41" fmla="*/ 257 h 25"/>
                <a:gd name="T42" fmla="*/ 88 w 58"/>
                <a:gd name="T43" fmla="*/ 246 h 25"/>
                <a:gd name="T44" fmla="*/ 33 w 58"/>
                <a:gd name="T45" fmla="*/ 246 h 25"/>
                <a:gd name="T46" fmla="*/ 452 w 58"/>
                <a:gd name="T47" fmla="*/ 20 h 25"/>
                <a:gd name="T48" fmla="*/ 452 w 58"/>
                <a:gd name="T49" fmla="*/ 20 h 25"/>
                <a:gd name="T50" fmla="*/ 452 w 58"/>
                <a:gd name="T51" fmla="*/ 33 h 25"/>
                <a:gd name="T52" fmla="*/ 452 w 58"/>
                <a:gd name="T53" fmla="*/ 20 h 25"/>
                <a:gd name="T54" fmla="*/ 428 w 58"/>
                <a:gd name="T55" fmla="*/ 44 h 25"/>
                <a:gd name="T56" fmla="*/ 452 w 58"/>
                <a:gd name="T57" fmla="*/ 33 h 25"/>
                <a:gd name="T58" fmla="*/ 452 w 58"/>
                <a:gd name="T59" fmla="*/ 20 h 25"/>
                <a:gd name="T60" fmla="*/ 472 w 58"/>
                <a:gd name="T61" fmla="*/ 0 h 25"/>
                <a:gd name="T62" fmla="*/ 472 w 58"/>
                <a:gd name="T63" fmla="*/ 33 h 25"/>
                <a:gd name="T64" fmla="*/ 622 w 58"/>
                <a:gd name="T65" fmla="*/ 33 h 25"/>
                <a:gd name="T66" fmla="*/ 622 w 58"/>
                <a:gd name="T67" fmla="*/ 0 h 25"/>
                <a:gd name="T68" fmla="*/ 472 w 58"/>
                <a:gd name="T69" fmla="*/ 0 h 25"/>
                <a:gd name="T70" fmla="*/ 452 w 58"/>
                <a:gd name="T71" fmla="*/ 0 h 25"/>
                <a:gd name="T72" fmla="*/ 439 w 58"/>
                <a:gd name="T73" fmla="*/ 0 h 25"/>
                <a:gd name="T74" fmla="*/ 64 w 58"/>
                <a:gd name="T75" fmla="*/ 222 h 25"/>
                <a:gd name="T76" fmla="*/ 126 w 58"/>
                <a:gd name="T77" fmla="*/ 222 h 25"/>
                <a:gd name="T78" fmla="*/ 311 w 58"/>
                <a:gd name="T79" fmla="*/ 117 h 25"/>
                <a:gd name="T80" fmla="*/ 439 w 58"/>
                <a:gd name="T81" fmla="*/ 0 h 25"/>
                <a:gd name="T82" fmla="*/ 452 w 58"/>
                <a:gd name="T83" fmla="*/ 9 h 25"/>
                <a:gd name="T84" fmla="*/ 452 w 58"/>
                <a:gd name="T85" fmla="*/ 0 h 25"/>
                <a:gd name="T86" fmla="*/ 452 w 58"/>
                <a:gd name="T87" fmla="*/ 0 h 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 h="25">
                  <a:moveTo>
                    <a:pt x="0" y="25"/>
                  </a:moveTo>
                  <a:cubicBezTo>
                    <a:pt x="0" y="25"/>
                    <a:pt x="0" y="25"/>
                    <a:pt x="0" y="25"/>
                  </a:cubicBezTo>
                  <a:cubicBezTo>
                    <a:pt x="0" y="25"/>
                    <a:pt x="0" y="25"/>
                    <a:pt x="0" y="25"/>
                  </a:cubicBezTo>
                  <a:cubicBezTo>
                    <a:pt x="2" y="25"/>
                    <a:pt x="2" y="25"/>
                    <a:pt x="2" y="25"/>
                  </a:cubicBezTo>
                  <a:cubicBezTo>
                    <a:pt x="0" y="25"/>
                    <a:pt x="0" y="25"/>
                    <a:pt x="0" y="25"/>
                  </a:cubicBezTo>
                  <a:cubicBezTo>
                    <a:pt x="0" y="25"/>
                    <a:pt x="0" y="25"/>
                    <a:pt x="0" y="25"/>
                  </a:cubicBezTo>
                  <a:moveTo>
                    <a:pt x="1" y="24"/>
                  </a:moveTo>
                  <a:cubicBezTo>
                    <a:pt x="1" y="24"/>
                    <a:pt x="1" y="24"/>
                    <a:pt x="1" y="24"/>
                  </a:cubicBezTo>
                  <a:cubicBezTo>
                    <a:pt x="1" y="24"/>
                    <a:pt x="1" y="24"/>
                    <a:pt x="1" y="24"/>
                  </a:cubicBezTo>
                  <a:moveTo>
                    <a:pt x="16" y="24"/>
                  </a:moveTo>
                  <a:cubicBezTo>
                    <a:pt x="16" y="24"/>
                    <a:pt x="16" y="24"/>
                    <a:pt x="16" y="24"/>
                  </a:cubicBezTo>
                  <a:cubicBezTo>
                    <a:pt x="23" y="25"/>
                    <a:pt x="23" y="25"/>
                    <a:pt x="23" y="25"/>
                  </a:cubicBezTo>
                  <a:cubicBezTo>
                    <a:pt x="16" y="24"/>
                    <a:pt x="16" y="24"/>
                    <a:pt x="16" y="24"/>
                  </a:cubicBezTo>
                  <a:moveTo>
                    <a:pt x="3" y="23"/>
                  </a:moveTo>
                  <a:cubicBezTo>
                    <a:pt x="1" y="24"/>
                    <a:pt x="1" y="24"/>
                    <a:pt x="1" y="24"/>
                  </a:cubicBezTo>
                  <a:cubicBezTo>
                    <a:pt x="1" y="24"/>
                    <a:pt x="1" y="24"/>
                    <a:pt x="1" y="24"/>
                  </a:cubicBezTo>
                  <a:cubicBezTo>
                    <a:pt x="1" y="24"/>
                    <a:pt x="1" y="24"/>
                    <a:pt x="1" y="24"/>
                  </a:cubicBezTo>
                  <a:cubicBezTo>
                    <a:pt x="1" y="24"/>
                    <a:pt x="2" y="24"/>
                    <a:pt x="2" y="24"/>
                  </a:cubicBezTo>
                  <a:cubicBezTo>
                    <a:pt x="13" y="24"/>
                    <a:pt x="13" y="24"/>
                    <a:pt x="13" y="24"/>
                  </a:cubicBezTo>
                  <a:cubicBezTo>
                    <a:pt x="13" y="24"/>
                    <a:pt x="13" y="24"/>
                    <a:pt x="13" y="24"/>
                  </a:cubicBezTo>
                  <a:cubicBezTo>
                    <a:pt x="7" y="24"/>
                    <a:pt x="7" y="24"/>
                    <a:pt x="7" y="24"/>
                  </a:cubicBezTo>
                  <a:cubicBezTo>
                    <a:pt x="8" y="23"/>
                    <a:pt x="8" y="23"/>
                    <a:pt x="8" y="23"/>
                  </a:cubicBezTo>
                  <a:cubicBezTo>
                    <a:pt x="3" y="23"/>
                    <a:pt x="3" y="23"/>
                    <a:pt x="3" y="23"/>
                  </a:cubicBezTo>
                  <a:moveTo>
                    <a:pt x="42" y="2"/>
                  </a:moveTo>
                  <a:cubicBezTo>
                    <a:pt x="42" y="2"/>
                    <a:pt x="42" y="2"/>
                    <a:pt x="42" y="2"/>
                  </a:cubicBezTo>
                  <a:cubicBezTo>
                    <a:pt x="42" y="3"/>
                    <a:pt x="42" y="3"/>
                    <a:pt x="42" y="3"/>
                  </a:cubicBezTo>
                  <a:cubicBezTo>
                    <a:pt x="42" y="2"/>
                    <a:pt x="42" y="2"/>
                    <a:pt x="42" y="2"/>
                  </a:cubicBezTo>
                  <a:cubicBezTo>
                    <a:pt x="40" y="4"/>
                    <a:pt x="40" y="4"/>
                    <a:pt x="40" y="4"/>
                  </a:cubicBezTo>
                  <a:cubicBezTo>
                    <a:pt x="42" y="3"/>
                    <a:pt x="42" y="3"/>
                    <a:pt x="42" y="3"/>
                  </a:cubicBezTo>
                  <a:cubicBezTo>
                    <a:pt x="42" y="2"/>
                    <a:pt x="42" y="2"/>
                    <a:pt x="42" y="2"/>
                  </a:cubicBezTo>
                  <a:moveTo>
                    <a:pt x="44" y="0"/>
                  </a:moveTo>
                  <a:cubicBezTo>
                    <a:pt x="44" y="3"/>
                    <a:pt x="44" y="3"/>
                    <a:pt x="44" y="3"/>
                  </a:cubicBezTo>
                  <a:cubicBezTo>
                    <a:pt x="58" y="3"/>
                    <a:pt x="58" y="3"/>
                    <a:pt x="58" y="3"/>
                  </a:cubicBezTo>
                  <a:cubicBezTo>
                    <a:pt x="58" y="0"/>
                    <a:pt x="58" y="0"/>
                    <a:pt x="58" y="0"/>
                  </a:cubicBezTo>
                  <a:cubicBezTo>
                    <a:pt x="44" y="0"/>
                    <a:pt x="44" y="0"/>
                    <a:pt x="44" y="0"/>
                  </a:cubicBezTo>
                  <a:moveTo>
                    <a:pt x="42" y="0"/>
                  </a:moveTo>
                  <a:cubicBezTo>
                    <a:pt x="41" y="0"/>
                    <a:pt x="41" y="0"/>
                    <a:pt x="41" y="0"/>
                  </a:cubicBezTo>
                  <a:cubicBezTo>
                    <a:pt x="6" y="21"/>
                    <a:pt x="6" y="21"/>
                    <a:pt x="6" y="21"/>
                  </a:cubicBezTo>
                  <a:cubicBezTo>
                    <a:pt x="12" y="21"/>
                    <a:pt x="12" y="21"/>
                    <a:pt x="12" y="21"/>
                  </a:cubicBezTo>
                  <a:cubicBezTo>
                    <a:pt x="29" y="11"/>
                    <a:pt x="29" y="11"/>
                    <a:pt x="29" y="11"/>
                  </a:cubicBezTo>
                  <a:cubicBezTo>
                    <a:pt x="41" y="0"/>
                    <a:pt x="41" y="0"/>
                    <a:pt x="41" y="0"/>
                  </a:cubicBezTo>
                  <a:cubicBezTo>
                    <a:pt x="42" y="1"/>
                    <a:pt x="42" y="1"/>
                    <a:pt x="42" y="1"/>
                  </a:cubicBezTo>
                  <a:cubicBezTo>
                    <a:pt x="42" y="0"/>
                    <a:pt x="42" y="0"/>
                    <a:pt x="42" y="0"/>
                  </a:cubicBezTo>
                  <a:cubicBezTo>
                    <a:pt x="42" y="0"/>
                    <a:pt x="42" y="0"/>
                    <a:pt x="42"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4" name="Freeform 407"/>
            <p:cNvSpPr>
              <a:spLocks noEditPoints="1"/>
            </p:cNvSpPr>
            <p:nvPr/>
          </p:nvSpPr>
          <p:spPr bwMode="auto">
            <a:xfrm>
              <a:off x="3375" y="1852"/>
              <a:ext cx="229" cy="64"/>
            </a:xfrm>
            <a:custGeom>
              <a:avLst/>
              <a:gdLst>
                <a:gd name="T0" fmla="*/ 20 w 104"/>
                <a:gd name="T1" fmla="*/ 249 h 29"/>
                <a:gd name="T2" fmla="*/ 0 w 104"/>
                <a:gd name="T3" fmla="*/ 267 h 29"/>
                <a:gd name="T4" fmla="*/ 9 w 104"/>
                <a:gd name="T5" fmla="*/ 258 h 29"/>
                <a:gd name="T6" fmla="*/ 9 w 104"/>
                <a:gd name="T7" fmla="*/ 258 h 29"/>
                <a:gd name="T8" fmla="*/ 674 w 104"/>
                <a:gd name="T9" fmla="*/ 291 h 29"/>
                <a:gd name="T10" fmla="*/ 683 w 104"/>
                <a:gd name="T11" fmla="*/ 311 h 29"/>
                <a:gd name="T12" fmla="*/ 683 w 104"/>
                <a:gd name="T13" fmla="*/ 311 h 29"/>
                <a:gd name="T14" fmla="*/ 694 w 104"/>
                <a:gd name="T15" fmla="*/ 311 h 29"/>
                <a:gd name="T16" fmla="*/ 694 w 104"/>
                <a:gd name="T17" fmla="*/ 278 h 29"/>
                <a:gd name="T18" fmla="*/ 683 w 104"/>
                <a:gd name="T19" fmla="*/ 278 h 29"/>
                <a:gd name="T20" fmla="*/ 665 w 104"/>
                <a:gd name="T21" fmla="*/ 291 h 29"/>
                <a:gd name="T22" fmla="*/ 64 w 104"/>
                <a:gd name="T23" fmla="*/ 267 h 29"/>
                <a:gd name="T24" fmla="*/ 88 w 104"/>
                <a:gd name="T25" fmla="*/ 258 h 29"/>
                <a:gd name="T26" fmla="*/ 20 w 104"/>
                <a:gd name="T27" fmla="*/ 249 h 29"/>
                <a:gd name="T28" fmla="*/ 480 w 104"/>
                <a:gd name="T29" fmla="*/ 33 h 29"/>
                <a:gd name="T30" fmla="*/ 480 w 104"/>
                <a:gd name="T31" fmla="*/ 20 h 29"/>
                <a:gd name="T32" fmla="*/ 480 w 104"/>
                <a:gd name="T33" fmla="*/ 33 h 29"/>
                <a:gd name="T34" fmla="*/ 480 w 104"/>
                <a:gd name="T35" fmla="*/ 0 h 29"/>
                <a:gd name="T36" fmla="*/ 471 w 104"/>
                <a:gd name="T37" fmla="*/ 9 h 29"/>
                <a:gd name="T38" fmla="*/ 64 w 104"/>
                <a:gd name="T39" fmla="*/ 238 h 29"/>
                <a:gd name="T40" fmla="*/ 117 w 104"/>
                <a:gd name="T41" fmla="*/ 238 h 29"/>
                <a:gd name="T42" fmla="*/ 480 w 104"/>
                <a:gd name="T43" fmla="*/ 33 h 29"/>
                <a:gd name="T44" fmla="*/ 1048 w 104"/>
                <a:gd name="T45" fmla="*/ 64 h 29"/>
                <a:gd name="T46" fmla="*/ 718 w 104"/>
                <a:gd name="T47" fmla="*/ 258 h 29"/>
                <a:gd name="T48" fmla="*/ 718 w 104"/>
                <a:gd name="T49" fmla="*/ 267 h 29"/>
                <a:gd name="T50" fmla="*/ 718 w 104"/>
                <a:gd name="T51" fmla="*/ 291 h 29"/>
                <a:gd name="T52" fmla="*/ 1101 w 104"/>
                <a:gd name="T53" fmla="*/ 64 h 29"/>
                <a:gd name="T54" fmla="*/ 1110 w 104"/>
                <a:gd name="T55" fmla="*/ 64 h 29"/>
                <a:gd name="T56" fmla="*/ 1110 w 104"/>
                <a:gd name="T57" fmla="*/ 44 h 29"/>
                <a:gd name="T58" fmla="*/ 1101 w 104"/>
                <a:gd name="T59" fmla="*/ 33 h 29"/>
                <a:gd name="T60" fmla="*/ 480 w 104"/>
                <a:gd name="T61" fmla="*/ 0 h 2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29">
                  <a:moveTo>
                    <a:pt x="2" y="23"/>
                  </a:moveTo>
                  <a:cubicBezTo>
                    <a:pt x="0" y="25"/>
                    <a:pt x="0" y="25"/>
                    <a:pt x="0" y="25"/>
                  </a:cubicBezTo>
                  <a:cubicBezTo>
                    <a:pt x="1" y="24"/>
                    <a:pt x="1" y="24"/>
                    <a:pt x="1" y="24"/>
                  </a:cubicBezTo>
                  <a:cubicBezTo>
                    <a:pt x="1" y="24"/>
                    <a:pt x="1" y="24"/>
                    <a:pt x="1" y="24"/>
                  </a:cubicBezTo>
                  <a:cubicBezTo>
                    <a:pt x="63" y="27"/>
                    <a:pt x="63" y="27"/>
                    <a:pt x="63" y="27"/>
                  </a:cubicBezTo>
                  <a:cubicBezTo>
                    <a:pt x="63" y="27"/>
                    <a:pt x="64" y="28"/>
                    <a:pt x="64" y="29"/>
                  </a:cubicBezTo>
                  <a:cubicBezTo>
                    <a:pt x="64" y="29"/>
                    <a:pt x="64" y="29"/>
                    <a:pt x="64" y="29"/>
                  </a:cubicBezTo>
                  <a:cubicBezTo>
                    <a:pt x="65" y="29"/>
                    <a:pt x="65" y="29"/>
                    <a:pt x="65" y="29"/>
                  </a:cubicBezTo>
                  <a:cubicBezTo>
                    <a:pt x="65" y="26"/>
                    <a:pt x="65" y="26"/>
                    <a:pt x="65" y="26"/>
                  </a:cubicBezTo>
                  <a:cubicBezTo>
                    <a:pt x="64" y="26"/>
                    <a:pt x="64" y="26"/>
                    <a:pt x="64" y="26"/>
                  </a:cubicBezTo>
                  <a:cubicBezTo>
                    <a:pt x="62" y="27"/>
                    <a:pt x="62" y="27"/>
                    <a:pt x="62" y="27"/>
                  </a:cubicBezTo>
                  <a:cubicBezTo>
                    <a:pt x="6" y="25"/>
                    <a:pt x="6" y="25"/>
                    <a:pt x="6" y="25"/>
                  </a:cubicBezTo>
                  <a:cubicBezTo>
                    <a:pt x="8" y="24"/>
                    <a:pt x="8" y="24"/>
                    <a:pt x="8" y="24"/>
                  </a:cubicBezTo>
                  <a:cubicBezTo>
                    <a:pt x="2" y="23"/>
                    <a:pt x="2" y="23"/>
                    <a:pt x="2" y="23"/>
                  </a:cubicBezTo>
                  <a:moveTo>
                    <a:pt x="45" y="3"/>
                  </a:moveTo>
                  <a:cubicBezTo>
                    <a:pt x="45" y="2"/>
                    <a:pt x="45" y="2"/>
                    <a:pt x="45" y="2"/>
                  </a:cubicBezTo>
                  <a:cubicBezTo>
                    <a:pt x="45" y="3"/>
                    <a:pt x="45" y="3"/>
                    <a:pt x="45" y="3"/>
                  </a:cubicBezTo>
                  <a:moveTo>
                    <a:pt x="45" y="0"/>
                  </a:moveTo>
                  <a:cubicBezTo>
                    <a:pt x="44" y="1"/>
                    <a:pt x="44" y="1"/>
                    <a:pt x="44" y="1"/>
                  </a:cubicBezTo>
                  <a:cubicBezTo>
                    <a:pt x="6" y="22"/>
                    <a:pt x="6" y="22"/>
                    <a:pt x="6" y="22"/>
                  </a:cubicBezTo>
                  <a:cubicBezTo>
                    <a:pt x="11" y="22"/>
                    <a:pt x="11" y="22"/>
                    <a:pt x="11" y="22"/>
                  </a:cubicBezTo>
                  <a:cubicBezTo>
                    <a:pt x="45" y="3"/>
                    <a:pt x="45" y="3"/>
                    <a:pt x="45" y="3"/>
                  </a:cubicBezTo>
                  <a:cubicBezTo>
                    <a:pt x="98" y="6"/>
                    <a:pt x="98" y="6"/>
                    <a:pt x="98" y="6"/>
                  </a:cubicBezTo>
                  <a:cubicBezTo>
                    <a:pt x="67" y="24"/>
                    <a:pt x="67" y="24"/>
                    <a:pt x="67" y="24"/>
                  </a:cubicBezTo>
                  <a:cubicBezTo>
                    <a:pt x="67" y="24"/>
                    <a:pt x="67" y="25"/>
                    <a:pt x="67" y="25"/>
                  </a:cubicBezTo>
                  <a:cubicBezTo>
                    <a:pt x="67" y="27"/>
                    <a:pt x="67" y="27"/>
                    <a:pt x="67" y="27"/>
                  </a:cubicBezTo>
                  <a:cubicBezTo>
                    <a:pt x="103" y="6"/>
                    <a:pt x="103" y="6"/>
                    <a:pt x="103" y="6"/>
                  </a:cubicBezTo>
                  <a:cubicBezTo>
                    <a:pt x="103" y="6"/>
                    <a:pt x="104" y="6"/>
                    <a:pt x="104" y="6"/>
                  </a:cubicBezTo>
                  <a:cubicBezTo>
                    <a:pt x="104" y="5"/>
                    <a:pt x="104" y="5"/>
                    <a:pt x="104" y="4"/>
                  </a:cubicBezTo>
                  <a:cubicBezTo>
                    <a:pt x="104" y="3"/>
                    <a:pt x="103" y="3"/>
                    <a:pt x="103" y="3"/>
                  </a:cubicBezTo>
                  <a:cubicBezTo>
                    <a:pt x="45" y="0"/>
                    <a:pt x="45" y="0"/>
                    <a:pt x="45"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5" name="Freeform 408"/>
            <p:cNvSpPr>
              <a:spLocks noEditPoints="1"/>
            </p:cNvSpPr>
            <p:nvPr/>
          </p:nvSpPr>
          <p:spPr bwMode="auto">
            <a:xfrm>
              <a:off x="3073" y="1839"/>
              <a:ext cx="231" cy="61"/>
            </a:xfrm>
            <a:custGeom>
              <a:avLst/>
              <a:gdLst>
                <a:gd name="T0" fmla="*/ 693 w 105"/>
                <a:gd name="T1" fmla="*/ 270 h 28"/>
                <a:gd name="T2" fmla="*/ 673 w 105"/>
                <a:gd name="T3" fmla="*/ 281 h 28"/>
                <a:gd name="T4" fmla="*/ 682 w 105"/>
                <a:gd name="T5" fmla="*/ 281 h 28"/>
                <a:gd name="T6" fmla="*/ 693 w 105"/>
                <a:gd name="T7" fmla="*/ 290 h 28"/>
                <a:gd name="T8" fmla="*/ 693 w 105"/>
                <a:gd name="T9" fmla="*/ 270 h 28"/>
                <a:gd name="T10" fmla="*/ 33 w 105"/>
                <a:gd name="T11" fmla="*/ 237 h 28"/>
                <a:gd name="T12" fmla="*/ 9 w 105"/>
                <a:gd name="T13" fmla="*/ 246 h 28"/>
                <a:gd name="T14" fmla="*/ 0 w 105"/>
                <a:gd name="T15" fmla="*/ 270 h 28"/>
                <a:gd name="T16" fmla="*/ 0 w 105"/>
                <a:gd name="T17" fmla="*/ 270 h 28"/>
                <a:gd name="T18" fmla="*/ 9 w 105"/>
                <a:gd name="T19" fmla="*/ 257 h 28"/>
                <a:gd name="T20" fmla="*/ 20 w 105"/>
                <a:gd name="T21" fmla="*/ 246 h 28"/>
                <a:gd name="T22" fmla="*/ 73 w 105"/>
                <a:gd name="T23" fmla="*/ 246 h 28"/>
                <a:gd name="T24" fmla="*/ 97 w 105"/>
                <a:gd name="T25" fmla="*/ 246 h 28"/>
                <a:gd name="T26" fmla="*/ 33 w 105"/>
                <a:gd name="T27" fmla="*/ 237 h 28"/>
                <a:gd name="T28" fmla="*/ 499 w 105"/>
                <a:gd name="T29" fmla="*/ 33 h 28"/>
                <a:gd name="T30" fmla="*/ 499 w 105"/>
                <a:gd name="T31" fmla="*/ 20 h 28"/>
                <a:gd name="T32" fmla="*/ 499 w 105"/>
                <a:gd name="T33" fmla="*/ 33 h 28"/>
                <a:gd name="T34" fmla="*/ 499 w 105"/>
                <a:gd name="T35" fmla="*/ 0 h 28"/>
                <a:gd name="T36" fmla="*/ 488 w 105"/>
                <a:gd name="T37" fmla="*/ 0 h 28"/>
                <a:gd name="T38" fmla="*/ 73 w 105"/>
                <a:gd name="T39" fmla="*/ 218 h 28"/>
                <a:gd name="T40" fmla="*/ 141 w 105"/>
                <a:gd name="T41" fmla="*/ 229 h 28"/>
                <a:gd name="T42" fmla="*/ 499 w 105"/>
                <a:gd name="T43" fmla="*/ 33 h 28"/>
                <a:gd name="T44" fmla="*/ 1056 w 105"/>
                <a:gd name="T45" fmla="*/ 52 h 28"/>
                <a:gd name="T46" fmla="*/ 711 w 105"/>
                <a:gd name="T47" fmla="*/ 257 h 28"/>
                <a:gd name="T48" fmla="*/ 711 w 105"/>
                <a:gd name="T49" fmla="*/ 257 h 28"/>
                <a:gd name="T50" fmla="*/ 711 w 105"/>
                <a:gd name="T51" fmla="*/ 290 h 28"/>
                <a:gd name="T52" fmla="*/ 1109 w 105"/>
                <a:gd name="T53" fmla="*/ 52 h 28"/>
                <a:gd name="T54" fmla="*/ 1118 w 105"/>
                <a:gd name="T55" fmla="*/ 52 h 28"/>
                <a:gd name="T56" fmla="*/ 1118 w 105"/>
                <a:gd name="T57" fmla="*/ 44 h 28"/>
                <a:gd name="T58" fmla="*/ 1109 w 105"/>
                <a:gd name="T59" fmla="*/ 33 h 28"/>
                <a:gd name="T60" fmla="*/ 499 w 105"/>
                <a:gd name="T61" fmla="*/ 0 h 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5" h="28">
                  <a:moveTo>
                    <a:pt x="65" y="26"/>
                  </a:moveTo>
                  <a:cubicBezTo>
                    <a:pt x="63" y="27"/>
                    <a:pt x="63" y="27"/>
                    <a:pt x="63" y="27"/>
                  </a:cubicBezTo>
                  <a:cubicBezTo>
                    <a:pt x="64" y="27"/>
                    <a:pt x="64" y="27"/>
                    <a:pt x="64" y="27"/>
                  </a:cubicBezTo>
                  <a:cubicBezTo>
                    <a:pt x="64" y="27"/>
                    <a:pt x="65" y="27"/>
                    <a:pt x="65" y="28"/>
                  </a:cubicBezTo>
                  <a:cubicBezTo>
                    <a:pt x="65" y="26"/>
                    <a:pt x="65" y="26"/>
                    <a:pt x="65" y="26"/>
                  </a:cubicBezTo>
                  <a:moveTo>
                    <a:pt x="3" y="23"/>
                  </a:moveTo>
                  <a:cubicBezTo>
                    <a:pt x="1" y="24"/>
                    <a:pt x="1" y="24"/>
                    <a:pt x="1" y="24"/>
                  </a:cubicBezTo>
                  <a:cubicBezTo>
                    <a:pt x="1" y="25"/>
                    <a:pt x="0" y="25"/>
                    <a:pt x="0" y="26"/>
                  </a:cubicBezTo>
                  <a:cubicBezTo>
                    <a:pt x="0" y="26"/>
                    <a:pt x="0" y="26"/>
                    <a:pt x="0" y="26"/>
                  </a:cubicBezTo>
                  <a:cubicBezTo>
                    <a:pt x="0" y="25"/>
                    <a:pt x="1" y="25"/>
                    <a:pt x="1" y="25"/>
                  </a:cubicBezTo>
                  <a:cubicBezTo>
                    <a:pt x="1" y="24"/>
                    <a:pt x="2" y="24"/>
                    <a:pt x="2" y="24"/>
                  </a:cubicBezTo>
                  <a:cubicBezTo>
                    <a:pt x="7" y="24"/>
                    <a:pt x="7" y="24"/>
                    <a:pt x="7" y="24"/>
                  </a:cubicBezTo>
                  <a:cubicBezTo>
                    <a:pt x="9" y="24"/>
                    <a:pt x="9" y="24"/>
                    <a:pt x="9" y="24"/>
                  </a:cubicBezTo>
                  <a:cubicBezTo>
                    <a:pt x="3" y="23"/>
                    <a:pt x="3" y="23"/>
                    <a:pt x="3" y="23"/>
                  </a:cubicBezTo>
                  <a:moveTo>
                    <a:pt x="47" y="3"/>
                  </a:moveTo>
                  <a:cubicBezTo>
                    <a:pt x="47" y="2"/>
                    <a:pt x="47" y="2"/>
                    <a:pt x="47" y="2"/>
                  </a:cubicBezTo>
                  <a:cubicBezTo>
                    <a:pt x="47" y="3"/>
                    <a:pt x="47" y="3"/>
                    <a:pt x="47" y="3"/>
                  </a:cubicBezTo>
                  <a:moveTo>
                    <a:pt x="47" y="0"/>
                  </a:moveTo>
                  <a:cubicBezTo>
                    <a:pt x="46" y="0"/>
                    <a:pt x="46" y="0"/>
                    <a:pt x="46" y="0"/>
                  </a:cubicBezTo>
                  <a:cubicBezTo>
                    <a:pt x="7" y="21"/>
                    <a:pt x="7" y="21"/>
                    <a:pt x="7" y="21"/>
                  </a:cubicBezTo>
                  <a:cubicBezTo>
                    <a:pt x="13" y="22"/>
                    <a:pt x="13" y="22"/>
                    <a:pt x="13" y="22"/>
                  </a:cubicBezTo>
                  <a:cubicBezTo>
                    <a:pt x="47" y="3"/>
                    <a:pt x="47" y="3"/>
                    <a:pt x="47" y="3"/>
                  </a:cubicBezTo>
                  <a:cubicBezTo>
                    <a:pt x="99" y="5"/>
                    <a:pt x="99" y="5"/>
                    <a:pt x="99" y="5"/>
                  </a:cubicBezTo>
                  <a:cubicBezTo>
                    <a:pt x="67" y="25"/>
                    <a:pt x="67" y="25"/>
                    <a:pt x="67" y="25"/>
                  </a:cubicBezTo>
                  <a:cubicBezTo>
                    <a:pt x="67" y="25"/>
                    <a:pt x="67" y="25"/>
                    <a:pt x="67" y="25"/>
                  </a:cubicBezTo>
                  <a:cubicBezTo>
                    <a:pt x="67" y="28"/>
                    <a:pt x="67" y="28"/>
                    <a:pt x="67" y="28"/>
                  </a:cubicBezTo>
                  <a:cubicBezTo>
                    <a:pt x="104" y="5"/>
                    <a:pt x="104" y="5"/>
                    <a:pt x="104" y="5"/>
                  </a:cubicBezTo>
                  <a:cubicBezTo>
                    <a:pt x="104" y="5"/>
                    <a:pt x="104" y="5"/>
                    <a:pt x="105" y="5"/>
                  </a:cubicBezTo>
                  <a:cubicBezTo>
                    <a:pt x="105" y="5"/>
                    <a:pt x="105" y="4"/>
                    <a:pt x="105" y="4"/>
                  </a:cubicBezTo>
                  <a:cubicBezTo>
                    <a:pt x="105" y="3"/>
                    <a:pt x="104" y="3"/>
                    <a:pt x="104" y="3"/>
                  </a:cubicBezTo>
                  <a:cubicBezTo>
                    <a:pt x="47" y="0"/>
                    <a:pt x="47" y="0"/>
                    <a:pt x="47"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6" name="Freeform 409"/>
            <p:cNvSpPr>
              <a:spLocks noEditPoints="1"/>
            </p:cNvSpPr>
            <p:nvPr/>
          </p:nvSpPr>
          <p:spPr bwMode="auto">
            <a:xfrm>
              <a:off x="2773" y="1825"/>
              <a:ext cx="232" cy="64"/>
            </a:xfrm>
            <a:custGeom>
              <a:avLst/>
              <a:gdLst>
                <a:gd name="T0" fmla="*/ 33 w 105"/>
                <a:gd name="T1" fmla="*/ 249 h 29"/>
                <a:gd name="T2" fmla="*/ 9 w 105"/>
                <a:gd name="T3" fmla="*/ 258 h 29"/>
                <a:gd name="T4" fmla="*/ 0 w 105"/>
                <a:gd name="T5" fmla="*/ 267 h 29"/>
                <a:gd name="T6" fmla="*/ 9 w 105"/>
                <a:gd name="T7" fmla="*/ 258 h 29"/>
                <a:gd name="T8" fmla="*/ 20 w 105"/>
                <a:gd name="T9" fmla="*/ 258 h 29"/>
                <a:gd name="T10" fmla="*/ 20 w 105"/>
                <a:gd name="T11" fmla="*/ 258 h 29"/>
                <a:gd name="T12" fmla="*/ 678 w 105"/>
                <a:gd name="T13" fmla="*/ 291 h 29"/>
                <a:gd name="T14" fmla="*/ 678 w 105"/>
                <a:gd name="T15" fmla="*/ 291 h 29"/>
                <a:gd name="T16" fmla="*/ 73 w 105"/>
                <a:gd name="T17" fmla="*/ 258 h 29"/>
                <a:gd name="T18" fmla="*/ 97 w 105"/>
                <a:gd name="T19" fmla="*/ 249 h 29"/>
                <a:gd name="T20" fmla="*/ 33 w 105"/>
                <a:gd name="T21" fmla="*/ 249 h 29"/>
                <a:gd name="T22" fmla="*/ 508 w 105"/>
                <a:gd name="T23" fmla="*/ 33 h 29"/>
                <a:gd name="T24" fmla="*/ 508 w 105"/>
                <a:gd name="T25" fmla="*/ 9 h 29"/>
                <a:gd name="T26" fmla="*/ 508 w 105"/>
                <a:gd name="T27" fmla="*/ 33 h 29"/>
                <a:gd name="T28" fmla="*/ 508 w 105"/>
                <a:gd name="T29" fmla="*/ 0 h 29"/>
                <a:gd name="T30" fmla="*/ 497 w 105"/>
                <a:gd name="T31" fmla="*/ 0 h 29"/>
                <a:gd name="T32" fmla="*/ 73 w 105"/>
                <a:gd name="T33" fmla="*/ 225 h 29"/>
                <a:gd name="T34" fmla="*/ 133 w 105"/>
                <a:gd name="T35" fmla="*/ 225 h 29"/>
                <a:gd name="T36" fmla="*/ 508 w 105"/>
                <a:gd name="T37" fmla="*/ 33 h 29"/>
                <a:gd name="T38" fmla="*/ 1058 w 105"/>
                <a:gd name="T39" fmla="*/ 53 h 29"/>
                <a:gd name="T40" fmla="*/ 703 w 105"/>
                <a:gd name="T41" fmla="*/ 267 h 29"/>
                <a:gd name="T42" fmla="*/ 703 w 105"/>
                <a:gd name="T43" fmla="*/ 311 h 29"/>
                <a:gd name="T44" fmla="*/ 1122 w 105"/>
                <a:gd name="T45" fmla="*/ 53 h 29"/>
                <a:gd name="T46" fmla="*/ 1122 w 105"/>
                <a:gd name="T47" fmla="*/ 53 h 29"/>
                <a:gd name="T48" fmla="*/ 1133 w 105"/>
                <a:gd name="T49" fmla="*/ 44 h 29"/>
                <a:gd name="T50" fmla="*/ 1122 w 105"/>
                <a:gd name="T51" fmla="*/ 33 h 29"/>
                <a:gd name="T52" fmla="*/ 508 w 105"/>
                <a:gd name="T53" fmla="*/ 0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5" h="29">
                  <a:moveTo>
                    <a:pt x="3" y="23"/>
                  </a:moveTo>
                  <a:cubicBezTo>
                    <a:pt x="1" y="24"/>
                    <a:pt x="1" y="24"/>
                    <a:pt x="1" y="24"/>
                  </a:cubicBezTo>
                  <a:cubicBezTo>
                    <a:pt x="1" y="24"/>
                    <a:pt x="0" y="25"/>
                    <a:pt x="0" y="25"/>
                  </a:cubicBezTo>
                  <a:cubicBezTo>
                    <a:pt x="0" y="25"/>
                    <a:pt x="1" y="25"/>
                    <a:pt x="1" y="24"/>
                  </a:cubicBezTo>
                  <a:cubicBezTo>
                    <a:pt x="1" y="24"/>
                    <a:pt x="1" y="24"/>
                    <a:pt x="2" y="24"/>
                  </a:cubicBezTo>
                  <a:cubicBezTo>
                    <a:pt x="2" y="24"/>
                    <a:pt x="2" y="24"/>
                    <a:pt x="2" y="24"/>
                  </a:cubicBezTo>
                  <a:cubicBezTo>
                    <a:pt x="63" y="27"/>
                    <a:pt x="63" y="27"/>
                    <a:pt x="63" y="27"/>
                  </a:cubicBezTo>
                  <a:cubicBezTo>
                    <a:pt x="63" y="27"/>
                    <a:pt x="63" y="27"/>
                    <a:pt x="63" y="27"/>
                  </a:cubicBezTo>
                  <a:cubicBezTo>
                    <a:pt x="7" y="24"/>
                    <a:pt x="7" y="24"/>
                    <a:pt x="7" y="24"/>
                  </a:cubicBezTo>
                  <a:cubicBezTo>
                    <a:pt x="9" y="23"/>
                    <a:pt x="9" y="23"/>
                    <a:pt x="9" y="23"/>
                  </a:cubicBezTo>
                  <a:cubicBezTo>
                    <a:pt x="3" y="23"/>
                    <a:pt x="3" y="23"/>
                    <a:pt x="3" y="23"/>
                  </a:cubicBezTo>
                  <a:moveTo>
                    <a:pt x="47" y="3"/>
                  </a:moveTo>
                  <a:cubicBezTo>
                    <a:pt x="47" y="1"/>
                    <a:pt x="47" y="1"/>
                    <a:pt x="47" y="1"/>
                  </a:cubicBezTo>
                  <a:cubicBezTo>
                    <a:pt x="47" y="3"/>
                    <a:pt x="47" y="3"/>
                    <a:pt x="47" y="3"/>
                  </a:cubicBezTo>
                  <a:moveTo>
                    <a:pt x="47" y="0"/>
                  </a:moveTo>
                  <a:cubicBezTo>
                    <a:pt x="46" y="0"/>
                    <a:pt x="46" y="0"/>
                    <a:pt x="46" y="0"/>
                  </a:cubicBezTo>
                  <a:cubicBezTo>
                    <a:pt x="7" y="21"/>
                    <a:pt x="7" y="21"/>
                    <a:pt x="7" y="21"/>
                  </a:cubicBezTo>
                  <a:cubicBezTo>
                    <a:pt x="12" y="21"/>
                    <a:pt x="12" y="21"/>
                    <a:pt x="12" y="21"/>
                  </a:cubicBezTo>
                  <a:cubicBezTo>
                    <a:pt x="47" y="3"/>
                    <a:pt x="47" y="3"/>
                    <a:pt x="47" y="3"/>
                  </a:cubicBezTo>
                  <a:cubicBezTo>
                    <a:pt x="98" y="5"/>
                    <a:pt x="98" y="5"/>
                    <a:pt x="98" y="5"/>
                  </a:cubicBezTo>
                  <a:cubicBezTo>
                    <a:pt x="65" y="25"/>
                    <a:pt x="65" y="25"/>
                    <a:pt x="65" y="25"/>
                  </a:cubicBezTo>
                  <a:cubicBezTo>
                    <a:pt x="65" y="29"/>
                    <a:pt x="65" y="29"/>
                    <a:pt x="65" y="29"/>
                  </a:cubicBezTo>
                  <a:cubicBezTo>
                    <a:pt x="104" y="5"/>
                    <a:pt x="104" y="5"/>
                    <a:pt x="104" y="5"/>
                  </a:cubicBezTo>
                  <a:cubicBezTo>
                    <a:pt x="104" y="5"/>
                    <a:pt x="104" y="5"/>
                    <a:pt x="104" y="5"/>
                  </a:cubicBezTo>
                  <a:cubicBezTo>
                    <a:pt x="105" y="5"/>
                    <a:pt x="105" y="4"/>
                    <a:pt x="105" y="4"/>
                  </a:cubicBezTo>
                  <a:cubicBezTo>
                    <a:pt x="105" y="3"/>
                    <a:pt x="104" y="3"/>
                    <a:pt x="104" y="3"/>
                  </a:cubicBezTo>
                  <a:cubicBezTo>
                    <a:pt x="47" y="0"/>
                    <a:pt x="47" y="0"/>
                    <a:pt x="47"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 name="Freeform 410"/>
            <p:cNvSpPr>
              <a:spLocks noEditPoints="1"/>
            </p:cNvSpPr>
            <p:nvPr/>
          </p:nvSpPr>
          <p:spPr bwMode="auto">
            <a:xfrm>
              <a:off x="2476" y="1812"/>
              <a:ext cx="227" cy="64"/>
            </a:xfrm>
            <a:custGeom>
              <a:avLst/>
              <a:gdLst>
                <a:gd name="T0" fmla="*/ 20 w 103"/>
                <a:gd name="T1" fmla="*/ 249 h 29"/>
                <a:gd name="T2" fmla="*/ 0 w 103"/>
                <a:gd name="T3" fmla="*/ 258 h 29"/>
                <a:gd name="T4" fmla="*/ 0 w 103"/>
                <a:gd name="T5" fmla="*/ 258 h 29"/>
                <a:gd name="T6" fmla="*/ 9 w 103"/>
                <a:gd name="T7" fmla="*/ 258 h 29"/>
                <a:gd name="T8" fmla="*/ 674 w 103"/>
                <a:gd name="T9" fmla="*/ 291 h 29"/>
                <a:gd name="T10" fmla="*/ 685 w 103"/>
                <a:gd name="T11" fmla="*/ 302 h 29"/>
                <a:gd name="T12" fmla="*/ 685 w 103"/>
                <a:gd name="T13" fmla="*/ 311 h 29"/>
                <a:gd name="T14" fmla="*/ 694 w 103"/>
                <a:gd name="T15" fmla="*/ 302 h 29"/>
                <a:gd name="T16" fmla="*/ 694 w 103"/>
                <a:gd name="T17" fmla="*/ 267 h 29"/>
                <a:gd name="T18" fmla="*/ 685 w 103"/>
                <a:gd name="T19" fmla="*/ 267 h 29"/>
                <a:gd name="T20" fmla="*/ 666 w 103"/>
                <a:gd name="T21" fmla="*/ 291 h 29"/>
                <a:gd name="T22" fmla="*/ 64 w 103"/>
                <a:gd name="T23" fmla="*/ 258 h 29"/>
                <a:gd name="T24" fmla="*/ 88 w 103"/>
                <a:gd name="T25" fmla="*/ 249 h 29"/>
                <a:gd name="T26" fmla="*/ 20 w 103"/>
                <a:gd name="T27" fmla="*/ 249 h 29"/>
                <a:gd name="T28" fmla="*/ 491 w 103"/>
                <a:gd name="T29" fmla="*/ 33 h 29"/>
                <a:gd name="T30" fmla="*/ 491 w 103"/>
                <a:gd name="T31" fmla="*/ 9 h 29"/>
                <a:gd name="T32" fmla="*/ 491 w 103"/>
                <a:gd name="T33" fmla="*/ 33 h 29"/>
                <a:gd name="T34" fmla="*/ 491 w 103"/>
                <a:gd name="T35" fmla="*/ 0 h 29"/>
                <a:gd name="T36" fmla="*/ 480 w 103"/>
                <a:gd name="T37" fmla="*/ 0 h 29"/>
                <a:gd name="T38" fmla="*/ 64 w 103"/>
                <a:gd name="T39" fmla="*/ 225 h 29"/>
                <a:gd name="T40" fmla="*/ 126 w 103"/>
                <a:gd name="T41" fmla="*/ 225 h 29"/>
                <a:gd name="T42" fmla="*/ 491 w 103"/>
                <a:gd name="T43" fmla="*/ 33 h 29"/>
                <a:gd name="T44" fmla="*/ 1040 w 103"/>
                <a:gd name="T45" fmla="*/ 53 h 29"/>
                <a:gd name="T46" fmla="*/ 705 w 103"/>
                <a:gd name="T47" fmla="*/ 258 h 29"/>
                <a:gd name="T48" fmla="*/ 718 w 103"/>
                <a:gd name="T49" fmla="*/ 258 h 29"/>
                <a:gd name="T50" fmla="*/ 718 w 103"/>
                <a:gd name="T51" fmla="*/ 291 h 29"/>
                <a:gd name="T52" fmla="*/ 1102 w 103"/>
                <a:gd name="T53" fmla="*/ 53 h 29"/>
                <a:gd name="T54" fmla="*/ 1102 w 103"/>
                <a:gd name="T55" fmla="*/ 53 h 29"/>
                <a:gd name="T56" fmla="*/ 1102 w 103"/>
                <a:gd name="T57" fmla="*/ 44 h 29"/>
                <a:gd name="T58" fmla="*/ 1093 w 103"/>
                <a:gd name="T59" fmla="*/ 33 h 29"/>
                <a:gd name="T60" fmla="*/ 491 w 103"/>
                <a:gd name="T61" fmla="*/ 0 h 2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3" h="29">
                  <a:moveTo>
                    <a:pt x="2" y="23"/>
                  </a:moveTo>
                  <a:cubicBezTo>
                    <a:pt x="0" y="24"/>
                    <a:pt x="0" y="24"/>
                    <a:pt x="0" y="24"/>
                  </a:cubicBezTo>
                  <a:cubicBezTo>
                    <a:pt x="0" y="24"/>
                    <a:pt x="0" y="24"/>
                    <a:pt x="0" y="24"/>
                  </a:cubicBezTo>
                  <a:cubicBezTo>
                    <a:pt x="0" y="24"/>
                    <a:pt x="1" y="24"/>
                    <a:pt x="1" y="24"/>
                  </a:cubicBezTo>
                  <a:cubicBezTo>
                    <a:pt x="63" y="27"/>
                    <a:pt x="63" y="27"/>
                    <a:pt x="63" y="27"/>
                  </a:cubicBezTo>
                  <a:cubicBezTo>
                    <a:pt x="63" y="27"/>
                    <a:pt x="64" y="27"/>
                    <a:pt x="64" y="28"/>
                  </a:cubicBezTo>
                  <a:cubicBezTo>
                    <a:pt x="64" y="29"/>
                    <a:pt x="64" y="29"/>
                    <a:pt x="64" y="29"/>
                  </a:cubicBezTo>
                  <a:cubicBezTo>
                    <a:pt x="65" y="28"/>
                    <a:pt x="65" y="28"/>
                    <a:pt x="65" y="28"/>
                  </a:cubicBezTo>
                  <a:cubicBezTo>
                    <a:pt x="65" y="25"/>
                    <a:pt x="65" y="25"/>
                    <a:pt x="65" y="25"/>
                  </a:cubicBezTo>
                  <a:cubicBezTo>
                    <a:pt x="64" y="25"/>
                    <a:pt x="64" y="25"/>
                    <a:pt x="64" y="25"/>
                  </a:cubicBezTo>
                  <a:cubicBezTo>
                    <a:pt x="62" y="27"/>
                    <a:pt x="62" y="27"/>
                    <a:pt x="62" y="27"/>
                  </a:cubicBezTo>
                  <a:cubicBezTo>
                    <a:pt x="6" y="24"/>
                    <a:pt x="6" y="24"/>
                    <a:pt x="6" y="24"/>
                  </a:cubicBezTo>
                  <a:cubicBezTo>
                    <a:pt x="8" y="23"/>
                    <a:pt x="8" y="23"/>
                    <a:pt x="8" y="23"/>
                  </a:cubicBezTo>
                  <a:cubicBezTo>
                    <a:pt x="2" y="23"/>
                    <a:pt x="2" y="23"/>
                    <a:pt x="2" y="23"/>
                  </a:cubicBezTo>
                  <a:moveTo>
                    <a:pt x="46" y="3"/>
                  </a:moveTo>
                  <a:cubicBezTo>
                    <a:pt x="46" y="1"/>
                    <a:pt x="46" y="1"/>
                    <a:pt x="46" y="1"/>
                  </a:cubicBezTo>
                  <a:cubicBezTo>
                    <a:pt x="46" y="3"/>
                    <a:pt x="46" y="3"/>
                    <a:pt x="46" y="3"/>
                  </a:cubicBezTo>
                  <a:moveTo>
                    <a:pt x="46" y="0"/>
                  </a:moveTo>
                  <a:cubicBezTo>
                    <a:pt x="45" y="0"/>
                    <a:pt x="45" y="0"/>
                    <a:pt x="45" y="0"/>
                  </a:cubicBezTo>
                  <a:cubicBezTo>
                    <a:pt x="6" y="21"/>
                    <a:pt x="6" y="21"/>
                    <a:pt x="6" y="21"/>
                  </a:cubicBezTo>
                  <a:cubicBezTo>
                    <a:pt x="12" y="21"/>
                    <a:pt x="12" y="21"/>
                    <a:pt x="12" y="21"/>
                  </a:cubicBezTo>
                  <a:cubicBezTo>
                    <a:pt x="46" y="3"/>
                    <a:pt x="46" y="3"/>
                    <a:pt x="46" y="3"/>
                  </a:cubicBezTo>
                  <a:cubicBezTo>
                    <a:pt x="97" y="5"/>
                    <a:pt x="97" y="5"/>
                    <a:pt x="97" y="5"/>
                  </a:cubicBezTo>
                  <a:cubicBezTo>
                    <a:pt x="66" y="24"/>
                    <a:pt x="66" y="24"/>
                    <a:pt x="66" y="24"/>
                  </a:cubicBezTo>
                  <a:cubicBezTo>
                    <a:pt x="67" y="24"/>
                    <a:pt x="67" y="24"/>
                    <a:pt x="67" y="24"/>
                  </a:cubicBezTo>
                  <a:cubicBezTo>
                    <a:pt x="67" y="27"/>
                    <a:pt x="67" y="27"/>
                    <a:pt x="67" y="27"/>
                  </a:cubicBezTo>
                  <a:cubicBezTo>
                    <a:pt x="103" y="5"/>
                    <a:pt x="103" y="5"/>
                    <a:pt x="103" y="5"/>
                  </a:cubicBezTo>
                  <a:cubicBezTo>
                    <a:pt x="103" y="5"/>
                    <a:pt x="103" y="5"/>
                    <a:pt x="103" y="5"/>
                  </a:cubicBezTo>
                  <a:cubicBezTo>
                    <a:pt x="103" y="5"/>
                    <a:pt x="103" y="4"/>
                    <a:pt x="103" y="4"/>
                  </a:cubicBezTo>
                  <a:cubicBezTo>
                    <a:pt x="103" y="3"/>
                    <a:pt x="102" y="3"/>
                    <a:pt x="102" y="3"/>
                  </a:cubicBezTo>
                  <a:cubicBezTo>
                    <a:pt x="46" y="0"/>
                    <a:pt x="46" y="0"/>
                    <a:pt x="4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8" name="Freeform 411"/>
            <p:cNvSpPr>
              <a:spLocks noEditPoints="1"/>
            </p:cNvSpPr>
            <p:nvPr/>
          </p:nvSpPr>
          <p:spPr bwMode="auto">
            <a:xfrm>
              <a:off x="1886" y="1790"/>
              <a:ext cx="205" cy="53"/>
            </a:xfrm>
            <a:custGeom>
              <a:avLst/>
              <a:gdLst>
                <a:gd name="T0" fmla="*/ 20 w 93"/>
                <a:gd name="T1" fmla="*/ 225 h 24"/>
                <a:gd name="T2" fmla="*/ 0 w 93"/>
                <a:gd name="T3" fmla="*/ 225 h 24"/>
                <a:gd name="T4" fmla="*/ 181 w 93"/>
                <a:gd name="T5" fmla="*/ 239 h 24"/>
                <a:gd name="T6" fmla="*/ 633 w 93"/>
                <a:gd name="T7" fmla="*/ 258 h 24"/>
                <a:gd name="T8" fmla="*/ 641 w 93"/>
                <a:gd name="T9" fmla="*/ 250 h 24"/>
                <a:gd name="T10" fmla="*/ 641 w 93"/>
                <a:gd name="T11" fmla="*/ 250 h 24"/>
                <a:gd name="T12" fmla="*/ 20 w 93"/>
                <a:gd name="T13" fmla="*/ 225 h 24"/>
                <a:gd name="T14" fmla="*/ 419 w 93"/>
                <a:gd name="T15" fmla="*/ 0 h 24"/>
                <a:gd name="T16" fmla="*/ 53 w 93"/>
                <a:gd name="T17" fmla="*/ 205 h 24"/>
                <a:gd name="T18" fmla="*/ 650 w 93"/>
                <a:gd name="T19" fmla="*/ 225 h 24"/>
                <a:gd name="T20" fmla="*/ 666 w 93"/>
                <a:gd name="T21" fmla="*/ 239 h 24"/>
                <a:gd name="T22" fmla="*/ 666 w 93"/>
                <a:gd name="T23" fmla="*/ 239 h 24"/>
                <a:gd name="T24" fmla="*/ 996 w 93"/>
                <a:gd name="T25" fmla="*/ 33 h 24"/>
                <a:gd name="T26" fmla="*/ 419 w 93"/>
                <a:gd name="T27" fmla="*/ 0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3" h="24">
                  <a:moveTo>
                    <a:pt x="2" y="21"/>
                  </a:moveTo>
                  <a:cubicBezTo>
                    <a:pt x="0" y="21"/>
                    <a:pt x="0" y="21"/>
                    <a:pt x="0" y="21"/>
                  </a:cubicBezTo>
                  <a:cubicBezTo>
                    <a:pt x="17" y="22"/>
                    <a:pt x="17" y="22"/>
                    <a:pt x="17" y="22"/>
                  </a:cubicBezTo>
                  <a:cubicBezTo>
                    <a:pt x="59" y="24"/>
                    <a:pt x="59" y="24"/>
                    <a:pt x="59" y="24"/>
                  </a:cubicBezTo>
                  <a:cubicBezTo>
                    <a:pt x="60" y="23"/>
                    <a:pt x="60" y="23"/>
                    <a:pt x="60" y="23"/>
                  </a:cubicBezTo>
                  <a:cubicBezTo>
                    <a:pt x="60" y="23"/>
                    <a:pt x="60" y="23"/>
                    <a:pt x="60" y="23"/>
                  </a:cubicBezTo>
                  <a:cubicBezTo>
                    <a:pt x="2" y="21"/>
                    <a:pt x="2" y="21"/>
                    <a:pt x="2" y="21"/>
                  </a:cubicBezTo>
                  <a:moveTo>
                    <a:pt x="39" y="0"/>
                  </a:moveTo>
                  <a:cubicBezTo>
                    <a:pt x="5" y="19"/>
                    <a:pt x="5" y="19"/>
                    <a:pt x="5" y="19"/>
                  </a:cubicBezTo>
                  <a:cubicBezTo>
                    <a:pt x="61" y="21"/>
                    <a:pt x="61" y="21"/>
                    <a:pt x="61" y="21"/>
                  </a:cubicBezTo>
                  <a:cubicBezTo>
                    <a:pt x="61" y="21"/>
                    <a:pt x="62" y="21"/>
                    <a:pt x="62" y="22"/>
                  </a:cubicBezTo>
                  <a:cubicBezTo>
                    <a:pt x="62" y="22"/>
                    <a:pt x="62" y="22"/>
                    <a:pt x="62" y="22"/>
                  </a:cubicBezTo>
                  <a:cubicBezTo>
                    <a:pt x="93" y="3"/>
                    <a:pt x="93" y="3"/>
                    <a:pt x="93" y="3"/>
                  </a:cubicBezTo>
                  <a:cubicBezTo>
                    <a:pt x="39" y="0"/>
                    <a:pt x="39" y="0"/>
                    <a:pt x="3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9" name="Freeform 412"/>
            <p:cNvSpPr>
              <a:spLocks noEditPoints="1"/>
            </p:cNvSpPr>
            <p:nvPr/>
          </p:nvSpPr>
          <p:spPr bwMode="auto">
            <a:xfrm>
              <a:off x="2192" y="1806"/>
              <a:ext cx="198" cy="50"/>
            </a:xfrm>
            <a:custGeom>
              <a:avLst/>
              <a:gdLst>
                <a:gd name="T0" fmla="*/ 20 w 90"/>
                <a:gd name="T1" fmla="*/ 202 h 23"/>
                <a:gd name="T2" fmla="*/ 0 w 90"/>
                <a:gd name="T3" fmla="*/ 217 h 23"/>
                <a:gd name="T4" fmla="*/ 585 w 90"/>
                <a:gd name="T5" fmla="*/ 237 h 23"/>
                <a:gd name="T6" fmla="*/ 605 w 90"/>
                <a:gd name="T7" fmla="*/ 226 h 23"/>
                <a:gd name="T8" fmla="*/ 20 w 90"/>
                <a:gd name="T9" fmla="*/ 202 h 23"/>
                <a:gd name="T10" fmla="*/ 416 w 90"/>
                <a:gd name="T11" fmla="*/ 0 h 23"/>
                <a:gd name="T12" fmla="*/ 53 w 90"/>
                <a:gd name="T13" fmla="*/ 185 h 23"/>
                <a:gd name="T14" fmla="*/ 629 w 90"/>
                <a:gd name="T15" fmla="*/ 202 h 23"/>
                <a:gd name="T16" fmla="*/ 638 w 90"/>
                <a:gd name="T17" fmla="*/ 217 h 23"/>
                <a:gd name="T18" fmla="*/ 959 w 90"/>
                <a:gd name="T19" fmla="*/ 20 h 23"/>
                <a:gd name="T20" fmla="*/ 416 w 90"/>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 h="23">
                  <a:moveTo>
                    <a:pt x="2" y="20"/>
                  </a:moveTo>
                  <a:cubicBezTo>
                    <a:pt x="0" y="21"/>
                    <a:pt x="0" y="21"/>
                    <a:pt x="0" y="21"/>
                  </a:cubicBezTo>
                  <a:cubicBezTo>
                    <a:pt x="55" y="23"/>
                    <a:pt x="55" y="23"/>
                    <a:pt x="55" y="23"/>
                  </a:cubicBezTo>
                  <a:cubicBezTo>
                    <a:pt x="57" y="22"/>
                    <a:pt x="57" y="22"/>
                    <a:pt x="57" y="22"/>
                  </a:cubicBezTo>
                  <a:cubicBezTo>
                    <a:pt x="2" y="20"/>
                    <a:pt x="2" y="20"/>
                    <a:pt x="2" y="20"/>
                  </a:cubicBezTo>
                  <a:moveTo>
                    <a:pt x="39" y="0"/>
                  </a:moveTo>
                  <a:cubicBezTo>
                    <a:pt x="5" y="18"/>
                    <a:pt x="5" y="18"/>
                    <a:pt x="5" y="18"/>
                  </a:cubicBezTo>
                  <a:cubicBezTo>
                    <a:pt x="59" y="20"/>
                    <a:pt x="59" y="20"/>
                    <a:pt x="59" y="20"/>
                  </a:cubicBezTo>
                  <a:cubicBezTo>
                    <a:pt x="59" y="20"/>
                    <a:pt x="60" y="21"/>
                    <a:pt x="60" y="21"/>
                  </a:cubicBezTo>
                  <a:cubicBezTo>
                    <a:pt x="90" y="2"/>
                    <a:pt x="90" y="2"/>
                    <a:pt x="90" y="2"/>
                  </a:cubicBezTo>
                  <a:cubicBezTo>
                    <a:pt x="39" y="0"/>
                    <a:pt x="39" y="0"/>
                    <a:pt x="3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0" name="Freeform 413"/>
            <p:cNvSpPr>
              <a:spLocks noEditPoints="1"/>
            </p:cNvSpPr>
            <p:nvPr/>
          </p:nvSpPr>
          <p:spPr bwMode="auto">
            <a:xfrm>
              <a:off x="2179" y="1799"/>
              <a:ext cx="227" cy="64"/>
            </a:xfrm>
            <a:custGeom>
              <a:avLst/>
              <a:gdLst>
                <a:gd name="T0" fmla="*/ 674 w 103"/>
                <a:gd name="T1" fmla="*/ 267 h 29"/>
                <a:gd name="T2" fmla="*/ 650 w 103"/>
                <a:gd name="T3" fmla="*/ 278 h 29"/>
                <a:gd name="T4" fmla="*/ 666 w 103"/>
                <a:gd name="T5" fmla="*/ 278 h 29"/>
                <a:gd name="T6" fmla="*/ 674 w 103"/>
                <a:gd name="T7" fmla="*/ 302 h 29"/>
                <a:gd name="T8" fmla="*/ 674 w 103"/>
                <a:gd name="T9" fmla="*/ 311 h 29"/>
                <a:gd name="T10" fmla="*/ 685 w 103"/>
                <a:gd name="T11" fmla="*/ 311 h 29"/>
                <a:gd name="T12" fmla="*/ 685 w 103"/>
                <a:gd name="T13" fmla="*/ 267 h 29"/>
                <a:gd name="T14" fmla="*/ 674 w 103"/>
                <a:gd name="T15" fmla="*/ 267 h 29"/>
                <a:gd name="T16" fmla="*/ 20 w 103"/>
                <a:gd name="T17" fmla="*/ 249 h 29"/>
                <a:gd name="T18" fmla="*/ 0 w 103"/>
                <a:gd name="T19" fmla="*/ 258 h 29"/>
                <a:gd name="T20" fmla="*/ 0 w 103"/>
                <a:gd name="T21" fmla="*/ 258 h 29"/>
                <a:gd name="T22" fmla="*/ 64 w 103"/>
                <a:gd name="T23" fmla="*/ 258 h 29"/>
                <a:gd name="T24" fmla="*/ 88 w 103"/>
                <a:gd name="T25" fmla="*/ 249 h 29"/>
                <a:gd name="T26" fmla="*/ 20 w 103"/>
                <a:gd name="T27" fmla="*/ 249 h 29"/>
                <a:gd name="T28" fmla="*/ 480 w 103"/>
                <a:gd name="T29" fmla="*/ 33 h 29"/>
                <a:gd name="T30" fmla="*/ 480 w 103"/>
                <a:gd name="T31" fmla="*/ 9 h 29"/>
                <a:gd name="T32" fmla="*/ 480 w 103"/>
                <a:gd name="T33" fmla="*/ 33 h 29"/>
                <a:gd name="T34" fmla="*/ 480 w 103"/>
                <a:gd name="T35" fmla="*/ 0 h 29"/>
                <a:gd name="T36" fmla="*/ 472 w 103"/>
                <a:gd name="T37" fmla="*/ 0 h 29"/>
                <a:gd name="T38" fmla="*/ 53 w 103"/>
                <a:gd name="T39" fmla="*/ 225 h 29"/>
                <a:gd name="T40" fmla="*/ 117 w 103"/>
                <a:gd name="T41" fmla="*/ 225 h 29"/>
                <a:gd name="T42" fmla="*/ 480 w 103"/>
                <a:gd name="T43" fmla="*/ 33 h 29"/>
                <a:gd name="T44" fmla="*/ 1029 w 103"/>
                <a:gd name="T45" fmla="*/ 53 h 29"/>
                <a:gd name="T46" fmla="*/ 705 w 103"/>
                <a:gd name="T47" fmla="*/ 258 h 29"/>
                <a:gd name="T48" fmla="*/ 705 w 103"/>
                <a:gd name="T49" fmla="*/ 258 h 29"/>
                <a:gd name="T50" fmla="*/ 705 w 103"/>
                <a:gd name="T51" fmla="*/ 291 h 29"/>
                <a:gd name="T52" fmla="*/ 1093 w 103"/>
                <a:gd name="T53" fmla="*/ 53 h 29"/>
                <a:gd name="T54" fmla="*/ 1093 w 103"/>
                <a:gd name="T55" fmla="*/ 53 h 29"/>
                <a:gd name="T56" fmla="*/ 1093 w 103"/>
                <a:gd name="T57" fmla="*/ 44 h 29"/>
                <a:gd name="T58" fmla="*/ 1082 w 103"/>
                <a:gd name="T59" fmla="*/ 20 h 29"/>
                <a:gd name="T60" fmla="*/ 480 w 103"/>
                <a:gd name="T61" fmla="*/ 0 h 2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3" h="29">
                  <a:moveTo>
                    <a:pt x="63" y="25"/>
                  </a:moveTo>
                  <a:cubicBezTo>
                    <a:pt x="61" y="26"/>
                    <a:pt x="61" y="26"/>
                    <a:pt x="61" y="26"/>
                  </a:cubicBezTo>
                  <a:cubicBezTo>
                    <a:pt x="62" y="26"/>
                    <a:pt x="62" y="26"/>
                    <a:pt x="62" y="26"/>
                  </a:cubicBezTo>
                  <a:cubicBezTo>
                    <a:pt x="62" y="26"/>
                    <a:pt x="63" y="27"/>
                    <a:pt x="63" y="28"/>
                  </a:cubicBezTo>
                  <a:cubicBezTo>
                    <a:pt x="63" y="29"/>
                    <a:pt x="63" y="29"/>
                    <a:pt x="63" y="29"/>
                  </a:cubicBezTo>
                  <a:cubicBezTo>
                    <a:pt x="64" y="29"/>
                    <a:pt x="64" y="29"/>
                    <a:pt x="64" y="29"/>
                  </a:cubicBezTo>
                  <a:cubicBezTo>
                    <a:pt x="64" y="25"/>
                    <a:pt x="64" y="25"/>
                    <a:pt x="64" y="25"/>
                  </a:cubicBezTo>
                  <a:cubicBezTo>
                    <a:pt x="63" y="25"/>
                    <a:pt x="63" y="25"/>
                    <a:pt x="63" y="25"/>
                  </a:cubicBezTo>
                  <a:moveTo>
                    <a:pt x="2" y="23"/>
                  </a:moveTo>
                  <a:cubicBezTo>
                    <a:pt x="0" y="24"/>
                    <a:pt x="0" y="24"/>
                    <a:pt x="0" y="24"/>
                  </a:cubicBezTo>
                  <a:cubicBezTo>
                    <a:pt x="0" y="24"/>
                    <a:pt x="0" y="24"/>
                    <a:pt x="0" y="24"/>
                  </a:cubicBezTo>
                  <a:cubicBezTo>
                    <a:pt x="6" y="24"/>
                    <a:pt x="6" y="24"/>
                    <a:pt x="6" y="24"/>
                  </a:cubicBezTo>
                  <a:cubicBezTo>
                    <a:pt x="8" y="23"/>
                    <a:pt x="8" y="23"/>
                    <a:pt x="8" y="23"/>
                  </a:cubicBezTo>
                  <a:cubicBezTo>
                    <a:pt x="2" y="23"/>
                    <a:pt x="2" y="23"/>
                    <a:pt x="2" y="23"/>
                  </a:cubicBezTo>
                  <a:moveTo>
                    <a:pt x="45" y="3"/>
                  </a:moveTo>
                  <a:cubicBezTo>
                    <a:pt x="45" y="1"/>
                    <a:pt x="45" y="1"/>
                    <a:pt x="45" y="1"/>
                  </a:cubicBezTo>
                  <a:cubicBezTo>
                    <a:pt x="45" y="3"/>
                    <a:pt x="45" y="3"/>
                    <a:pt x="45" y="3"/>
                  </a:cubicBezTo>
                  <a:moveTo>
                    <a:pt x="45" y="0"/>
                  </a:moveTo>
                  <a:cubicBezTo>
                    <a:pt x="44" y="0"/>
                    <a:pt x="44" y="0"/>
                    <a:pt x="44" y="0"/>
                  </a:cubicBezTo>
                  <a:cubicBezTo>
                    <a:pt x="5" y="21"/>
                    <a:pt x="5" y="21"/>
                    <a:pt x="5" y="21"/>
                  </a:cubicBezTo>
                  <a:cubicBezTo>
                    <a:pt x="11" y="21"/>
                    <a:pt x="11" y="21"/>
                    <a:pt x="11" y="21"/>
                  </a:cubicBezTo>
                  <a:cubicBezTo>
                    <a:pt x="45" y="3"/>
                    <a:pt x="45" y="3"/>
                    <a:pt x="45" y="3"/>
                  </a:cubicBezTo>
                  <a:cubicBezTo>
                    <a:pt x="96" y="5"/>
                    <a:pt x="96" y="5"/>
                    <a:pt x="96" y="5"/>
                  </a:cubicBezTo>
                  <a:cubicBezTo>
                    <a:pt x="66" y="24"/>
                    <a:pt x="66" y="24"/>
                    <a:pt x="66" y="24"/>
                  </a:cubicBezTo>
                  <a:cubicBezTo>
                    <a:pt x="66" y="24"/>
                    <a:pt x="66" y="24"/>
                    <a:pt x="66" y="24"/>
                  </a:cubicBezTo>
                  <a:cubicBezTo>
                    <a:pt x="66" y="27"/>
                    <a:pt x="66" y="27"/>
                    <a:pt x="66" y="27"/>
                  </a:cubicBezTo>
                  <a:cubicBezTo>
                    <a:pt x="102" y="5"/>
                    <a:pt x="102" y="5"/>
                    <a:pt x="102" y="5"/>
                  </a:cubicBezTo>
                  <a:cubicBezTo>
                    <a:pt x="102" y="5"/>
                    <a:pt x="102" y="5"/>
                    <a:pt x="102" y="5"/>
                  </a:cubicBezTo>
                  <a:cubicBezTo>
                    <a:pt x="102" y="5"/>
                    <a:pt x="103" y="4"/>
                    <a:pt x="102" y="4"/>
                  </a:cubicBezTo>
                  <a:cubicBezTo>
                    <a:pt x="102" y="3"/>
                    <a:pt x="102" y="3"/>
                    <a:pt x="101" y="2"/>
                  </a:cubicBezTo>
                  <a:cubicBezTo>
                    <a:pt x="45" y="0"/>
                    <a:pt x="45" y="0"/>
                    <a:pt x="45"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1" name="Freeform 414"/>
            <p:cNvSpPr>
              <a:spLocks noEditPoints="1"/>
            </p:cNvSpPr>
            <p:nvPr/>
          </p:nvSpPr>
          <p:spPr bwMode="auto">
            <a:xfrm>
              <a:off x="1875" y="1784"/>
              <a:ext cx="231" cy="63"/>
            </a:xfrm>
            <a:custGeom>
              <a:avLst/>
              <a:gdLst>
                <a:gd name="T0" fmla="*/ 693 w 105"/>
                <a:gd name="T1" fmla="*/ 265 h 29"/>
                <a:gd name="T2" fmla="*/ 682 w 105"/>
                <a:gd name="T3" fmla="*/ 278 h 29"/>
                <a:gd name="T4" fmla="*/ 682 w 105"/>
                <a:gd name="T5" fmla="*/ 278 h 29"/>
                <a:gd name="T6" fmla="*/ 693 w 105"/>
                <a:gd name="T7" fmla="*/ 289 h 29"/>
                <a:gd name="T8" fmla="*/ 693 w 105"/>
                <a:gd name="T9" fmla="*/ 265 h 29"/>
                <a:gd name="T10" fmla="*/ 9 w 105"/>
                <a:gd name="T11" fmla="*/ 237 h 29"/>
                <a:gd name="T12" fmla="*/ 0 w 105"/>
                <a:gd name="T13" fmla="*/ 245 h 29"/>
                <a:gd name="T14" fmla="*/ 0 w 105"/>
                <a:gd name="T15" fmla="*/ 245 h 29"/>
                <a:gd name="T16" fmla="*/ 0 w 105"/>
                <a:gd name="T17" fmla="*/ 245 h 29"/>
                <a:gd name="T18" fmla="*/ 0 w 105"/>
                <a:gd name="T19" fmla="*/ 245 h 29"/>
                <a:gd name="T20" fmla="*/ 233 w 105"/>
                <a:gd name="T21" fmla="*/ 254 h 29"/>
                <a:gd name="T22" fmla="*/ 53 w 105"/>
                <a:gd name="T23" fmla="*/ 245 h 29"/>
                <a:gd name="T24" fmla="*/ 73 w 105"/>
                <a:gd name="T25" fmla="*/ 245 h 29"/>
                <a:gd name="T26" fmla="*/ 9 w 105"/>
                <a:gd name="T27" fmla="*/ 237 h 29"/>
                <a:gd name="T28" fmla="*/ 460 w 105"/>
                <a:gd name="T29" fmla="*/ 33 h 29"/>
                <a:gd name="T30" fmla="*/ 469 w 105"/>
                <a:gd name="T31" fmla="*/ 20 h 29"/>
                <a:gd name="T32" fmla="*/ 460 w 105"/>
                <a:gd name="T33" fmla="*/ 33 h 29"/>
                <a:gd name="T34" fmla="*/ 469 w 105"/>
                <a:gd name="T35" fmla="*/ 0 h 29"/>
                <a:gd name="T36" fmla="*/ 460 w 105"/>
                <a:gd name="T37" fmla="*/ 0 h 29"/>
                <a:gd name="T38" fmla="*/ 460 w 105"/>
                <a:gd name="T39" fmla="*/ 0 h 29"/>
                <a:gd name="T40" fmla="*/ 444 w 105"/>
                <a:gd name="T41" fmla="*/ 9 h 29"/>
                <a:gd name="T42" fmla="*/ 427 w 105"/>
                <a:gd name="T43" fmla="*/ 20 h 29"/>
                <a:gd name="T44" fmla="*/ 44 w 105"/>
                <a:gd name="T45" fmla="*/ 226 h 29"/>
                <a:gd name="T46" fmla="*/ 106 w 105"/>
                <a:gd name="T47" fmla="*/ 226 h 29"/>
                <a:gd name="T48" fmla="*/ 469 w 105"/>
                <a:gd name="T49" fmla="*/ 33 h 29"/>
                <a:gd name="T50" fmla="*/ 1045 w 105"/>
                <a:gd name="T51" fmla="*/ 61 h 29"/>
                <a:gd name="T52" fmla="*/ 711 w 105"/>
                <a:gd name="T53" fmla="*/ 254 h 29"/>
                <a:gd name="T54" fmla="*/ 711 w 105"/>
                <a:gd name="T55" fmla="*/ 298 h 29"/>
                <a:gd name="T56" fmla="*/ 1109 w 105"/>
                <a:gd name="T57" fmla="*/ 61 h 29"/>
                <a:gd name="T58" fmla="*/ 1109 w 105"/>
                <a:gd name="T59" fmla="*/ 61 h 29"/>
                <a:gd name="T60" fmla="*/ 1109 w 105"/>
                <a:gd name="T61" fmla="*/ 52 h 29"/>
                <a:gd name="T62" fmla="*/ 1098 w 105"/>
                <a:gd name="T63" fmla="*/ 43 h 29"/>
                <a:gd name="T64" fmla="*/ 469 w 105"/>
                <a:gd name="T65" fmla="*/ 0 h 29"/>
                <a:gd name="T66" fmla="*/ 469 w 105"/>
                <a:gd name="T67" fmla="*/ 0 h 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5" h="29">
                  <a:moveTo>
                    <a:pt x="65" y="26"/>
                  </a:moveTo>
                  <a:cubicBezTo>
                    <a:pt x="64" y="27"/>
                    <a:pt x="64" y="27"/>
                    <a:pt x="64" y="27"/>
                  </a:cubicBezTo>
                  <a:cubicBezTo>
                    <a:pt x="64" y="27"/>
                    <a:pt x="64" y="27"/>
                    <a:pt x="64" y="27"/>
                  </a:cubicBezTo>
                  <a:cubicBezTo>
                    <a:pt x="64" y="27"/>
                    <a:pt x="65" y="28"/>
                    <a:pt x="65" y="28"/>
                  </a:cubicBezTo>
                  <a:cubicBezTo>
                    <a:pt x="65" y="26"/>
                    <a:pt x="65" y="26"/>
                    <a:pt x="65" y="26"/>
                  </a:cubicBezTo>
                  <a:moveTo>
                    <a:pt x="1" y="23"/>
                  </a:moveTo>
                  <a:cubicBezTo>
                    <a:pt x="0" y="24"/>
                    <a:pt x="0" y="24"/>
                    <a:pt x="0" y="24"/>
                  </a:cubicBezTo>
                  <a:cubicBezTo>
                    <a:pt x="0" y="24"/>
                    <a:pt x="0" y="24"/>
                    <a:pt x="0" y="24"/>
                  </a:cubicBezTo>
                  <a:cubicBezTo>
                    <a:pt x="0" y="24"/>
                    <a:pt x="0" y="24"/>
                    <a:pt x="0" y="24"/>
                  </a:cubicBezTo>
                  <a:cubicBezTo>
                    <a:pt x="0" y="24"/>
                    <a:pt x="0" y="24"/>
                    <a:pt x="0" y="24"/>
                  </a:cubicBezTo>
                  <a:cubicBezTo>
                    <a:pt x="22" y="25"/>
                    <a:pt x="22" y="25"/>
                    <a:pt x="22" y="25"/>
                  </a:cubicBezTo>
                  <a:cubicBezTo>
                    <a:pt x="5" y="24"/>
                    <a:pt x="5" y="24"/>
                    <a:pt x="5" y="24"/>
                  </a:cubicBezTo>
                  <a:cubicBezTo>
                    <a:pt x="7" y="24"/>
                    <a:pt x="7" y="24"/>
                    <a:pt x="7" y="24"/>
                  </a:cubicBezTo>
                  <a:cubicBezTo>
                    <a:pt x="1" y="23"/>
                    <a:pt x="1" y="23"/>
                    <a:pt x="1" y="23"/>
                  </a:cubicBezTo>
                  <a:moveTo>
                    <a:pt x="43" y="3"/>
                  </a:moveTo>
                  <a:cubicBezTo>
                    <a:pt x="44" y="2"/>
                    <a:pt x="44" y="2"/>
                    <a:pt x="44" y="2"/>
                  </a:cubicBezTo>
                  <a:cubicBezTo>
                    <a:pt x="43" y="3"/>
                    <a:pt x="43" y="3"/>
                    <a:pt x="43" y="3"/>
                  </a:cubicBezTo>
                  <a:moveTo>
                    <a:pt x="44" y="0"/>
                  </a:moveTo>
                  <a:cubicBezTo>
                    <a:pt x="43" y="0"/>
                    <a:pt x="43" y="0"/>
                    <a:pt x="43" y="0"/>
                  </a:cubicBezTo>
                  <a:cubicBezTo>
                    <a:pt x="43" y="0"/>
                    <a:pt x="43" y="0"/>
                    <a:pt x="43" y="0"/>
                  </a:cubicBezTo>
                  <a:cubicBezTo>
                    <a:pt x="42" y="1"/>
                    <a:pt x="42" y="1"/>
                    <a:pt x="42" y="1"/>
                  </a:cubicBezTo>
                  <a:cubicBezTo>
                    <a:pt x="40" y="2"/>
                    <a:pt x="40" y="2"/>
                    <a:pt x="40" y="2"/>
                  </a:cubicBezTo>
                  <a:cubicBezTo>
                    <a:pt x="4" y="22"/>
                    <a:pt x="4" y="22"/>
                    <a:pt x="4" y="22"/>
                  </a:cubicBezTo>
                  <a:cubicBezTo>
                    <a:pt x="10" y="22"/>
                    <a:pt x="10" y="22"/>
                    <a:pt x="10" y="22"/>
                  </a:cubicBezTo>
                  <a:cubicBezTo>
                    <a:pt x="44" y="3"/>
                    <a:pt x="44" y="3"/>
                    <a:pt x="44" y="3"/>
                  </a:cubicBezTo>
                  <a:cubicBezTo>
                    <a:pt x="98" y="6"/>
                    <a:pt x="98" y="6"/>
                    <a:pt x="98" y="6"/>
                  </a:cubicBezTo>
                  <a:cubicBezTo>
                    <a:pt x="67" y="25"/>
                    <a:pt x="67" y="25"/>
                    <a:pt x="67" y="25"/>
                  </a:cubicBezTo>
                  <a:cubicBezTo>
                    <a:pt x="67" y="29"/>
                    <a:pt x="67" y="29"/>
                    <a:pt x="67" y="29"/>
                  </a:cubicBezTo>
                  <a:cubicBezTo>
                    <a:pt x="104" y="6"/>
                    <a:pt x="104" y="6"/>
                    <a:pt x="104" y="6"/>
                  </a:cubicBezTo>
                  <a:cubicBezTo>
                    <a:pt x="104" y="6"/>
                    <a:pt x="104" y="6"/>
                    <a:pt x="104" y="6"/>
                  </a:cubicBezTo>
                  <a:cubicBezTo>
                    <a:pt x="104" y="6"/>
                    <a:pt x="105" y="5"/>
                    <a:pt x="104" y="5"/>
                  </a:cubicBezTo>
                  <a:cubicBezTo>
                    <a:pt x="104" y="4"/>
                    <a:pt x="104" y="4"/>
                    <a:pt x="103" y="4"/>
                  </a:cubicBezTo>
                  <a:cubicBezTo>
                    <a:pt x="44" y="0"/>
                    <a:pt x="44" y="0"/>
                    <a:pt x="44" y="0"/>
                  </a:cubicBezTo>
                  <a:cubicBezTo>
                    <a:pt x="44" y="0"/>
                    <a:pt x="44" y="0"/>
                    <a:pt x="44" y="0"/>
                  </a:cubicBezTo>
                </a:path>
              </a:pathLst>
            </a:custGeom>
            <a:solidFill>
              <a:srgbClr val="436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2" name="Freeform 415"/>
            <p:cNvSpPr>
              <a:spLocks noEditPoints="1"/>
            </p:cNvSpPr>
            <p:nvPr/>
          </p:nvSpPr>
          <p:spPr bwMode="auto">
            <a:xfrm>
              <a:off x="2776" y="1669"/>
              <a:ext cx="1026" cy="51"/>
            </a:xfrm>
            <a:custGeom>
              <a:avLst/>
              <a:gdLst>
                <a:gd name="T0" fmla="*/ 396 w 1026"/>
                <a:gd name="T1" fmla="*/ 18 h 51"/>
                <a:gd name="T2" fmla="*/ 396 w 1026"/>
                <a:gd name="T3" fmla="*/ 20 h 51"/>
                <a:gd name="T4" fmla="*/ 1026 w 1026"/>
                <a:gd name="T5" fmla="*/ 51 h 51"/>
                <a:gd name="T6" fmla="*/ 1026 w 1026"/>
                <a:gd name="T7" fmla="*/ 46 h 51"/>
                <a:gd name="T8" fmla="*/ 396 w 1026"/>
                <a:gd name="T9" fmla="*/ 18 h 51"/>
                <a:gd name="T10" fmla="*/ 0 w 1026"/>
                <a:gd name="T11" fmla="*/ 0 h 51"/>
                <a:gd name="T12" fmla="*/ 376 w 1026"/>
                <a:gd name="T13" fmla="*/ 18 h 51"/>
                <a:gd name="T14" fmla="*/ 376 w 1026"/>
                <a:gd name="T15" fmla="*/ 18 h 51"/>
                <a:gd name="T16" fmla="*/ 0 w 10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6" h="51">
                  <a:moveTo>
                    <a:pt x="396" y="18"/>
                  </a:moveTo>
                  <a:lnTo>
                    <a:pt x="396" y="20"/>
                  </a:lnTo>
                  <a:lnTo>
                    <a:pt x="1026" y="51"/>
                  </a:lnTo>
                  <a:lnTo>
                    <a:pt x="1026" y="46"/>
                  </a:lnTo>
                  <a:lnTo>
                    <a:pt x="396" y="18"/>
                  </a:lnTo>
                  <a:close/>
                  <a:moveTo>
                    <a:pt x="0" y="0"/>
                  </a:moveTo>
                  <a:lnTo>
                    <a:pt x="376" y="18"/>
                  </a:lnTo>
                  <a:lnTo>
                    <a:pt x="0" y="0"/>
                  </a:lnTo>
                  <a:close/>
                </a:path>
              </a:pathLst>
            </a:custGeom>
            <a:solidFill>
              <a:srgbClr val="8CB9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3" name="Freeform 416"/>
            <p:cNvSpPr>
              <a:spLocks noEditPoints="1"/>
            </p:cNvSpPr>
            <p:nvPr/>
          </p:nvSpPr>
          <p:spPr bwMode="auto">
            <a:xfrm>
              <a:off x="2776" y="1669"/>
              <a:ext cx="1026" cy="51"/>
            </a:xfrm>
            <a:custGeom>
              <a:avLst/>
              <a:gdLst>
                <a:gd name="T0" fmla="*/ 396 w 1026"/>
                <a:gd name="T1" fmla="*/ 18 h 51"/>
                <a:gd name="T2" fmla="*/ 396 w 1026"/>
                <a:gd name="T3" fmla="*/ 20 h 51"/>
                <a:gd name="T4" fmla="*/ 1026 w 1026"/>
                <a:gd name="T5" fmla="*/ 51 h 51"/>
                <a:gd name="T6" fmla="*/ 1026 w 1026"/>
                <a:gd name="T7" fmla="*/ 46 h 51"/>
                <a:gd name="T8" fmla="*/ 396 w 1026"/>
                <a:gd name="T9" fmla="*/ 18 h 51"/>
                <a:gd name="T10" fmla="*/ 0 w 1026"/>
                <a:gd name="T11" fmla="*/ 0 h 51"/>
                <a:gd name="T12" fmla="*/ 376 w 1026"/>
                <a:gd name="T13" fmla="*/ 18 h 51"/>
                <a:gd name="T14" fmla="*/ 376 w 1026"/>
                <a:gd name="T15" fmla="*/ 18 h 51"/>
                <a:gd name="T16" fmla="*/ 0 w 10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6" h="51">
                  <a:moveTo>
                    <a:pt x="396" y="18"/>
                  </a:moveTo>
                  <a:lnTo>
                    <a:pt x="396" y="20"/>
                  </a:lnTo>
                  <a:lnTo>
                    <a:pt x="1026" y="51"/>
                  </a:lnTo>
                  <a:lnTo>
                    <a:pt x="1026" y="46"/>
                  </a:lnTo>
                  <a:lnTo>
                    <a:pt x="396" y="18"/>
                  </a:lnTo>
                  <a:moveTo>
                    <a:pt x="0" y="0"/>
                  </a:moveTo>
                  <a:lnTo>
                    <a:pt x="376"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4" name="Freeform 417"/>
            <p:cNvSpPr>
              <a:spLocks/>
            </p:cNvSpPr>
            <p:nvPr/>
          </p:nvSpPr>
          <p:spPr bwMode="auto">
            <a:xfrm>
              <a:off x="1826" y="1625"/>
              <a:ext cx="1978" cy="2148"/>
            </a:xfrm>
            <a:custGeom>
              <a:avLst/>
              <a:gdLst>
                <a:gd name="T0" fmla="*/ 47 w 1978"/>
                <a:gd name="T1" fmla="*/ 2 h 2148"/>
                <a:gd name="T2" fmla="*/ 47 w 1978"/>
                <a:gd name="T3" fmla="*/ 4 h 2148"/>
                <a:gd name="T4" fmla="*/ 1974 w 1978"/>
                <a:gd name="T5" fmla="*/ 99 h 2148"/>
                <a:gd name="T6" fmla="*/ 1974 w 1978"/>
                <a:gd name="T7" fmla="*/ 2117 h 2148"/>
                <a:gd name="T8" fmla="*/ 1936 w 1978"/>
                <a:gd name="T9" fmla="*/ 2143 h 2148"/>
                <a:gd name="T10" fmla="*/ 5 w 1978"/>
                <a:gd name="T11" fmla="*/ 2049 h 2148"/>
                <a:gd name="T12" fmla="*/ 5 w 1978"/>
                <a:gd name="T13" fmla="*/ 22 h 2148"/>
                <a:gd name="T14" fmla="*/ 47 w 1978"/>
                <a:gd name="T15" fmla="*/ 4 h 2148"/>
                <a:gd name="T16" fmla="*/ 47 w 1978"/>
                <a:gd name="T17" fmla="*/ 2 h 2148"/>
                <a:gd name="T18" fmla="*/ 47 w 1978"/>
                <a:gd name="T19" fmla="*/ 4 h 2148"/>
                <a:gd name="T20" fmla="*/ 47 w 1978"/>
                <a:gd name="T21" fmla="*/ 2 h 2148"/>
                <a:gd name="T22" fmla="*/ 47 w 1978"/>
                <a:gd name="T23" fmla="*/ 0 h 2148"/>
                <a:gd name="T24" fmla="*/ 0 w 1978"/>
                <a:gd name="T25" fmla="*/ 20 h 2148"/>
                <a:gd name="T26" fmla="*/ 0 w 1978"/>
                <a:gd name="T27" fmla="*/ 2053 h 2148"/>
                <a:gd name="T28" fmla="*/ 1939 w 1978"/>
                <a:gd name="T29" fmla="*/ 2148 h 2148"/>
                <a:gd name="T30" fmla="*/ 1978 w 1978"/>
                <a:gd name="T31" fmla="*/ 2121 h 2148"/>
                <a:gd name="T32" fmla="*/ 1978 w 1978"/>
                <a:gd name="T33" fmla="*/ 95 h 2148"/>
                <a:gd name="T34" fmla="*/ 47 w 1978"/>
                <a:gd name="T35" fmla="*/ 0 h 2148"/>
                <a:gd name="T36" fmla="*/ 47 w 1978"/>
                <a:gd name="T37" fmla="*/ 0 h 2148"/>
                <a:gd name="T38" fmla="*/ 47 w 1978"/>
                <a:gd name="T39" fmla="*/ 2 h 21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78" h="2148">
                  <a:moveTo>
                    <a:pt x="47" y="2"/>
                  </a:moveTo>
                  <a:lnTo>
                    <a:pt x="47" y="4"/>
                  </a:lnTo>
                  <a:lnTo>
                    <a:pt x="1974" y="99"/>
                  </a:lnTo>
                  <a:lnTo>
                    <a:pt x="1974" y="2117"/>
                  </a:lnTo>
                  <a:lnTo>
                    <a:pt x="1936" y="2143"/>
                  </a:lnTo>
                  <a:lnTo>
                    <a:pt x="5" y="2049"/>
                  </a:lnTo>
                  <a:lnTo>
                    <a:pt x="5" y="22"/>
                  </a:lnTo>
                  <a:lnTo>
                    <a:pt x="47" y="4"/>
                  </a:lnTo>
                  <a:lnTo>
                    <a:pt x="47" y="2"/>
                  </a:lnTo>
                  <a:lnTo>
                    <a:pt x="47" y="4"/>
                  </a:lnTo>
                  <a:lnTo>
                    <a:pt x="47" y="2"/>
                  </a:lnTo>
                  <a:lnTo>
                    <a:pt x="47" y="0"/>
                  </a:lnTo>
                  <a:lnTo>
                    <a:pt x="0" y="20"/>
                  </a:lnTo>
                  <a:lnTo>
                    <a:pt x="0" y="2053"/>
                  </a:lnTo>
                  <a:lnTo>
                    <a:pt x="1939" y="2148"/>
                  </a:lnTo>
                  <a:lnTo>
                    <a:pt x="1978" y="2121"/>
                  </a:lnTo>
                  <a:lnTo>
                    <a:pt x="1978" y="95"/>
                  </a:lnTo>
                  <a:lnTo>
                    <a:pt x="47" y="0"/>
                  </a:lnTo>
                  <a:lnTo>
                    <a:pt x="4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5" name="Freeform 418"/>
            <p:cNvSpPr>
              <a:spLocks/>
            </p:cNvSpPr>
            <p:nvPr/>
          </p:nvSpPr>
          <p:spPr bwMode="auto">
            <a:xfrm>
              <a:off x="1826" y="1625"/>
              <a:ext cx="1978" cy="2148"/>
            </a:xfrm>
            <a:custGeom>
              <a:avLst/>
              <a:gdLst>
                <a:gd name="T0" fmla="*/ 47 w 1978"/>
                <a:gd name="T1" fmla="*/ 2 h 2148"/>
                <a:gd name="T2" fmla="*/ 47 w 1978"/>
                <a:gd name="T3" fmla="*/ 4 h 2148"/>
                <a:gd name="T4" fmla="*/ 1974 w 1978"/>
                <a:gd name="T5" fmla="*/ 99 h 2148"/>
                <a:gd name="T6" fmla="*/ 1974 w 1978"/>
                <a:gd name="T7" fmla="*/ 2117 h 2148"/>
                <a:gd name="T8" fmla="*/ 1936 w 1978"/>
                <a:gd name="T9" fmla="*/ 2143 h 2148"/>
                <a:gd name="T10" fmla="*/ 5 w 1978"/>
                <a:gd name="T11" fmla="*/ 2049 h 2148"/>
                <a:gd name="T12" fmla="*/ 5 w 1978"/>
                <a:gd name="T13" fmla="*/ 22 h 2148"/>
                <a:gd name="T14" fmla="*/ 47 w 1978"/>
                <a:gd name="T15" fmla="*/ 4 h 2148"/>
                <a:gd name="T16" fmla="*/ 47 w 1978"/>
                <a:gd name="T17" fmla="*/ 2 h 2148"/>
                <a:gd name="T18" fmla="*/ 47 w 1978"/>
                <a:gd name="T19" fmla="*/ 4 h 2148"/>
                <a:gd name="T20" fmla="*/ 47 w 1978"/>
                <a:gd name="T21" fmla="*/ 2 h 2148"/>
                <a:gd name="T22" fmla="*/ 47 w 1978"/>
                <a:gd name="T23" fmla="*/ 0 h 2148"/>
                <a:gd name="T24" fmla="*/ 0 w 1978"/>
                <a:gd name="T25" fmla="*/ 20 h 2148"/>
                <a:gd name="T26" fmla="*/ 0 w 1978"/>
                <a:gd name="T27" fmla="*/ 2053 h 2148"/>
                <a:gd name="T28" fmla="*/ 1939 w 1978"/>
                <a:gd name="T29" fmla="*/ 2148 h 2148"/>
                <a:gd name="T30" fmla="*/ 1978 w 1978"/>
                <a:gd name="T31" fmla="*/ 2121 h 2148"/>
                <a:gd name="T32" fmla="*/ 1978 w 1978"/>
                <a:gd name="T33" fmla="*/ 95 h 2148"/>
                <a:gd name="T34" fmla="*/ 47 w 1978"/>
                <a:gd name="T35" fmla="*/ 0 h 2148"/>
                <a:gd name="T36" fmla="*/ 47 w 1978"/>
                <a:gd name="T37" fmla="*/ 0 h 2148"/>
                <a:gd name="T38" fmla="*/ 47 w 1978"/>
                <a:gd name="T39" fmla="*/ 2 h 21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78" h="2148">
                  <a:moveTo>
                    <a:pt x="47" y="2"/>
                  </a:moveTo>
                  <a:lnTo>
                    <a:pt x="47" y="4"/>
                  </a:lnTo>
                  <a:lnTo>
                    <a:pt x="1974" y="99"/>
                  </a:lnTo>
                  <a:lnTo>
                    <a:pt x="1974" y="2117"/>
                  </a:lnTo>
                  <a:lnTo>
                    <a:pt x="1936" y="2143"/>
                  </a:lnTo>
                  <a:lnTo>
                    <a:pt x="5" y="2049"/>
                  </a:lnTo>
                  <a:lnTo>
                    <a:pt x="5" y="22"/>
                  </a:lnTo>
                  <a:lnTo>
                    <a:pt x="47" y="4"/>
                  </a:lnTo>
                  <a:lnTo>
                    <a:pt x="47" y="2"/>
                  </a:lnTo>
                  <a:lnTo>
                    <a:pt x="47" y="4"/>
                  </a:lnTo>
                  <a:lnTo>
                    <a:pt x="47" y="2"/>
                  </a:lnTo>
                  <a:lnTo>
                    <a:pt x="47" y="0"/>
                  </a:lnTo>
                  <a:lnTo>
                    <a:pt x="0" y="20"/>
                  </a:lnTo>
                  <a:lnTo>
                    <a:pt x="0" y="2053"/>
                  </a:lnTo>
                  <a:lnTo>
                    <a:pt x="1939" y="2148"/>
                  </a:lnTo>
                  <a:lnTo>
                    <a:pt x="1978" y="2121"/>
                  </a:lnTo>
                  <a:lnTo>
                    <a:pt x="1978" y="95"/>
                  </a:lnTo>
                  <a:lnTo>
                    <a:pt x="47" y="0"/>
                  </a:lnTo>
                  <a:lnTo>
                    <a:pt x="47"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6" name="Freeform 419"/>
            <p:cNvSpPr>
              <a:spLocks noEditPoints="1"/>
            </p:cNvSpPr>
            <p:nvPr/>
          </p:nvSpPr>
          <p:spPr bwMode="auto">
            <a:xfrm>
              <a:off x="3137" y="1695"/>
              <a:ext cx="26" cy="25"/>
            </a:xfrm>
            <a:custGeom>
              <a:avLst/>
              <a:gdLst>
                <a:gd name="T0" fmla="*/ 2 w 26"/>
                <a:gd name="T1" fmla="*/ 16 h 25"/>
                <a:gd name="T2" fmla="*/ 0 w 26"/>
                <a:gd name="T3" fmla="*/ 25 h 25"/>
                <a:gd name="T4" fmla="*/ 15 w 26"/>
                <a:gd name="T5" fmla="*/ 25 h 25"/>
                <a:gd name="T6" fmla="*/ 18 w 26"/>
                <a:gd name="T7" fmla="*/ 18 h 25"/>
                <a:gd name="T8" fmla="*/ 2 w 26"/>
                <a:gd name="T9" fmla="*/ 16 h 25"/>
                <a:gd name="T10" fmla="*/ 11 w 26"/>
                <a:gd name="T11" fmla="*/ 0 h 25"/>
                <a:gd name="T12" fmla="*/ 6 w 26"/>
                <a:gd name="T13" fmla="*/ 11 h 25"/>
                <a:gd name="T14" fmla="*/ 22 w 26"/>
                <a:gd name="T15" fmla="*/ 14 h 25"/>
                <a:gd name="T16" fmla="*/ 26 w 26"/>
                <a:gd name="T17" fmla="*/ 3 h 25"/>
                <a:gd name="T18" fmla="*/ 11 w 2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5">
                  <a:moveTo>
                    <a:pt x="2" y="16"/>
                  </a:moveTo>
                  <a:lnTo>
                    <a:pt x="0" y="25"/>
                  </a:lnTo>
                  <a:lnTo>
                    <a:pt x="15" y="25"/>
                  </a:lnTo>
                  <a:lnTo>
                    <a:pt x="18" y="18"/>
                  </a:lnTo>
                  <a:lnTo>
                    <a:pt x="2" y="16"/>
                  </a:lnTo>
                  <a:close/>
                  <a:moveTo>
                    <a:pt x="11" y="0"/>
                  </a:moveTo>
                  <a:lnTo>
                    <a:pt x="6" y="11"/>
                  </a:lnTo>
                  <a:lnTo>
                    <a:pt x="22" y="14"/>
                  </a:lnTo>
                  <a:lnTo>
                    <a:pt x="26" y="3"/>
                  </a:lnTo>
                  <a:lnTo>
                    <a:pt x="11" y="0"/>
                  </a:lnTo>
                  <a:close/>
                </a:path>
              </a:pathLst>
            </a:custGeom>
            <a:solidFill>
              <a:srgbClr val="A7C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 name="Freeform 420"/>
            <p:cNvSpPr>
              <a:spLocks noEditPoints="1"/>
            </p:cNvSpPr>
            <p:nvPr/>
          </p:nvSpPr>
          <p:spPr bwMode="auto">
            <a:xfrm>
              <a:off x="3137" y="1695"/>
              <a:ext cx="26" cy="25"/>
            </a:xfrm>
            <a:custGeom>
              <a:avLst/>
              <a:gdLst>
                <a:gd name="T0" fmla="*/ 2 w 26"/>
                <a:gd name="T1" fmla="*/ 16 h 25"/>
                <a:gd name="T2" fmla="*/ 0 w 26"/>
                <a:gd name="T3" fmla="*/ 25 h 25"/>
                <a:gd name="T4" fmla="*/ 15 w 26"/>
                <a:gd name="T5" fmla="*/ 25 h 25"/>
                <a:gd name="T6" fmla="*/ 18 w 26"/>
                <a:gd name="T7" fmla="*/ 18 h 25"/>
                <a:gd name="T8" fmla="*/ 2 w 26"/>
                <a:gd name="T9" fmla="*/ 16 h 25"/>
                <a:gd name="T10" fmla="*/ 11 w 26"/>
                <a:gd name="T11" fmla="*/ 0 h 25"/>
                <a:gd name="T12" fmla="*/ 6 w 26"/>
                <a:gd name="T13" fmla="*/ 11 h 25"/>
                <a:gd name="T14" fmla="*/ 22 w 26"/>
                <a:gd name="T15" fmla="*/ 14 h 25"/>
                <a:gd name="T16" fmla="*/ 26 w 26"/>
                <a:gd name="T17" fmla="*/ 3 h 25"/>
                <a:gd name="T18" fmla="*/ 11 w 2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5">
                  <a:moveTo>
                    <a:pt x="2" y="16"/>
                  </a:moveTo>
                  <a:lnTo>
                    <a:pt x="0" y="25"/>
                  </a:lnTo>
                  <a:lnTo>
                    <a:pt x="15" y="25"/>
                  </a:lnTo>
                  <a:lnTo>
                    <a:pt x="18" y="18"/>
                  </a:lnTo>
                  <a:lnTo>
                    <a:pt x="2" y="16"/>
                  </a:lnTo>
                  <a:moveTo>
                    <a:pt x="11" y="0"/>
                  </a:moveTo>
                  <a:lnTo>
                    <a:pt x="6" y="11"/>
                  </a:lnTo>
                  <a:lnTo>
                    <a:pt x="22" y="14"/>
                  </a:lnTo>
                  <a:lnTo>
                    <a:pt x="26" y="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 name="Freeform 421"/>
            <p:cNvSpPr>
              <a:spLocks noEditPoints="1"/>
            </p:cNvSpPr>
            <p:nvPr/>
          </p:nvSpPr>
          <p:spPr bwMode="auto">
            <a:xfrm>
              <a:off x="3005" y="1720"/>
              <a:ext cx="147" cy="249"/>
            </a:xfrm>
            <a:custGeom>
              <a:avLst/>
              <a:gdLst>
                <a:gd name="T0" fmla="*/ 130 w 147"/>
                <a:gd name="T1" fmla="*/ 2 h 249"/>
                <a:gd name="T2" fmla="*/ 0 w 147"/>
                <a:gd name="T3" fmla="*/ 231 h 249"/>
                <a:gd name="T4" fmla="*/ 0 w 147"/>
                <a:gd name="T5" fmla="*/ 249 h 249"/>
                <a:gd name="T6" fmla="*/ 145 w 147"/>
                <a:gd name="T7" fmla="*/ 2 h 249"/>
                <a:gd name="T8" fmla="*/ 130 w 147"/>
                <a:gd name="T9" fmla="*/ 2 h 249"/>
                <a:gd name="T10" fmla="*/ 132 w 147"/>
                <a:gd name="T11" fmla="*/ 0 h 249"/>
                <a:gd name="T12" fmla="*/ 132 w 147"/>
                <a:gd name="T13" fmla="*/ 0 h 249"/>
                <a:gd name="T14" fmla="*/ 147 w 147"/>
                <a:gd name="T15" fmla="*/ 0 h 249"/>
                <a:gd name="T16" fmla="*/ 147 w 147"/>
                <a:gd name="T17" fmla="*/ 0 h 249"/>
                <a:gd name="T18" fmla="*/ 132 w 147"/>
                <a:gd name="T19" fmla="*/ 0 h 2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249">
                  <a:moveTo>
                    <a:pt x="130" y="2"/>
                  </a:moveTo>
                  <a:lnTo>
                    <a:pt x="0" y="231"/>
                  </a:lnTo>
                  <a:lnTo>
                    <a:pt x="0" y="249"/>
                  </a:lnTo>
                  <a:lnTo>
                    <a:pt x="145" y="2"/>
                  </a:lnTo>
                  <a:lnTo>
                    <a:pt x="130" y="2"/>
                  </a:lnTo>
                  <a:close/>
                  <a:moveTo>
                    <a:pt x="132" y="0"/>
                  </a:moveTo>
                  <a:lnTo>
                    <a:pt x="132" y="0"/>
                  </a:lnTo>
                  <a:lnTo>
                    <a:pt x="147" y="0"/>
                  </a:lnTo>
                  <a:lnTo>
                    <a:pt x="132" y="0"/>
                  </a:lnTo>
                  <a:close/>
                </a:path>
              </a:pathLst>
            </a:custGeom>
            <a:solidFill>
              <a:srgbClr val="99B2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 name="Freeform 422"/>
            <p:cNvSpPr>
              <a:spLocks noEditPoints="1"/>
            </p:cNvSpPr>
            <p:nvPr/>
          </p:nvSpPr>
          <p:spPr bwMode="auto">
            <a:xfrm>
              <a:off x="3005" y="1720"/>
              <a:ext cx="147" cy="249"/>
            </a:xfrm>
            <a:custGeom>
              <a:avLst/>
              <a:gdLst>
                <a:gd name="T0" fmla="*/ 130 w 147"/>
                <a:gd name="T1" fmla="*/ 2 h 249"/>
                <a:gd name="T2" fmla="*/ 0 w 147"/>
                <a:gd name="T3" fmla="*/ 231 h 249"/>
                <a:gd name="T4" fmla="*/ 0 w 147"/>
                <a:gd name="T5" fmla="*/ 249 h 249"/>
                <a:gd name="T6" fmla="*/ 145 w 147"/>
                <a:gd name="T7" fmla="*/ 2 h 249"/>
                <a:gd name="T8" fmla="*/ 130 w 147"/>
                <a:gd name="T9" fmla="*/ 2 h 249"/>
                <a:gd name="T10" fmla="*/ 132 w 147"/>
                <a:gd name="T11" fmla="*/ 0 h 249"/>
                <a:gd name="T12" fmla="*/ 132 w 147"/>
                <a:gd name="T13" fmla="*/ 0 h 249"/>
                <a:gd name="T14" fmla="*/ 147 w 147"/>
                <a:gd name="T15" fmla="*/ 0 h 249"/>
                <a:gd name="T16" fmla="*/ 147 w 147"/>
                <a:gd name="T17" fmla="*/ 0 h 249"/>
                <a:gd name="T18" fmla="*/ 132 w 147"/>
                <a:gd name="T19" fmla="*/ 0 h 2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249">
                  <a:moveTo>
                    <a:pt x="130" y="2"/>
                  </a:moveTo>
                  <a:lnTo>
                    <a:pt x="0" y="231"/>
                  </a:lnTo>
                  <a:lnTo>
                    <a:pt x="0" y="249"/>
                  </a:lnTo>
                  <a:lnTo>
                    <a:pt x="145" y="2"/>
                  </a:lnTo>
                  <a:lnTo>
                    <a:pt x="130" y="2"/>
                  </a:lnTo>
                  <a:moveTo>
                    <a:pt x="132" y="0"/>
                  </a:moveTo>
                  <a:lnTo>
                    <a:pt x="132" y="0"/>
                  </a:lnTo>
                  <a:lnTo>
                    <a:pt x="147" y="0"/>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0" name="Freeform 423"/>
            <p:cNvSpPr>
              <a:spLocks/>
            </p:cNvSpPr>
            <p:nvPr/>
          </p:nvSpPr>
          <p:spPr bwMode="auto">
            <a:xfrm>
              <a:off x="2969" y="1962"/>
              <a:ext cx="29" cy="53"/>
            </a:xfrm>
            <a:custGeom>
              <a:avLst/>
              <a:gdLst>
                <a:gd name="T0" fmla="*/ 29 w 29"/>
                <a:gd name="T1" fmla="*/ 0 h 53"/>
                <a:gd name="T2" fmla="*/ 0 w 29"/>
                <a:gd name="T3" fmla="*/ 48 h 53"/>
                <a:gd name="T4" fmla="*/ 7 w 29"/>
                <a:gd name="T5" fmla="*/ 53 h 53"/>
                <a:gd name="T6" fmla="*/ 29 w 29"/>
                <a:gd name="T7" fmla="*/ 18 h 53"/>
                <a:gd name="T8" fmla="*/ 29 w 29"/>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53">
                  <a:moveTo>
                    <a:pt x="29" y="0"/>
                  </a:moveTo>
                  <a:lnTo>
                    <a:pt x="0" y="48"/>
                  </a:lnTo>
                  <a:lnTo>
                    <a:pt x="7" y="53"/>
                  </a:lnTo>
                  <a:lnTo>
                    <a:pt x="29" y="18"/>
                  </a:lnTo>
                  <a:lnTo>
                    <a:pt x="29" y="0"/>
                  </a:lnTo>
                  <a:close/>
                </a:path>
              </a:pathLst>
            </a:custGeom>
            <a:solidFill>
              <a:srgbClr val="8C9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1" name="Freeform 424"/>
            <p:cNvSpPr>
              <a:spLocks/>
            </p:cNvSpPr>
            <p:nvPr/>
          </p:nvSpPr>
          <p:spPr bwMode="auto">
            <a:xfrm>
              <a:off x="2969" y="1962"/>
              <a:ext cx="29" cy="53"/>
            </a:xfrm>
            <a:custGeom>
              <a:avLst/>
              <a:gdLst>
                <a:gd name="T0" fmla="*/ 29 w 29"/>
                <a:gd name="T1" fmla="*/ 0 h 53"/>
                <a:gd name="T2" fmla="*/ 0 w 29"/>
                <a:gd name="T3" fmla="*/ 48 h 53"/>
                <a:gd name="T4" fmla="*/ 7 w 29"/>
                <a:gd name="T5" fmla="*/ 53 h 53"/>
                <a:gd name="T6" fmla="*/ 29 w 29"/>
                <a:gd name="T7" fmla="*/ 18 h 53"/>
                <a:gd name="T8" fmla="*/ 29 w 29"/>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53">
                  <a:moveTo>
                    <a:pt x="29" y="0"/>
                  </a:moveTo>
                  <a:lnTo>
                    <a:pt x="0" y="48"/>
                  </a:lnTo>
                  <a:lnTo>
                    <a:pt x="7" y="53"/>
                  </a:lnTo>
                  <a:lnTo>
                    <a:pt x="29" y="18"/>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2" name="Freeform 425"/>
            <p:cNvSpPr>
              <a:spLocks/>
            </p:cNvSpPr>
            <p:nvPr/>
          </p:nvSpPr>
          <p:spPr bwMode="auto">
            <a:xfrm>
              <a:off x="2998" y="1951"/>
              <a:ext cx="7" cy="29"/>
            </a:xfrm>
            <a:custGeom>
              <a:avLst/>
              <a:gdLst>
                <a:gd name="T0" fmla="*/ 7 w 7"/>
                <a:gd name="T1" fmla="*/ 0 h 29"/>
                <a:gd name="T2" fmla="*/ 0 w 7"/>
                <a:gd name="T3" fmla="*/ 11 h 29"/>
                <a:gd name="T4" fmla="*/ 0 w 7"/>
                <a:gd name="T5" fmla="*/ 29 h 29"/>
                <a:gd name="T6" fmla="*/ 7 w 7"/>
                <a:gd name="T7" fmla="*/ 18 h 29"/>
                <a:gd name="T8" fmla="*/ 7 w 7"/>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9">
                  <a:moveTo>
                    <a:pt x="7" y="0"/>
                  </a:moveTo>
                  <a:lnTo>
                    <a:pt x="0" y="11"/>
                  </a:lnTo>
                  <a:lnTo>
                    <a:pt x="0" y="29"/>
                  </a:lnTo>
                  <a:lnTo>
                    <a:pt x="7" y="18"/>
                  </a:lnTo>
                  <a:lnTo>
                    <a:pt x="7" y="0"/>
                  </a:lnTo>
                  <a:close/>
                </a:path>
              </a:pathLst>
            </a:custGeom>
            <a:solidFill>
              <a:srgbClr val="7E8C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3" name="Freeform 426"/>
            <p:cNvSpPr>
              <a:spLocks/>
            </p:cNvSpPr>
            <p:nvPr/>
          </p:nvSpPr>
          <p:spPr bwMode="auto">
            <a:xfrm>
              <a:off x="2998" y="1951"/>
              <a:ext cx="7" cy="29"/>
            </a:xfrm>
            <a:custGeom>
              <a:avLst/>
              <a:gdLst>
                <a:gd name="T0" fmla="*/ 7 w 7"/>
                <a:gd name="T1" fmla="*/ 0 h 29"/>
                <a:gd name="T2" fmla="*/ 0 w 7"/>
                <a:gd name="T3" fmla="*/ 11 h 29"/>
                <a:gd name="T4" fmla="*/ 0 w 7"/>
                <a:gd name="T5" fmla="*/ 29 h 29"/>
                <a:gd name="T6" fmla="*/ 7 w 7"/>
                <a:gd name="T7" fmla="*/ 18 h 29"/>
                <a:gd name="T8" fmla="*/ 7 w 7"/>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9">
                  <a:moveTo>
                    <a:pt x="7" y="0"/>
                  </a:moveTo>
                  <a:lnTo>
                    <a:pt x="0" y="11"/>
                  </a:lnTo>
                  <a:lnTo>
                    <a:pt x="0" y="29"/>
                  </a:lnTo>
                  <a:lnTo>
                    <a:pt x="7" y="1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4" name="Freeform 427"/>
            <p:cNvSpPr>
              <a:spLocks/>
            </p:cNvSpPr>
            <p:nvPr/>
          </p:nvSpPr>
          <p:spPr bwMode="auto">
            <a:xfrm>
              <a:off x="2965" y="1691"/>
              <a:ext cx="205" cy="330"/>
            </a:xfrm>
            <a:custGeom>
              <a:avLst/>
              <a:gdLst>
                <a:gd name="T0" fmla="*/ 985 w 93"/>
                <a:gd name="T1" fmla="*/ 20 h 150"/>
                <a:gd name="T2" fmla="*/ 977 w 93"/>
                <a:gd name="T3" fmla="*/ 20 h 150"/>
                <a:gd name="T4" fmla="*/ 53 w 93"/>
                <a:gd name="T5" fmla="*/ 1564 h 150"/>
                <a:gd name="T6" fmla="*/ 20 w 93"/>
                <a:gd name="T7" fmla="*/ 1544 h 150"/>
                <a:gd name="T8" fmla="*/ 888 w 93"/>
                <a:gd name="T9" fmla="*/ 20 h 150"/>
                <a:gd name="T10" fmla="*/ 985 w 93"/>
                <a:gd name="T11" fmla="*/ 33 h 150"/>
                <a:gd name="T12" fmla="*/ 985 w 93"/>
                <a:gd name="T13" fmla="*/ 20 h 150"/>
                <a:gd name="T14" fmla="*/ 977 w 93"/>
                <a:gd name="T15" fmla="*/ 20 h 150"/>
                <a:gd name="T16" fmla="*/ 985 w 93"/>
                <a:gd name="T17" fmla="*/ 20 h 150"/>
                <a:gd name="T18" fmla="*/ 985 w 93"/>
                <a:gd name="T19" fmla="*/ 9 h 150"/>
                <a:gd name="T20" fmla="*/ 888 w 93"/>
                <a:gd name="T21" fmla="*/ 0 h 150"/>
                <a:gd name="T22" fmla="*/ 880 w 93"/>
                <a:gd name="T23" fmla="*/ 9 h 150"/>
                <a:gd name="T24" fmla="*/ 0 w 93"/>
                <a:gd name="T25" fmla="*/ 1544 h 150"/>
                <a:gd name="T26" fmla="*/ 0 w 93"/>
                <a:gd name="T27" fmla="*/ 1553 h 150"/>
                <a:gd name="T28" fmla="*/ 53 w 93"/>
                <a:gd name="T29" fmla="*/ 1597 h 150"/>
                <a:gd name="T30" fmla="*/ 64 w 93"/>
                <a:gd name="T31" fmla="*/ 1597 h 150"/>
                <a:gd name="T32" fmla="*/ 64 w 93"/>
                <a:gd name="T33" fmla="*/ 1588 h 150"/>
                <a:gd name="T34" fmla="*/ 996 w 93"/>
                <a:gd name="T35" fmla="*/ 33 h 150"/>
                <a:gd name="T36" fmla="*/ 996 w 93"/>
                <a:gd name="T37" fmla="*/ 20 h 150"/>
                <a:gd name="T38" fmla="*/ 985 w 93"/>
                <a:gd name="T39" fmla="*/ 9 h 150"/>
                <a:gd name="T40" fmla="*/ 985 w 93"/>
                <a:gd name="T41" fmla="*/ 20 h 1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3" h="150">
                  <a:moveTo>
                    <a:pt x="92" y="2"/>
                  </a:moveTo>
                  <a:cubicBezTo>
                    <a:pt x="91" y="2"/>
                    <a:pt x="91" y="2"/>
                    <a:pt x="91" y="2"/>
                  </a:cubicBezTo>
                  <a:cubicBezTo>
                    <a:pt x="5" y="147"/>
                    <a:pt x="5" y="147"/>
                    <a:pt x="5" y="147"/>
                  </a:cubicBezTo>
                  <a:cubicBezTo>
                    <a:pt x="2" y="145"/>
                    <a:pt x="2" y="145"/>
                    <a:pt x="2" y="145"/>
                  </a:cubicBezTo>
                  <a:cubicBezTo>
                    <a:pt x="83" y="2"/>
                    <a:pt x="83" y="2"/>
                    <a:pt x="83" y="2"/>
                  </a:cubicBezTo>
                  <a:cubicBezTo>
                    <a:pt x="92" y="3"/>
                    <a:pt x="92" y="3"/>
                    <a:pt x="92" y="3"/>
                  </a:cubicBezTo>
                  <a:cubicBezTo>
                    <a:pt x="92" y="2"/>
                    <a:pt x="92" y="2"/>
                    <a:pt x="92" y="2"/>
                  </a:cubicBezTo>
                  <a:cubicBezTo>
                    <a:pt x="91" y="2"/>
                    <a:pt x="91" y="2"/>
                    <a:pt x="91" y="2"/>
                  </a:cubicBezTo>
                  <a:cubicBezTo>
                    <a:pt x="92" y="2"/>
                    <a:pt x="92" y="2"/>
                    <a:pt x="92" y="2"/>
                  </a:cubicBezTo>
                  <a:cubicBezTo>
                    <a:pt x="92" y="1"/>
                    <a:pt x="92" y="1"/>
                    <a:pt x="92" y="1"/>
                  </a:cubicBezTo>
                  <a:cubicBezTo>
                    <a:pt x="83" y="0"/>
                    <a:pt x="83" y="0"/>
                    <a:pt x="83" y="0"/>
                  </a:cubicBezTo>
                  <a:cubicBezTo>
                    <a:pt x="83" y="0"/>
                    <a:pt x="82" y="1"/>
                    <a:pt x="82" y="1"/>
                  </a:cubicBezTo>
                  <a:cubicBezTo>
                    <a:pt x="0" y="145"/>
                    <a:pt x="0" y="145"/>
                    <a:pt x="0" y="145"/>
                  </a:cubicBezTo>
                  <a:cubicBezTo>
                    <a:pt x="0" y="146"/>
                    <a:pt x="0" y="146"/>
                    <a:pt x="0" y="146"/>
                  </a:cubicBezTo>
                  <a:cubicBezTo>
                    <a:pt x="5" y="150"/>
                    <a:pt x="5" y="150"/>
                    <a:pt x="5" y="150"/>
                  </a:cubicBezTo>
                  <a:cubicBezTo>
                    <a:pt x="6" y="150"/>
                    <a:pt x="6" y="150"/>
                    <a:pt x="6" y="150"/>
                  </a:cubicBezTo>
                  <a:cubicBezTo>
                    <a:pt x="6" y="149"/>
                    <a:pt x="6" y="149"/>
                    <a:pt x="6" y="149"/>
                  </a:cubicBezTo>
                  <a:cubicBezTo>
                    <a:pt x="93" y="3"/>
                    <a:pt x="93" y="3"/>
                    <a:pt x="93" y="3"/>
                  </a:cubicBezTo>
                  <a:cubicBezTo>
                    <a:pt x="93" y="2"/>
                    <a:pt x="93" y="2"/>
                    <a:pt x="93" y="2"/>
                  </a:cubicBezTo>
                  <a:cubicBezTo>
                    <a:pt x="92" y="1"/>
                    <a:pt x="92" y="1"/>
                    <a:pt x="92" y="1"/>
                  </a:cubicBezTo>
                  <a:cubicBezTo>
                    <a:pt x="92" y="2"/>
                    <a:pt x="92" y="2"/>
                    <a:pt x="92" y="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5" name="Freeform 428"/>
            <p:cNvSpPr>
              <a:spLocks/>
            </p:cNvSpPr>
            <p:nvPr/>
          </p:nvSpPr>
          <p:spPr bwMode="auto">
            <a:xfrm>
              <a:off x="2016" y="2281"/>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6" name="Freeform 429"/>
            <p:cNvSpPr>
              <a:spLocks/>
            </p:cNvSpPr>
            <p:nvPr/>
          </p:nvSpPr>
          <p:spPr bwMode="auto">
            <a:xfrm>
              <a:off x="2016" y="2537"/>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7" name="Freeform 430"/>
            <p:cNvSpPr>
              <a:spLocks/>
            </p:cNvSpPr>
            <p:nvPr/>
          </p:nvSpPr>
          <p:spPr bwMode="auto">
            <a:xfrm>
              <a:off x="2016" y="2722"/>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8" name="Freeform 431"/>
            <p:cNvSpPr>
              <a:spLocks/>
            </p:cNvSpPr>
            <p:nvPr/>
          </p:nvSpPr>
          <p:spPr bwMode="auto">
            <a:xfrm>
              <a:off x="2016" y="2843"/>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9" name="Freeform 432"/>
            <p:cNvSpPr>
              <a:spLocks/>
            </p:cNvSpPr>
            <p:nvPr/>
          </p:nvSpPr>
          <p:spPr bwMode="auto">
            <a:xfrm>
              <a:off x="2016" y="2964"/>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0" name="Freeform 433"/>
            <p:cNvSpPr>
              <a:spLocks/>
            </p:cNvSpPr>
            <p:nvPr/>
          </p:nvSpPr>
          <p:spPr bwMode="auto">
            <a:xfrm>
              <a:off x="2016" y="3193"/>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1" name="Freeform 434"/>
            <p:cNvSpPr>
              <a:spLocks/>
            </p:cNvSpPr>
            <p:nvPr/>
          </p:nvSpPr>
          <p:spPr bwMode="auto">
            <a:xfrm>
              <a:off x="2309" y="2233"/>
              <a:ext cx="167" cy="70"/>
            </a:xfrm>
            <a:custGeom>
              <a:avLst/>
              <a:gdLst>
                <a:gd name="T0" fmla="*/ 167 w 167"/>
                <a:gd name="T1" fmla="*/ 70 h 70"/>
                <a:gd name="T2" fmla="*/ 0 w 167"/>
                <a:gd name="T3" fmla="*/ 62 h 70"/>
                <a:gd name="T4" fmla="*/ 0 w 167"/>
                <a:gd name="T5" fmla="*/ 0 h 70"/>
                <a:gd name="T6" fmla="*/ 167 w 167"/>
                <a:gd name="T7" fmla="*/ 9 h 70"/>
                <a:gd name="T8" fmla="*/ 167 w 167"/>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0">
                  <a:moveTo>
                    <a:pt x="167" y="70"/>
                  </a:moveTo>
                  <a:lnTo>
                    <a:pt x="0" y="62"/>
                  </a:lnTo>
                  <a:lnTo>
                    <a:pt x="0" y="0"/>
                  </a:lnTo>
                  <a:lnTo>
                    <a:pt x="167" y="9"/>
                  </a:lnTo>
                  <a:lnTo>
                    <a:pt x="167" y="70"/>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2" name="Freeform 435"/>
            <p:cNvSpPr>
              <a:spLocks/>
            </p:cNvSpPr>
            <p:nvPr/>
          </p:nvSpPr>
          <p:spPr bwMode="auto">
            <a:xfrm>
              <a:off x="2309" y="2354"/>
              <a:ext cx="167" cy="71"/>
            </a:xfrm>
            <a:custGeom>
              <a:avLst/>
              <a:gdLst>
                <a:gd name="T0" fmla="*/ 167 w 167"/>
                <a:gd name="T1" fmla="*/ 71 h 71"/>
                <a:gd name="T2" fmla="*/ 0 w 167"/>
                <a:gd name="T3" fmla="*/ 62 h 71"/>
                <a:gd name="T4" fmla="*/ 0 w 167"/>
                <a:gd name="T5" fmla="*/ 0 h 71"/>
                <a:gd name="T6" fmla="*/ 167 w 167"/>
                <a:gd name="T7" fmla="*/ 9 h 71"/>
                <a:gd name="T8" fmla="*/ 167 w 167"/>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1">
                  <a:moveTo>
                    <a:pt x="167" y="71"/>
                  </a:moveTo>
                  <a:lnTo>
                    <a:pt x="0" y="62"/>
                  </a:lnTo>
                  <a:lnTo>
                    <a:pt x="0" y="0"/>
                  </a:lnTo>
                  <a:lnTo>
                    <a:pt x="167" y="9"/>
                  </a:lnTo>
                  <a:lnTo>
                    <a:pt x="167" y="71"/>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3" name="Freeform 436"/>
            <p:cNvSpPr>
              <a:spLocks/>
            </p:cNvSpPr>
            <p:nvPr/>
          </p:nvSpPr>
          <p:spPr bwMode="auto">
            <a:xfrm>
              <a:off x="2309" y="2488"/>
              <a:ext cx="167" cy="71"/>
            </a:xfrm>
            <a:custGeom>
              <a:avLst/>
              <a:gdLst>
                <a:gd name="T0" fmla="*/ 167 w 167"/>
                <a:gd name="T1" fmla="*/ 71 h 71"/>
                <a:gd name="T2" fmla="*/ 0 w 167"/>
                <a:gd name="T3" fmla="*/ 62 h 71"/>
                <a:gd name="T4" fmla="*/ 0 w 167"/>
                <a:gd name="T5" fmla="*/ 0 h 71"/>
                <a:gd name="T6" fmla="*/ 167 w 167"/>
                <a:gd name="T7" fmla="*/ 9 h 71"/>
                <a:gd name="T8" fmla="*/ 167 w 167"/>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1">
                  <a:moveTo>
                    <a:pt x="167" y="71"/>
                  </a:moveTo>
                  <a:lnTo>
                    <a:pt x="0" y="62"/>
                  </a:lnTo>
                  <a:lnTo>
                    <a:pt x="0" y="0"/>
                  </a:lnTo>
                  <a:lnTo>
                    <a:pt x="167" y="9"/>
                  </a:lnTo>
                  <a:lnTo>
                    <a:pt x="167" y="71"/>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 name="Freeform 437"/>
            <p:cNvSpPr>
              <a:spLocks/>
            </p:cNvSpPr>
            <p:nvPr/>
          </p:nvSpPr>
          <p:spPr bwMode="auto">
            <a:xfrm>
              <a:off x="2309" y="2607"/>
              <a:ext cx="167" cy="73"/>
            </a:xfrm>
            <a:custGeom>
              <a:avLst/>
              <a:gdLst>
                <a:gd name="T0" fmla="*/ 167 w 167"/>
                <a:gd name="T1" fmla="*/ 73 h 73"/>
                <a:gd name="T2" fmla="*/ 0 w 167"/>
                <a:gd name="T3" fmla="*/ 64 h 73"/>
                <a:gd name="T4" fmla="*/ 0 w 167"/>
                <a:gd name="T5" fmla="*/ 0 h 73"/>
                <a:gd name="T6" fmla="*/ 167 w 167"/>
                <a:gd name="T7" fmla="*/ 9 h 73"/>
                <a:gd name="T8" fmla="*/ 167 w 167"/>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3">
                  <a:moveTo>
                    <a:pt x="167" y="73"/>
                  </a:moveTo>
                  <a:lnTo>
                    <a:pt x="0" y="64"/>
                  </a:lnTo>
                  <a:lnTo>
                    <a:pt x="0" y="0"/>
                  </a:lnTo>
                  <a:lnTo>
                    <a:pt x="167" y="9"/>
                  </a:lnTo>
                  <a:lnTo>
                    <a:pt x="167" y="73"/>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 name="Freeform 438"/>
            <p:cNvSpPr>
              <a:spLocks/>
            </p:cNvSpPr>
            <p:nvPr/>
          </p:nvSpPr>
          <p:spPr bwMode="auto">
            <a:xfrm>
              <a:off x="2309" y="3046"/>
              <a:ext cx="167" cy="70"/>
            </a:xfrm>
            <a:custGeom>
              <a:avLst/>
              <a:gdLst>
                <a:gd name="T0" fmla="*/ 167 w 167"/>
                <a:gd name="T1" fmla="*/ 70 h 70"/>
                <a:gd name="T2" fmla="*/ 0 w 167"/>
                <a:gd name="T3" fmla="*/ 62 h 70"/>
                <a:gd name="T4" fmla="*/ 0 w 167"/>
                <a:gd name="T5" fmla="*/ 0 h 70"/>
                <a:gd name="T6" fmla="*/ 167 w 167"/>
                <a:gd name="T7" fmla="*/ 9 h 70"/>
                <a:gd name="T8" fmla="*/ 167 w 167"/>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0">
                  <a:moveTo>
                    <a:pt x="167" y="70"/>
                  </a:moveTo>
                  <a:lnTo>
                    <a:pt x="0" y="62"/>
                  </a:lnTo>
                  <a:lnTo>
                    <a:pt x="0" y="0"/>
                  </a:lnTo>
                  <a:lnTo>
                    <a:pt x="167" y="9"/>
                  </a:lnTo>
                  <a:lnTo>
                    <a:pt x="167" y="70"/>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 name="Freeform 439"/>
            <p:cNvSpPr>
              <a:spLocks/>
            </p:cNvSpPr>
            <p:nvPr/>
          </p:nvSpPr>
          <p:spPr bwMode="auto">
            <a:xfrm>
              <a:off x="2610" y="2566"/>
              <a:ext cx="168" cy="70"/>
            </a:xfrm>
            <a:custGeom>
              <a:avLst/>
              <a:gdLst>
                <a:gd name="T0" fmla="*/ 168 w 168"/>
                <a:gd name="T1" fmla="*/ 70 h 70"/>
                <a:gd name="T2" fmla="*/ 0 w 168"/>
                <a:gd name="T3" fmla="*/ 61 h 70"/>
                <a:gd name="T4" fmla="*/ 0 w 168"/>
                <a:gd name="T5" fmla="*/ 0 h 70"/>
                <a:gd name="T6" fmla="*/ 168 w 168"/>
                <a:gd name="T7" fmla="*/ 11 h 70"/>
                <a:gd name="T8" fmla="*/ 168 w 168"/>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70">
                  <a:moveTo>
                    <a:pt x="168" y="70"/>
                  </a:moveTo>
                  <a:lnTo>
                    <a:pt x="0" y="61"/>
                  </a:lnTo>
                  <a:lnTo>
                    <a:pt x="0" y="0"/>
                  </a:lnTo>
                  <a:lnTo>
                    <a:pt x="168" y="11"/>
                  </a:lnTo>
                  <a:lnTo>
                    <a:pt x="168" y="70"/>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 name="Freeform 440"/>
            <p:cNvSpPr>
              <a:spLocks/>
            </p:cNvSpPr>
            <p:nvPr/>
          </p:nvSpPr>
          <p:spPr bwMode="auto">
            <a:xfrm>
              <a:off x="2610" y="2801"/>
              <a:ext cx="168" cy="71"/>
            </a:xfrm>
            <a:custGeom>
              <a:avLst/>
              <a:gdLst>
                <a:gd name="T0" fmla="*/ 168 w 168"/>
                <a:gd name="T1" fmla="*/ 71 h 71"/>
                <a:gd name="T2" fmla="*/ 0 w 168"/>
                <a:gd name="T3" fmla="*/ 62 h 71"/>
                <a:gd name="T4" fmla="*/ 0 w 168"/>
                <a:gd name="T5" fmla="*/ 0 h 71"/>
                <a:gd name="T6" fmla="*/ 168 w 168"/>
                <a:gd name="T7" fmla="*/ 11 h 71"/>
                <a:gd name="T8" fmla="*/ 168 w 168"/>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71">
                  <a:moveTo>
                    <a:pt x="168" y="71"/>
                  </a:moveTo>
                  <a:lnTo>
                    <a:pt x="0" y="62"/>
                  </a:lnTo>
                  <a:lnTo>
                    <a:pt x="0" y="0"/>
                  </a:lnTo>
                  <a:lnTo>
                    <a:pt x="168" y="11"/>
                  </a:lnTo>
                  <a:lnTo>
                    <a:pt x="168" y="71"/>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 name="Freeform 441"/>
            <p:cNvSpPr>
              <a:spLocks/>
            </p:cNvSpPr>
            <p:nvPr/>
          </p:nvSpPr>
          <p:spPr bwMode="auto">
            <a:xfrm>
              <a:off x="2610" y="3193"/>
              <a:ext cx="168" cy="71"/>
            </a:xfrm>
            <a:custGeom>
              <a:avLst/>
              <a:gdLst>
                <a:gd name="T0" fmla="*/ 168 w 168"/>
                <a:gd name="T1" fmla="*/ 71 h 71"/>
                <a:gd name="T2" fmla="*/ 0 w 168"/>
                <a:gd name="T3" fmla="*/ 62 h 71"/>
                <a:gd name="T4" fmla="*/ 0 w 168"/>
                <a:gd name="T5" fmla="*/ 0 h 71"/>
                <a:gd name="T6" fmla="*/ 168 w 168"/>
                <a:gd name="T7" fmla="*/ 11 h 71"/>
                <a:gd name="T8" fmla="*/ 168 w 168"/>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71">
                  <a:moveTo>
                    <a:pt x="168" y="71"/>
                  </a:moveTo>
                  <a:lnTo>
                    <a:pt x="0" y="62"/>
                  </a:lnTo>
                  <a:lnTo>
                    <a:pt x="0" y="0"/>
                  </a:lnTo>
                  <a:lnTo>
                    <a:pt x="168" y="11"/>
                  </a:lnTo>
                  <a:lnTo>
                    <a:pt x="168" y="71"/>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 name="Freeform 442"/>
            <p:cNvSpPr>
              <a:spLocks/>
            </p:cNvSpPr>
            <p:nvPr/>
          </p:nvSpPr>
          <p:spPr bwMode="auto">
            <a:xfrm>
              <a:off x="2016" y="2281"/>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 name="Freeform 443"/>
            <p:cNvSpPr>
              <a:spLocks/>
            </p:cNvSpPr>
            <p:nvPr/>
          </p:nvSpPr>
          <p:spPr bwMode="auto">
            <a:xfrm>
              <a:off x="2016" y="2537"/>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1" name="Freeform 444"/>
            <p:cNvSpPr>
              <a:spLocks/>
            </p:cNvSpPr>
            <p:nvPr/>
          </p:nvSpPr>
          <p:spPr bwMode="auto">
            <a:xfrm>
              <a:off x="2016" y="2722"/>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2" name="Freeform 445"/>
            <p:cNvSpPr>
              <a:spLocks/>
            </p:cNvSpPr>
            <p:nvPr/>
          </p:nvSpPr>
          <p:spPr bwMode="auto">
            <a:xfrm>
              <a:off x="2016" y="2843"/>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3" name="Freeform 446"/>
            <p:cNvSpPr>
              <a:spLocks/>
            </p:cNvSpPr>
            <p:nvPr/>
          </p:nvSpPr>
          <p:spPr bwMode="auto">
            <a:xfrm>
              <a:off x="2016" y="2964"/>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4" name="Freeform 447"/>
            <p:cNvSpPr>
              <a:spLocks/>
            </p:cNvSpPr>
            <p:nvPr/>
          </p:nvSpPr>
          <p:spPr bwMode="auto">
            <a:xfrm>
              <a:off x="2016" y="3193"/>
              <a:ext cx="165" cy="73"/>
            </a:xfrm>
            <a:custGeom>
              <a:avLst/>
              <a:gdLst>
                <a:gd name="T0" fmla="*/ 165 w 165"/>
                <a:gd name="T1" fmla="*/ 73 h 73"/>
                <a:gd name="T2" fmla="*/ 0 w 165"/>
                <a:gd name="T3" fmla="*/ 62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62"/>
                  </a:lnTo>
                  <a:lnTo>
                    <a:pt x="0" y="0"/>
                  </a:lnTo>
                  <a:lnTo>
                    <a:pt x="165" y="11"/>
                  </a:lnTo>
                  <a:lnTo>
                    <a:pt x="165" y="73"/>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 name="Freeform 448"/>
            <p:cNvSpPr>
              <a:spLocks/>
            </p:cNvSpPr>
            <p:nvPr/>
          </p:nvSpPr>
          <p:spPr bwMode="auto">
            <a:xfrm>
              <a:off x="2309" y="2233"/>
              <a:ext cx="167" cy="70"/>
            </a:xfrm>
            <a:custGeom>
              <a:avLst/>
              <a:gdLst>
                <a:gd name="T0" fmla="*/ 167 w 167"/>
                <a:gd name="T1" fmla="*/ 70 h 70"/>
                <a:gd name="T2" fmla="*/ 0 w 167"/>
                <a:gd name="T3" fmla="*/ 62 h 70"/>
                <a:gd name="T4" fmla="*/ 0 w 167"/>
                <a:gd name="T5" fmla="*/ 0 h 70"/>
                <a:gd name="T6" fmla="*/ 167 w 167"/>
                <a:gd name="T7" fmla="*/ 9 h 70"/>
                <a:gd name="T8" fmla="*/ 167 w 167"/>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0">
                  <a:moveTo>
                    <a:pt x="167" y="70"/>
                  </a:moveTo>
                  <a:lnTo>
                    <a:pt x="0" y="62"/>
                  </a:lnTo>
                  <a:lnTo>
                    <a:pt x="0" y="0"/>
                  </a:lnTo>
                  <a:lnTo>
                    <a:pt x="167" y="9"/>
                  </a:lnTo>
                  <a:lnTo>
                    <a:pt x="167" y="70"/>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 name="Freeform 449"/>
            <p:cNvSpPr>
              <a:spLocks/>
            </p:cNvSpPr>
            <p:nvPr/>
          </p:nvSpPr>
          <p:spPr bwMode="auto">
            <a:xfrm>
              <a:off x="2309" y="2354"/>
              <a:ext cx="167" cy="71"/>
            </a:xfrm>
            <a:custGeom>
              <a:avLst/>
              <a:gdLst>
                <a:gd name="T0" fmla="*/ 167 w 167"/>
                <a:gd name="T1" fmla="*/ 71 h 71"/>
                <a:gd name="T2" fmla="*/ 0 w 167"/>
                <a:gd name="T3" fmla="*/ 62 h 71"/>
                <a:gd name="T4" fmla="*/ 0 w 167"/>
                <a:gd name="T5" fmla="*/ 0 h 71"/>
                <a:gd name="T6" fmla="*/ 167 w 167"/>
                <a:gd name="T7" fmla="*/ 9 h 71"/>
                <a:gd name="T8" fmla="*/ 167 w 167"/>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1">
                  <a:moveTo>
                    <a:pt x="167" y="71"/>
                  </a:moveTo>
                  <a:lnTo>
                    <a:pt x="0" y="62"/>
                  </a:lnTo>
                  <a:lnTo>
                    <a:pt x="0" y="0"/>
                  </a:lnTo>
                  <a:lnTo>
                    <a:pt x="167" y="9"/>
                  </a:lnTo>
                  <a:lnTo>
                    <a:pt x="167" y="71"/>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 name="Freeform 450"/>
            <p:cNvSpPr>
              <a:spLocks/>
            </p:cNvSpPr>
            <p:nvPr/>
          </p:nvSpPr>
          <p:spPr bwMode="auto">
            <a:xfrm>
              <a:off x="2309" y="2488"/>
              <a:ext cx="167" cy="71"/>
            </a:xfrm>
            <a:custGeom>
              <a:avLst/>
              <a:gdLst>
                <a:gd name="T0" fmla="*/ 167 w 167"/>
                <a:gd name="T1" fmla="*/ 71 h 71"/>
                <a:gd name="T2" fmla="*/ 0 w 167"/>
                <a:gd name="T3" fmla="*/ 62 h 71"/>
                <a:gd name="T4" fmla="*/ 0 w 167"/>
                <a:gd name="T5" fmla="*/ 0 h 71"/>
                <a:gd name="T6" fmla="*/ 167 w 167"/>
                <a:gd name="T7" fmla="*/ 9 h 71"/>
                <a:gd name="T8" fmla="*/ 167 w 167"/>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1">
                  <a:moveTo>
                    <a:pt x="167" y="71"/>
                  </a:moveTo>
                  <a:lnTo>
                    <a:pt x="0" y="62"/>
                  </a:lnTo>
                  <a:lnTo>
                    <a:pt x="0" y="0"/>
                  </a:lnTo>
                  <a:lnTo>
                    <a:pt x="167" y="9"/>
                  </a:lnTo>
                  <a:lnTo>
                    <a:pt x="167" y="71"/>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 name="Freeform 451"/>
            <p:cNvSpPr>
              <a:spLocks/>
            </p:cNvSpPr>
            <p:nvPr/>
          </p:nvSpPr>
          <p:spPr bwMode="auto">
            <a:xfrm>
              <a:off x="2309" y="2607"/>
              <a:ext cx="167" cy="73"/>
            </a:xfrm>
            <a:custGeom>
              <a:avLst/>
              <a:gdLst>
                <a:gd name="T0" fmla="*/ 167 w 167"/>
                <a:gd name="T1" fmla="*/ 73 h 73"/>
                <a:gd name="T2" fmla="*/ 0 w 167"/>
                <a:gd name="T3" fmla="*/ 64 h 73"/>
                <a:gd name="T4" fmla="*/ 0 w 167"/>
                <a:gd name="T5" fmla="*/ 0 h 73"/>
                <a:gd name="T6" fmla="*/ 167 w 167"/>
                <a:gd name="T7" fmla="*/ 9 h 73"/>
                <a:gd name="T8" fmla="*/ 167 w 167"/>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3">
                  <a:moveTo>
                    <a:pt x="167" y="73"/>
                  </a:moveTo>
                  <a:lnTo>
                    <a:pt x="0" y="64"/>
                  </a:lnTo>
                  <a:lnTo>
                    <a:pt x="0" y="0"/>
                  </a:lnTo>
                  <a:lnTo>
                    <a:pt x="167" y="9"/>
                  </a:lnTo>
                  <a:lnTo>
                    <a:pt x="167" y="73"/>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9" name="Freeform 452"/>
            <p:cNvSpPr>
              <a:spLocks/>
            </p:cNvSpPr>
            <p:nvPr/>
          </p:nvSpPr>
          <p:spPr bwMode="auto">
            <a:xfrm>
              <a:off x="2309" y="3046"/>
              <a:ext cx="167" cy="70"/>
            </a:xfrm>
            <a:custGeom>
              <a:avLst/>
              <a:gdLst>
                <a:gd name="T0" fmla="*/ 167 w 167"/>
                <a:gd name="T1" fmla="*/ 70 h 70"/>
                <a:gd name="T2" fmla="*/ 0 w 167"/>
                <a:gd name="T3" fmla="*/ 62 h 70"/>
                <a:gd name="T4" fmla="*/ 0 w 167"/>
                <a:gd name="T5" fmla="*/ 0 h 70"/>
                <a:gd name="T6" fmla="*/ 167 w 167"/>
                <a:gd name="T7" fmla="*/ 9 h 70"/>
                <a:gd name="T8" fmla="*/ 167 w 167"/>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70">
                  <a:moveTo>
                    <a:pt x="167" y="70"/>
                  </a:moveTo>
                  <a:lnTo>
                    <a:pt x="0" y="62"/>
                  </a:lnTo>
                  <a:lnTo>
                    <a:pt x="0" y="0"/>
                  </a:lnTo>
                  <a:lnTo>
                    <a:pt x="167" y="9"/>
                  </a:lnTo>
                  <a:lnTo>
                    <a:pt x="167" y="70"/>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0" name="Freeform 453"/>
            <p:cNvSpPr>
              <a:spLocks/>
            </p:cNvSpPr>
            <p:nvPr/>
          </p:nvSpPr>
          <p:spPr bwMode="auto">
            <a:xfrm>
              <a:off x="2610" y="2566"/>
              <a:ext cx="168" cy="70"/>
            </a:xfrm>
            <a:custGeom>
              <a:avLst/>
              <a:gdLst>
                <a:gd name="T0" fmla="*/ 168 w 168"/>
                <a:gd name="T1" fmla="*/ 70 h 70"/>
                <a:gd name="T2" fmla="*/ 0 w 168"/>
                <a:gd name="T3" fmla="*/ 61 h 70"/>
                <a:gd name="T4" fmla="*/ 0 w 168"/>
                <a:gd name="T5" fmla="*/ 0 h 70"/>
                <a:gd name="T6" fmla="*/ 168 w 168"/>
                <a:gd name="T7" fmla="*/ 11 h 70"/>
                <a:gd name="T8" fmla="*/ 168 w 168"/>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70">
                  <a:moveTo>
                    <a:pt x="168" y="70"/>
                  </a:moveTo>
                  <a:lnTo>
                    <a:pt x="0" y="61"/>
                  </a:lnTo>
                  <a:lnTo>
                    <a:pt x="0" y="0"/>
                  </a:lnTo>
                  <a:lnTo>
                    <a:pt x="168" y="11"/>
                  </a:lnTo>
                  <a:lnTo>
                    <a:pt x="168" y="70"/>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1" name="Freeform 454"/>
            <p:cNvSpPr>
              <a:spLocks/>
            </p:cNvSpPr>
            <p:nvPr/>
          </p:nvSpPr>
          <p:spPr bwMode="auto">
            <a:xfrm>
              <a:off x="2610" y="2801"/>
              <a:ext cx="168" cy="71"/>
            </a:xfrm>
            <a:custGeom>
              <a:avLst/>
              <a:gdLst>
                <a:gd name="T0" fmla="*/ 168 w 168"/>
                <a:gd name="T1" fmla="*/ 71 h 71"/>
                <a:gd name="T2" fmla="*/ 0 w 168"/>
                <a:gd name="T3" fmla="*/ 62 h 71"/>
                <a:gd name="T4" fmla="*/ 0 w 168"/>
                <a:gd name="T5" fmla="*/ 0 h 71"/>
                <a:gd name="T6" fmla="*/ 168 w 168"/>
                <a:gd name="T7" fmla="*/ 11 h 71"/>
                <a:gd name="T8" fmla="*/ 168 w 168"/>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71">
                  <a:moveTo>
                    <a:pt x="168" y="71"/>
                  </a:moveTo>
                  <a:lnTo>
                    <a:pt x="0" y="62"/>
                  </a:lnTo>
                  <a:lnTo>
                    <a:pt x="0" y="0"/>
                  </a:lnTo>
                  <a:lnTo>
                    <a:pt x="168" y="11"/>
                  </a:lnTo>
                  <a:lnTo>
                    <a:pt x="168" y="71"/>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2" name="Freeform 455"/>
            <p:cNvSpPr>
              <a:spLocks/>
            </p:cNvSpPr>
            <p:nvPr/>
          </p:nvSpPr>
          <p:spPr bwMode="auto">
            <a:xfrm>
              <a:off x="2610" y="3193"/>
              <a:ext cx="168" cy="71"/>
            </a:xfrm>
            <a:custGeom>
              <a:avLst/>
              <a:gdLst>
                <a:gd name="T0" fmla="*/ 168 w 168"/>
                <a:gd name="T1" fmla="*/ 71 h 71"/>
                <a:gd name="T2" fmla="*/ 0 w 168"/>
                <a:gd name="T3" fmla="*/ 62 h 71"/>
                <a:gd name="T4" fmla="*/ 0 w 168"/>
                <a:gd name="T5" fmla="*/ 0 h 71"/>
                <a:gd name="T6" fmla="*/ 168 w 168"/>
                <a:gd name="T7" fmla="*/ 11 h 71"/>
                <a:gd name="T8" fmla="*/ 168 w 168"/>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71">
                  <a:moveTo>
                    <a:pt x="168" y="71"/>
                  </a:moveTo>
                  <a:lnTo>
                    <a:pt x="0" y="62"/>
                  </a:lnTo>
                  <a:lnTo>
                    <a:pt x="0" y="0"/>
                  </a:lnTo>
                  <a:lnTo>
                    <a:pt x="168" y="11"/>
                  </a:lnTo>
                  <a:lnTo>
                    <a:pt x="168" y="71"/>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3" name="Freeform 456"/>
            <p:cNvSpPr>
              <a:spLocks/>
            </p:cNvSpPr>
            <p:nvPr/>
          </p:nvSpPr>
          <p:spPr bwMode="auto">
            <a:xfrm>
              <a:off x="2906" y="2015"/>
              <a:ext cx="119" cy="110"/>
            </a:xfrm>
            <a:custGeom>
              <a:avLst/>
              <a:gdLst>
                <a:gd name="T0" fmla="*/ 278 w 54"/>
                <a:gd name="T1" fmla="*/ 0 h 50"/>
                <a:gd name="T2" fmla="*/ 205 w 54"/>
                <a:gd name="T3" fmla="*/ 97 h 50"/>
                <a:gd name="T4" fmla="*/ 88 w 54"/>
                <a:gd name="T5" fmla="*/ 286 h 50"/>
                <a:gd name="T6" fmla="*/ 161 w 54"/>
                <a:gd name="T7" fmla="*/ 488 h 50"/>
                <a:gd name="T8" fmla="*/ 569 w 54"/>
                <a:gd name="T9" fmla="*/ 469 h 50"/>
                <a:gd name="T10" fmla="*/ 472 w 54"/>
                <a:gd name="T11" fmla="*/ 310 h 50"/>
                <a:gd name="T12" fmla="*/ 302 w 54"/>
                <a:gd name="T13" fmla="*/ 246 h 50"/>
                <a:gd name="T14" fmla="*/ 344 w 54"/>
                <a:gd name="T15" fmla="*/ 44 h 50"/>
                <a:gd name="T16" fmla="*/ 278 w 54"/>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50">
                  <a:moveTo>
                    <a:pt x="26" y="0"/>
                  </a:moveTo>
                  <a:cubicBezTo>
                    <a:pt x="26" y="0"/>
                    <a:pt x="23" y="6"/>
                    <a:pt x="19" y="9"/>
                  </a:cubicBezTo>
                  <a:cubicBezTo>
                    <a:pt x="14" y="13"/>
                    <a:pt x="8" y="20"/>
                    <a:pt x="8" y="27"/>
                  </a:cubicBezTo>
                  <a:cubicBezTo>
                    <a:pt x="9" y="34"/>
                    <a:pt x="0" y="46"/>
                    <a:pt x="15" y="46"/>
                  </a:cubicBezTo>
                  <a:cubicBezTo>
                    <a:pt x="29" y="46"/>
                    <a:pt x="53" y="50"/>
                    <a:pt x="53" y="44"/>
                  </a:cubicBezTo>
                  <a:cubicBezTo>
                    <a:pt x="54" y="37"/>
                    <a:pt x="49" y="30"/>
                    <a:pt x="44" y="29"/>
                  </a:cubicBezTo>
                  <a:cubicBezTo>
                    <a:pt x="38" y="29"/>
                    <a:pt x="30" y="28"/>
                    <a:pt x="28" y="23"/>
                  </a:cubicBezTo>
                  <a:cubicBezTo>
                    <a:pt x="26" y="18"/>
                    <a:pt x="32" y="4"/>
                    <a:pt x="32" y="4"/>
                  </a:cubicBezTo>
                  <a:lnTo>
                    <a:pt x="26" y="0"/>
                  </a:lnTo>
                  <a:close/>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4" name="Freeform 457"/>
            <p:cNvSpPr>
              <a:spLocks/>
            </p:cNvSpPr>
            <p:nvPr/>
          </p:nvSpPr>
          <p:spPr bwMode="auto">
            <a:xfrm>
              <a:off x="2906" y="2015"/>
              <a:ext cx="119" cy="110"/>
            </a:xfrm>
            <a:custGeom>
              <a:avLst/>
              <a:gdLst>
                <a:gd name="T0" fmla="*/ 278 w 54"/>
                <a:gd name="T1" fmla="*/ 0 h 50"/>
                <a:gd name="T2" fmla="*/ 205 w 54"/>
                <a:gd name="T3" fmla="*/ 97 h 50"/>
                <a:gd name="T4" fmla="*/ 88 w 54"/>
                <a:gd name="T5" fmla="*/ 286 h 50"/>
                <a:gd name="T6" fmla="*/ 161 w 54"/>
                <a:gd name="T7" fmla="*/ 488 h 50"/>
                <a:gd name="T8" fmla="*/ 569 w 54"/>
                <a:gd name="T9" fmla="*/ 469 h 50"/>
                <a:gd name="T10" fmla="*/ 472 w 54"/>
                <a:gd name="T11" fmla="*/ 310 h 50"/>
                <a:gd name="T12" fmla="*/ 302 w 54"/>
                <a:gd name="T13" fmla="*/ 246 h 50"/>
                <a:gd name="T14" fmla="*/ 344 w 54"/>
                <a:gd name="T15" fmla="*/ 44 h 50"/>
                <a:gd name="T16" fmla="*/ 278 w 54"/>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50">
                  <a:moveTo>
                    <a:pt x="26" y="0"/>
                  </a:moveTo>
                  <a:cubicBezTo>
                    <a:pt x="26" y="0"/>
                    <a:pt x="23" y="6"/>
                    <a:pt x="19" y="9"/>
                  </a:cubicBezTo>
                  <a:cubicBezTo>
                    <a:pt x="14" y="13"/>
                    <a:pt x="8" y="20"/>
                    <a:pt x="8" y="27"/>
                  </a:cubicBezTo>
                  <a:cubicBezTo>
                    <a:pt x="9" y="34"/>
                    <a:pt x="0" y="46"/>
                    <a:pt x="15" y="46"/>
                  </a:cubicBezTo>
                  <a:cubicBezTo>
                    <a:pt x="29" y="46"/>
                    <a:pt x="53" y="50"/>
                    <a:pt x="53" y="44"/>
                  </a:cubicBezTo>
                  <a:cubicBezTo>
                    <a:pt x="54" y="37"/>
                    <a:pt x="49" y="30"/>
                    <a:pt x="44" y="29"/>
                  </a:cubicBezTo>
                  <a:cubicBezTo>
                    <a:pt x="38" y="29"/>
                    <a:pt x="30" y="28"/>
                    <a:pt x="28" y="23"/>
                  </a:cubicBezTo>
                  <a:cubicBezTo>
                    <a:pt x="26" y="18"/>
                    <a:pt x="32" y="4"/>
                    <a:pt x="32" y="4"/>
                  </a:cubicBezTo>
                  <a:lnTo>
                    <a:pt x="26" y="0"/>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5" name="Freeform 458"/>
            <p:cNvSpPr>
              <a:spLocks/>
            </p:cNvSpPr>
            <p:nvPr/>
          </p:nvSpPr>
          <p:spPr bwMode="auto">
            <a:xfrm>
              <a:off x="1870" y="1836"/>
              <a:ext cx="1936" cy="1915"/>
            </a:xfrm>
            <a:custGeom>
              <a:avLst/>
              <a:gdLst>
                <a:gd name="T0" fmla="*/ 8742 w 879"/>
                <a:gd name="T1" fmla="*/ 419 h 869"/>
                <a:gd name="T2" fmla="*/ 7980 w 879"/>
                <a:gd name="T3" fmla="*/ 1485 h 869"/>
                <a:gd name="T4" fmla="*/ 7971 w 879"/>
                <a:gd name="T5" fmla="*/ 364 h 869"/>
                <a:gd name="T6" fmla="*/ 7297 w 879"/>
                <a:gd name="T7" fmla="*/ 344 h 869"/>
                <a:gd name="T8" fmla="*/ 7286 w 879"/>
                <a:gd name="T9" fmla="*/ 1432 h 869"/>
                <a:gd name="T10" fmla="*/ 6530 w 879"/>
                <a:gd name="T11" fmla="*/ 320 h 869"/>
                <a:gd name="T12" fmla="*/ 5854 w 879"/>
                <a:gd name="T13" fmla="*/ 267 h 869"/>
                <a:gd name="T14" fmla="*/ 5837 w 879"/>
                <a:gd name="T15" fmla="*/ 286 h 869"/>
                <a:gd name="T16" fmla="*/ 5075 w 879"/>
                <a:gd name="T17" fmla="*/ 1360 h 869"/>
                <a:gd name="T18" fmla="*/ 5064 w 879"/>
                <a:gd name="T19" fmla="*/ 234 h 869"/>
                <a:gd name="T20" fmla="*/ 4390 w 879"/>
                <a:gd name="T21" fmla="*/ 205 h 869"/>
                <a:gd name="T22" fmla="*/ 4381 w 879"/>
                <a:gd name="T23" fmla="*/ 1307 h 869"/>
                <a:gd name="T24" fmla="*/ 3623 w 879"/>
                <a:gd name="T25" fmla="*/ 181 h 869"/>
                <a:gd name="T26" fmla="*/ 2949 w 879"/>
                <a:gd name="T27" fmla="*/ 141 h 869"/>
                <a:gd name="T28" fmla="*/ 2925 w 879"/>
                <a:gd name="T29" fmla="*/ 150 h 869"/>
                <a:gd name="T30" fmla="*/ 2169 w 879"/>
                <a:gd name="T31" fmla="*/ 1190 h 869"/>
                <a:gd name="T32" fmla="*/ 2158 w 879"/>
                <a:gd name="T33" fmla="*/ 97 h 869"/>
                <a:gd name="T34" fmla="*/ 1484 w 879"/>
                <a:gd name="T35" fmla="*/ 73 h 869"/>
                <a:gd name="T36" fmla="*/ 1476 w 879"/>
                <a:gd name="T37" fmla="*/ 1175 h 869"/>
                <a:gd name="T38" fmla="*/ 718 w 879"/>
                <a:gd name="T39" fmla="*/ 53 h 869"/>
                <a:gd name="T40" fmla="*/ 20 w 879"/>
                <a:gd name="T41" fmla="*/ 0 h 869"/>
                <a:gd name="T42" fmla="*/ 0 w 879"/>
                <a:gd name="T43" fmla="*/ 20 h 869"/>
                <a:gd name="T44" fmla="*/ 9 w 879"/>
                <a:gd name="T45" fmla="*/ 8872 h 869"/>
                <a:gd name="T46" fmla="*/ 9391 w 879"/>
                <a:gd name="T47" fmla="*/ 9300 h 869"/>
                <a:gd name="T48" fmla="*/ 9391 w 879"/>
                <a:gd name="T49" fmla="*/ 452 h 869"/>
                <a:gd name="T50" fmla="*/ 8762 w 879"/>
                <a:gd name="T51" fmla="*/ 408 h 869"/>
                <a:gd name="T52" fmla="*/ 8742 w 879"/>
                <a:gd name="T53" fmla="*/ 419 h 869"/>
                <a:gd name="T54" fmla="*/ 8762 w 879"/>
                <a:gd name="T55" fmla="*/ 436 h 869"/>
                <a:gd name="T56" fmla="*/ 9358 w 879"/>
                <a:gd name="T57" fmla="*/ 9266 h 869"/>
                <a:gd name="T58" fmla="*/ 33 w 879"/>
                <a:gd name="T59" fmla="*/ 33 h 869"/>
                <a:gd name="T60" fmla="*/ 685 w 879"/>
                <a:gd name="T61" fmla="*/ 1155 h 869"/>
                <a:gd name="T62" fmla="*/ 1493 w 879"/>
                <a:gd name="T63" fmla="*/ 1210 h 869"/>
                <a:gd name="T64" fmla="*/ 1509 w 879"/>
                <a:gd name="T65" fmla="*/ 1199 h 869"/>
                <a:gd name="T66" fmla="*/ 2139 w 879"/>
                <a:gd name="T67" fmla="*/ 126 h 869"/>
                <a:gd name="T68" fmla="*/ 2158 w 879"/>
                <a:gd name="T69" fmla="*/ 1219 h 869"/>
                <a:gd name="T70" fmla="*/ 2960 w 879"/>
                <a:gd name="T71" fmla="*/ 1254 h 869"/>
                <a:gd name="T72" fmla="*/ 2960 w 879"/>
                <a:gd name="T73" fmla="*/ 170 h 869"/>
                <a:gd name="T74" fmla="*/ 3590 w 879"/>
                <a:gd name="T75" fmla="*/ 1283 h 869"/>
                <a:gd name="T76" fmla="*/ 4401 w 879"/>
                <a:gd name="T77" fmla="*/ 1335 h 869"/>
                <a:gd name="T78" fmla="*/ 4414 w 879"/>
                <a:gd name="T79" fmla="*/ 1327 h 869"/>
                <a:gd name="T80" fmla="*/ 5046 w 879"/>
                <a:gd name="T81" fmla="*/ 267 h 869"/>
                <a:gd name="T82" fmla="*/ 5064 w 879"/>
                <a:gd name="T83" fmla="*/ 1388 h 869"/>
                <a:gd name="T84" fmla="*/ 5865 w 879"/>
                <a:gd name="T85" fmla="*/ 1424 h 869"/>
                <a:gd name="T86" fmla="*/ 5865 w 879"/>
                <a:gd name="T87" fmla="*/ 302 h 869"/>
                <a:gd name="T88" fmla="*/ 6495 w 879"/>
                <a:gd name="T89" fmla="*/ 1413 h 869"/>
                <a:gd name="T90" fmla="*/ 7310 w 879"/>
                <a:gd name="T91" fmla="*/ 1468 h 869"/>
                <a:gd name="T92" fmla="*/ 7321 w 879"/>
                <a:gd name="T93" fmla="*/ 1457 h 869"/>
                <a:gd name="T94" fmla="*/ 7951 w 879"/>
                <a:gd name="T95" fmla="*/ 399 h 869"/>
                <a:gd name="T96" fmla="*/ 7971 w 879"/>
                <a:gd name="T97" fmla="*/ 1521 h 869"/>
                <a:gd name="T98" fmla="*/ 8770 w 879"/>
                <a:gd name="T99" fmla="*/ 1554 h 869"/>
                <a:gd name="T100" fmla="*/ 8770 w 879"/>
                <a:gd name="T101" fmla="*/ 419 h 869"/>
                <a:gd name="T102" fmla="*/ 8762 w 879"/>
                <a:gd name="T103" fmla="*/ 436 h 8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79" h="869">
                  <a:moveTo>
                    <a:pt x="820" y="39"/>
                  </a:moveTo>
                  <a:cubicBezTo>
                    <a:pt x="818" y="39"/>
                    <a:pt x="818" y="39"/>
                    <a:pt x="818" y="39"/>
                  </a:cubicBezTo>
                  <a:cubicBezTo>
                    <a:pt x="818" y="142"/>
                    <a:pt x="818" y="142"/>
                    <a:pt x="818" y="142"/>
                  </a:cubicBezTo>
                  <a:cubicBezTo>
                    <a:pt x="747" y="139"/>
                    <a:pt x="747" y="139"/>
                    <a:pt x="747" y="139"/>
                  </a:cubicBezTo>
                  <a:cubicBezTo>
                    <a:pt x="747" y="36"/>
                    <a:pt x="747" y="36"/>
                    <a:pt x="747" y="36"/>
                  </a:cubicBezTo>
                  <a:cubicBezTo>
                    <a:pt x="747" y="35"/>
                    <a:pt x="746" y="34"/>
                    <a:pt x="746" y="34"/>
                  </a:cubicBezTo>
                  <a:cubicBezTo>
                    <a:pt x="684" y="31"/>
                    <a:pt x="684" y="31"/>
                    <a:pt x="684" y="31"/>
                  </a:cubicBezTo>
                  <a:cubicBezTo>
                    <a:pt x="684" y="31"/>
                    <a:pt x="683" y="32"/>
                    <a:pt x="683" y="32"/>
                  </a:cubicBezTo>
                  <a:cubicBezTo>
                    <a:pt x="683" y="32"/>
                    <a:pt x="682" y="33"/>
                    <a:pt x="682" y="33"/>
                  </a:cubicBezTo>
                  <a:cubicBezTo>
                    <a:pt x="682" y="134"/>
                    <a:pt x="682" y="134"/>
                    <a:pt x="682" y="134"/>
                  </a:cubicBezTo>
                  <a:cubicBezTo>
                    <a:pt x="611" y="131"/>
                    <a:pt x="611" y="131"/>
                    <a:pt x="611" y="131"/>
                  </a:cubicBezTo>
                  <a:cubicBezTo>
                    <a:pt x="611" y="30"/>
                    <a:pt x="611" y="30"/>
                    <a:pt x="611" y="30"/>
                  </a:cubicBezTo>
                  <a:cubicBezTo>
                    <a:pt x="611" y="29"/>
                    <a:pt x="610" y="28"/>
                    <a:pt x="610" y="28"/>
                  </a:cubicBezTo>
                  <a:cubicBezTo>
                    <a:pt x="548" y="25"/>
                    <a:pt x="548" y="25"/>
                    <a:pt x="548" y="25"/>
                  </a:cubicBezTo>
                  <a:cubicBezTo>
                    <a:pt x="548" y="25"/>
                    <a:pt x="547" y="25"/>
                    <a:pt x="547" y="26"/>
                  </a:cubicBezTo>
                  <a:cubicBezTo>
                    <a:pt x="547" y="26"/>
                    <a:pt x="546" y="26"/>
                    <a:pt x="546" y="27"/>
                  </a:cubicBezTo>
                  <a:cubicBezTo>
                    <a:pt x="546" y="130"/>
                    <a:pt x="546" y="130"/>
                    <a:pt x="546" y="130"/>
                  </a:cubicBezTo>
                  <a:cubicBezTo>
                    <a:pt x="475" y="127"/>
                    <a:pt x="475" y="127"/>
                    <a:pt x="475" y="127"/>
                  </a:cubicBezTo>
                  <a:cubicBezTo>
                    <a:pt x="475" y="23"/>
                    <a:pt x="475" y="23"/>
                    <a:pt x="475" y="23"/>
                  </a:cubicBezTo>
                  <a:cubicBezTo>
                    <a:pt x="475" y="23"/>
                    <a:pt x="474" y="22"/>
                    <a:pt x="474" y="22"/>
                  </a:cubicBezTo>
                  <a:cubicBezTo>
                    <a:pt x="412" y="19"/>
                    <a:pt x="412" y="19"/>
                    <a:pt x="412" y="19"/>
                  </a:cubicBezTo>
                  <a:cubicBezTo>
                    <a:pt x="412" y="19"/>
                    <a:pt x="411" y="19"/>
                    <a:pt x="411" y="19"/>
                  </a:cubicBezTo>
                  <a:cubicBezTo>
                    <a:pt x="411" y="20"/>
                    <a:pt x="410" y="20"/>
                    <a:pt x="410" y="21"/>
                  </a:cubicBezTo>
                  <a:cubicBezTo>
                    <a:pt x="410" y="122"/>
                    <a:pt x="410" y="122"/>
                    <a:pt x="410" y="122"/>
                  </a:cubicBezTo>
                  <a:cubicBezTo>
                    <a:pt x="339" y="119"/>
                    <a:pt x="339" y="119"/>
                    <a:pt x="339" y="119"/>
                  </a:cubicBezTo>
                  <a:cubicBezTo>
                    <a:pt x="339" y="17"/>
                    <a:pt x="339" y="17"/>
                    <a:pt x="339" y="17"/>
                  </a:cubicBezTo>
                  <a:cubicBezTo>
                    <a:pt x="339" y="16"/>
                    <a:pt x="338" y="16"/>
                    <a:pt x="338" y="16"/>
                  </a:cubicBezTo>
                  <a:cubicBezTo>
                    <a:pt x="276" y="13"/>
                    <a:pt x="276" y="13"/>
                    <a:pt x="276" y="13"/>
                  </a:cubicBezTo>
                  <a:cubicBezTo>
                    <a:pt x="276" y="13"/>
                    <a:pt x="275" y="13"/>
                    <a:pt x="275" y="13"/>
                  </a:cubicBezTo>
                  <a:cubicBezTo>
                    <a:pt x="275" y="14"/>
                    <a:pt x="274" y="14"/>
                    <a:pt x="274" y="14"/>
                  </a:cubicBezTo>
                  <a:cubicBezTo>
                    <a:pt x="274" y="114"/>
                    <a:pt x="274" y="114"/>
                    <a:pt x="274" y="114"/>
                  </a:cubicBezTo>
                  <a:cubicBezTo>
                    <a:pt x="203" y="111"/>
                    <a:pt x="203" y="111"/>
                    <a:pt x="203" y="111"/>
                  </a:cubicBezTo>
                  <a:cubicBezTo>
                    <a:pt x="203" y="11"/>
                    <a:pt x="203" y="11"/>
                    <a:pt x="203" y="11"/>
                  </a:cubicBezTo>
                  <a:cubicBezTo>
                    <a:pt x="203" y="10"/>
                    <a:pt x="202" y="9"/>
                    <a:pt x="202" y="9"/>
                  </a:cubicBezTo>
                  <a:cubicBezTo>
                    <a:pt x="140" y="7"/>
                    <a:pt x="140" y="7"/>
                    <a:pt x="140" y="7"/>
                  </a:cubicBezTo>
                  <a:cubicBezTo>
                    <a:pt x="140" y="7"/>
                    <a:pt x="139" y="7"/>
                    <a:pt x="139" y="7"/>
                  </a:cubicBezTo>
                  <a:cubicBezTo>
                    <a:pt x="139" y="7"/>
                    <a:pt x="138" y="8"/>
                    <a:pt x="138" y="8"/>
                  </a:cubicBezTo>
                  <a:cubicBezTo>
                    <a:pt x="138" y="110"/>
                    <a:pt x="138" y="110"/>
                    <a:pt x="138" y="110"/>
                  </a:cubicBezTo>
                  <a:cubicBezTo>
                    <a:pt x="67" y="107"/>
                    <a:pt x="67" y="107"/>
                    <a:pt x="67" y="107"/>
                  </a:cubicBezTo>
                  <a:cubicBezTo>
                    <a:pt x="67" y="5"/>
                    <a:pt x="67" y="5"/>
                    <a:pt x="67" y="5"/>
                  </a:cubicBezTo>
                  <a:cubicBezTo>
                    <a:pt x="67" y="4"/>
                    <a:pt x="66" y="3"/>
                    <a:pt x="66" y="3"/>
                  </a:cubicBezTo>
                  <a:cubicBezTo>
                    <a:pt x="2" y="0"/>
                    <a:pt x="2" y="0"/>
                    <a:pt x="2" y="0"/>
                  </a:cubicBezTo>
                  <a:cubicBezTo>
                    <a:pt x="1" y="0"/>
                    <a:pt x="1" y="0"/>
                    <a:pt x="0" y="1"/>
                  </a:cubicBezTo>
                  <a:cubicBezTo>
                    <a:pt x="0" y="1"/>
                    <a:pt x="0" y="1"/>
                    <a:pt x="0" y="2"/>
                  </a:cubicBezTo>
                  <a:cubicBezTo>
                    <a:pt x="0" y="828"/>
                    <a:pt x="0" y="828"/>
                    <a:pt x="0" y="828"/>
                  </a:cubicBezTo>
                  <a:cubicBezTo>
                    <a:pt x="0" y="829"/>
                    <a:pt x="1" y="829"/>
                    <a:pt x="1" y="829"/>
                  </a:cubicBezTo>
                  <a:cubicBezTo>
                    <a:pt x="877" y="869"/>
                    <a:pt x="877" y="869"/>
                    <a:pt x="877" y="869"/>
                  </a:cubicBezTo>
                  <a:cubicBezTo>
                    <a:pt x="878" y="869"/>
                    <a:pt x="878" y="869"/>
                    <a:pt x="879" y="869"/>
                  </a:cubicBezTo>
                  <a:cubicBezTo>
                    <a:pt x="879" y="869"/>
                    <a:pt x="879" y="868"/>
                    <a:pt x="879" y="868"/>
                  </a:cubicBezTo>
                  <a:cubicBezTo>
                    <a:pt x="879" y="42"/>
                    <a:pt x="879" y="42"/>
                    <a:pt x="879" y="42"/>
                  </a:cubicBezTo>
                  <a:cubicBezTo>
                    <a:pt x="879" y="41"/>
                    <a:pt x="878" y="40"/>
                    <a:pt x="878" y="40"/>
                  </a:cubicBezTo>
                  <a:cubicBezTo>
                    <a:pt x="820" y="38"/>
                    <a:pt x="820" y="38"/>
                    <a:pt x="820" y="38"/>
                  </a:cubicBezTo>
                  <a:cubicBezTo>
                    <a:pt x="820" y="38"/>
                    <a:pt x="819" y="38"/>
                    <a:pt x="819" y="38"/>
                  </a:cubicBezTo>
                  <a:cubicBezTo>
                    <a:pt x="819" y="38"/>
                    <a:pt x="818" y="39"/>
                    <a:pt x="818" y="39"/>
                  </a:cubicBezTo>
                  <a:cubicBezTo>
                    <a:pt x="820" y="39"/>
                    <a:pt x="820" y="39"/>
                    <a:pt x="820" y="39"/>
                  </a:cubicBezTo>
                  <a:cubicBezTo>
                    <a:pt x="820" y="41"/>
                    <a:pt x="820" y="41"/>
                    <a:pt x="820" y="41"/>
                  </a:cubicBezTo>
                  <a:cubicBezTo>
                    <a:pt x="876" y="43"/>
                    <a:pt x="876" y="43"/>
                    <a:pt x="876" y="43"/>
                  </a:cubicBezTo>
                  <a:cubicBezTo>
                    <a:pt x="876" y="866"/>
                    <a:pt x="876" y="866"/>
                    <a:pt x="876" y="866"/>
                  </a:cubicBezTo>
                  <a:cubicBezTo>
                    <a:pt x="3" y="826"/>
                    <a:pt x="3" y="826"/>
                    <a:pt x="3" y="826"/>
                  </a:cubicBezTo>
                  <a:cubicBezTo>
                    <a:pt x="3" y="3"/>
                    <a:pt x="3" y="3"/>
                    <a:pt x="3" y="3"/>
                  </a:cubicBezTo>
                  <a:cubicBezTo>
                    <a:pt x="64" y="6"/>
                    <a:pt x="64" y="6"/>
                    <a:pt x="64" y="6"/>
                  </a:cubicBezTo>
                  <a:cubicBezTo>
                    <a:pt x="64" y="108"/>
                    <a:pt x="64" y="108"/>
                    <a:pt x="64" y="108"/>
                  </a:cubicBezTo>
                  <a:cubicBezTo>
                    <a:pt x="64" y="109"/>
                    <a:pt x="65" y="110"/>
                    <a:pt x="66" y="110"/>
                  </a:cubicBezTo>
                  <a:cubicBezTo>
                    <a:pt x="140" y="113"/>
                    <a:pt x="140" y="113"/>
                    <a:pt x="140" y="113"/>
                  </a:cubicBezTo>
                  <a:cubicBezTo>
                    <a:pt x="140" y="113"/>
                    <a:pt x="141" y="113"/>
                    <a:pt x="141" y="113"/>
                  </a:cubicBezTo>
                  <a:cubicBezTo>
                    <a:pt x="141" y="113"/>
                    <a:pt x="141" y="112"/>
                    <a:pt x="141" y="112"/>
                  </a:cubicBezTo>
                  <a:cubicBezTo>
                    <a:pt x="141" y="10"/>
                    <a:pt x="141" y="10"/>
                    <a:pt x="141" y="10"/>
                  </a:cubicBezTo>
                  <a:cubicBezTo>
                    <a:pt x="200" y="12"/>
                    <a:pt x="200" y="12"/>
                    <a:pt x="200" y="12"/>
                  </a:cubicBezTo>
                  <a:cubicBezTo>
                    <a:pt x="200" y="112"/>
                    <a:pt x="200" y="112"/>
                    <a:pt x="200" y="112"/>
                  </a:cubicBezTo>
                  <a:cubicBezTo>
                    <a:pt x="200" y="113"/>
                    <a:pt x="201" y="114"/>
                    <a:pt x="202" y="114"/>
                  </a:cubicBezTo>
                  <a:cubicBezTo>
                    <a:pt x="276" y="117"/>
                    <a:pt x="276" y="117"/>
                    <a:pt x="276" y="117"/>
                  </a:cubicBezTo>
                  <a:cubicBezTo>
                    <a:pt x="276" y="117"/>
                    <a:pt x="277" y="117"/>
                    <a:pt x="277" y="117"/>
                  </a:cubicBezTo>
                  <a:cubicBezTo>
                    <a:pt x="277" y="117"/>
                    <a:pt x="277" y="116"/>
                    <a:pt x="277" y="116"/>
                  </a:cubicBezTo>
                  <a:cubicBezTo>
                    <a:pt x="277" y="16"/>
                    <a:pt x="277" y="16"/>
                    <a:pt x="277" y="16"/>
                  </a:cubicBezTo>
                  <a:cubicBezTo>
                    <a:pt x="336" y="19"/>
                    <a:pt x="336" y="19"/>
                    <a:pt x="336" y="19"/>
                  </a:cubicBezTo>
                  <a:cubicBezTo>
                    <a:pt x="336" y="120"/>
                    <a:pt x="336" y="120"/>
                    <a:pt x="336" y="120"/>
                  </a:cubicBezTo>
                  <a:cubicBezTo>
                    <a:pt x="336" y="121"/>
                    <a:pt x="337" y="122"/>
                    <a:pt x="338" y="122"/>
                  </a:cubicBezTo>
                  <a:cubicBezTo>
                    <a:pt x="412" y="125"/>
                    <a:pt x="412" y="125"/>
                    <a:pt x="412" y="125"/>
                  </a:cubicBezTo>
                  <a:cubicBezTo>
                    <a:pt x="412" y="125"/>
                    <a:pt x="413" y="125"/>
                    <a:pt x="413" y="125"/>
                  </a:cubicBezTo>
                  <a:cubicBezTo>
                    <a:pt x="413" y="125"/>
                    <a:pt x="413" y="124"/>
                    <a:pt x="413" y="124"/>
                  </a:cubicBezTo>
                  <a:cubicBezTo>
                    <a:pt x="413" y="22"/>
                    <a:pt x="413" y="22"/>
                    <a:pt x="413" y="22"/>
                  </a:cubicBezTo>
                  <a:cubicBezTo>
                    <a:pt x="472" y="25"/>
                    <a:pt x="472" y="25"/>
                    <a:pt x="472" y="25"/>
                  </a:cubicBezTo>
                  <a:cubicBezTo>
                    <a:pt x="472" y="128"/>
                    <a:pt x="472" y="128"/>
                    <a:pt x="472" y="128"/>
                  </a:cubicBezTo>
                  <a:cubicBezTo>
                    <a:pt x="472" y="129"/>
                    <a:pt x="473" y="130"/>
                    <a:pt x="474" y="130"/>
                  </a:cubicBezTo>
                  <a:cubicBezTo>
                    <a:pt x="548" y="133"/>
                    <a:pt x="548" y="133"/>
                    <a:pt x="548" y="133"/>
                  </a:cubicBezTo>
                  <a:cubicBezTo>
                    <a:pt x="548" y="133"/>
                    <a:pt x="549" y="133"/>
                    <a:pt x="549" y="133"/>
                  </a:cubicBezTo>
                  <a:cubicBezTo>
                    <a:pt x="549" y="133"/>
                    <a:pt x="549" y="132"/>
                    <a:pt x="549" y="132"/>
                  </a:cubicBezTo>
                  <a:cubicBezTo>
                    <a:pt x="549" y="28"/>
                    <a:pt x="549" y="28"/>
                    <a:pt x="549" y="28"/>
                  </a:cubicBezTo>
                  <a:cubicBezTo>
                    <a:pt x="608" y="31"/>
                    <a:pt x="608" y="31"/>
                    <a:pt x="608" y="31"/>
                  </a:cubicBezTo>
                  <a:cubicBezTo>
                    <a:pt x="608" y="132"/>
                    <a:pt x="608" y="132"/>
                    <a:pt x="608" y="132"/>
                  </a:cubicBezTo>
                  <a:cubicBezTo>
                    <a:pt x="608" y="133"/>
                    <a:pt x="609" y="134"/>
                    <a:pt x="610" y="134"/>
                  </a:cubicBezTo>
                  <a:cubicBezTo>
                    <a:pt x="684" y="137"/>
                    <a:pt x="684" y="137"/>
                    <a:pt x="684" y="137"/>
                  </a:cubicBezTo>
                  <a:cubicBezTo>
                    <a:pt x="684" y="137"/>
                    <a:pt x="685" y="137"/>
                    <a:pt x="685" y="137"/>
                  </a:cubicBezTo>
                  <a:cubicBezTo>
                    <a:pt x="685" y="137"/>
                    <a:pt x="685" y="136"/>
                    <a:pt x="685" y="136"/>
                  </a:cubicBezTo>
                  <a:cubicBezTo>
                    <a:pt x="685" y="35"/>
                    <a:pt x="685" y="35"/>
                    <a:pt x="685" y="35"/>
                  </a:cubicBezTo>
                  <a:cubicBezTo>
                    <a:pt x="744" y="37"/>
                    <a:pt x="744" y="37"/>
                    <a:pt x="744" y="37"/>
                  </a:cubicBezTo>
                  <a:cubicBezTo>
                    <a:pt x="744" y="140"/>
                    <a:pt x="744" y="140"/>
                    <a:pt x="744" y="140"/>
                  </a:cubicBezTo>
                  <a:cubicBezTo>
                    <a:pt x="744" y="141"/>
                    <a:pt x="745" y="142"/>
                    <a:pt x="746" y="142"/>
                  </a:cubicBezTo>
                  <a:cubicBezTo>
                    <a:pt x="820" y="145"/>
                    <a:pt x="820" y="145"/>
                    <a:pt x="820" y="145"/>
                  </a:cubicBezTo>
                  <a:cubicBezTo>
                    <a:pt x="820" y="145"/>
                    <a:pt x="821" y="145"/>
                    <a:pt x="821" y="145"/>
                  </a:cubicBezTo>
                  <a:cubicBezTo>
                    <a:pt x="821" y="144"/>
                    <a:pt x="821" y="144"/>
                    <a:pt x="821" y="144"/>
                  </a:cubicBezTo>
                  <a:cubicBezTo>
                    <a:pt x="821" y="39"/>
                    <a:pt x="821" y="39"/>
                    <a:pt x="821" y="39"/>
                  </a:cubicBezTo>
                  <a:cubicBezTo>
                    <a:pt x="820" y="39"/>
                    <a:pt x="820" y="39"/>
                    <a:pt x="820" y="39"/>
                  </a:cubicBezTo>
                  <a:cubicBezTo>
                    <a:pt x="820" y="41"/>
                    <a:pt x="820" y="41"/>
                    <a:pt x="820" y="41"/>
                  </a:cubicBezTo>
                  <a:cubicBezTo>
                    <a:pt x="820" y="39"/>
                    <a:pt x="820" y="39"/>
                    <a:pt x="820" y="39"/>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 name="Freeform 459"/>
            <p:cNvSpPr>
              <a:spLocks/>
            </p:cNvSpPr>
            <p:nvPr/>
          </p:nvSpPr>
          <p:spPr bwMode="auto">
            <a:xfrm>
              <a:off x="2016" y="2015"/>
              <a:ext cx="165" cy="73"/>
            </a:xfrm>
            <a:custGeom>
              <a:avLst/>
              <a:gdLst>
                <a:gd name="T0" fmla="*/ 165 w 165"/>
                <a:gd name="T1" fmla="*/ 73 h 73"/>
                <a:gd name="T2" fmla="*/ 0 w 165"/>
                <a:gd name="T3" fmla="*/ 59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59"/>
                  </a:lnTo>
                  <a:lnTo>
                    <a:pt x="0" y="0"/>
                  </a:lnTo>
                  <a:lnTo>
                    <a:pt x="165" y="11"/>
                  </a:lnTo>
                  <a:lnTo>
                    <a:pt x="165" y="73"/>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7" name="Freeform 460"/>
            <p:cNvSpPr>
              <a:spLocks/>
            </p:cNvSpPr>
            <p:nvPr/>
          </p:nvSpPr>
          <p:spPr bwMode="auto">
            <a:xfrm>
              <a:off x="2016" y="2015"/>
              <a:ext cx="165" cy="73"/>
            </a:xfrm>
            <a:custGeom>
              <a:avLst/>
              <a:gdLst>
                <a:gd name="T0" fmla="*/ 165 w 165"/>
                <a:gd name="T1" fmla="*/ 73 h 73"/>
                <a:gd name="T2" fmla="*/ 0 w 165"/>
                <a:gd name="T3" fmla="*/ 59 h 73"/>
                <a:gd name="T4" fmla="*/ 0 w 165"/>
                <a:gd name="T5" fmla="*/ 0 h 73"/>
                <a:gd name="T6" fmla="*/ 165 w 165"/>
                <a:gd name="T7" fmla="*/ 11 h 73"/>
                <a:gd name="T8" fmla="*/ 165 w 165"/>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3">
                  <a:moveTo>
                    <a:pt x="165" y="73"/>
                  </a:moveTo>
                  <a:lnTo>
                    <a:pt x="0" y="59"/>
                  </a:lnTo>
                  <a:lnTo>
                    <a:pt x="0" y="0"/>
                  </a:lnTo>
                  <a:lnTo>
                    <a:pt x="165" y="11"/>
                  </a:lnTo>
                  <a:lnTo>
                    <a:pt x="165" y="73"/>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 name="Freeform 461"/>
            <p:cNvSpPr>
              <a:spLocks/>
            </p:cNvSpPr>
            <p:nvPr/>
          </p:nvSpPr>
          <p:spPr bwMode="auto">
            <a:xfrm>
              <a:off x="2313" y="2024"/>
              <a:ext cx="168" cy="70"/>
            </a:xfrm>
            <a:custGeom>
              <a:avLst/>
              <a:gdLst>
                <a:gd name="T0" fmla="*/ 168 w 168"/>
                <a:gd name="T1" fmla="*/ 70 h 70"/>
                <a:gd name="T2" fmla="*/ 0 w 168"/>
                <a:gd name="T3" fmla="*/ 61 h 70"/>
                <a:gd name="T4" fmla="*/ 0 w 168"/>
                <a:gd name="T5" fmla="*/ 0 h 70"/>
                <a:gd name="T6" fmla="*/ 168 w 168"/>
                <a:gd name="T7" fmla="*/ 8 h 70"/>
                <a:gd name="T8" fmla="*/ 168 w 168"/>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70">
                  <a:moveTo>
                    <a:pt x="168" y="70"/>
                  </a:moveTo>
                  <a:lnTo>
                    <a:pt x="0" y="61"/>
                  </a:lnTo>
                  <a:lnTo>
                    <a:pt x="0" y="0"/>
                  </a:lnTo>
                  <a:lnTo>
                    <a:pt x="168" y="8"/>
                  </a:lnTo>
                  <a:lnTo>
                    <a:pt x="168" y="70"/>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 name="Freeform 462"/>
            <p:cNvSpPr>
              <a:spLocks/>
            </p:cNvSpPr>
            <p:nvPr/>
          </p:nvSpPr>
          <p:spPr bwMode="auto">
            <a:xfrm>
              <a:off x="2313" y="2024"/>
              <a:ext cx="168" cy="70"/>
            </a:xfrm>
            <a:custGeom>
              <a:avLst/>
              <a:gdLst>
                <a:gd name="T0" fmla="*/ 168 w 168"/>
                <a:gd name="T1" fmla="*/ 70 h 70"/>
                <a:gd name="T2" fmla="*/ 0 w 168"/>
                <a:gd name="T3" fmla="*/ 61 h 70"/>
                <a:gd name="T4" fmla="*/ 0 w 168"/>
                <a:gd name="T5" fmla="*/ 0 h 70"/>
                <a:gd name="T6" fmla="*/ 168 w 168"/>
                <a:gd name="T7" fmla="*/ 8 h 70"/>
                <a:gd name="T8" fmla="*/ 168 w 168"/>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70">
                  <a:moveTo>
                    <a:pt x="168" y="70"/>
                  </a:moveTo>
                  <a:lnTo>
                    <a:pt x="0" y="61"/>
                  </a:lnTo>
                  <a:lnTo>
                    <a:pt x="0" y="0"/>
                  </a:lnTo>
                  <a:lnTo>
                    <a:pt x="168" y="8"/>
                  </a:lnTo>
                  <a:lnTo>
                    <a:pt x="168" y="70"/>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0" name="Freeform 463"/>
            <p:cNvSpPr>
              <a:spLocks/>
            </p:cNvSpPr>
            <p:nvPr/>
          </p:nvSpPr>
          <p:spPr bwMode="auto">
            <a:xfrm>
              <a:off x="2613" y="2044"/>
              <a:ext cx="163" cy="70"/>
            </a:xfrm>
            <a:custGeom>
              <a:avLst/>
              <a:gdLst>
                <a:gd name="T0" fmla="*/ 163 w 163"/>
                <a:gd name="T1" fmla="*/ 70 h 70"/>
                <a:gd name="T2" fmla="*/ 0 w 163"/>
                <a:gd name="T3" fmla="*/ 59 h 70"/>
                <a:gd name="T4" fmla="*/ 0 w 163"/>
                <a:gd name="T5" fmla="*/ 0 h 70"/>
                <a:gd name="T6" fmla="*/ 163 w 163"/>
                <a:gd name="T7" fmla="*/ 8 h 70"/>
                <a:gd name="T8" fmla="*/ 163 w 163"/>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70">
                  <a:moveTo>
                    <a:pt x="163" y="70"/>
                  </a:moveTo>
                  <a:lnTo>
                    <a:pt x="0" y="59"/>
                  </a:lnTo>
                  <a:lnTo>
                    <a:pt x="0" y="0"/>
                  </a:lnTo>
                  <a:lnTo>
                    <a:pt x="163" y="8"/>
                  </a:lnTo>
                  <a:lnTo>
                    <a:pt x="163" y="70"/>
                  </a:lnTo>
                  <a:close/>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 name="Freeform 464"/>
            <p:cNvSpPr>
              <a:spLocks/>
            </p:cNvSpPr>
            <p:nvPr/>
          </p:nvSpPr>
          <p:spPr bwMode="auto">
            <a:xfrm>
              <a:off x="2613" y="2044"/>
              <a:ext cx="163" cy="70"/>
            </a:xfrm>
            <a:custGeom>
              <a:avLst/>
              <a:gdLst>
                <a:gd name="T0" fmla="*/ 163 w 163"/>
                <a:gd name="T1" fmla="*/ 70 h 70"/>
                <a:gd name="T2" fmla="*/ 0 w 163"/>
                <a:gd name="T3" fmla="*/ 59 h 70"/>
                <a:gd name="T4" fmla="*/ 0 w 163"/>
                <a:gd name="T5" fmla="*/ 0 h 70"/>
                <a:gd name="T6" fmla="*/ 163 w 163"/>
                <a:gd name="T7" fmla="*/ 8 h 70"/>
                <a:gd name="T8" fmla="*/ 163 w 163"/>
                <a:gd name="T9" fmla="*/ 7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70">
                  <a:moveTo>
                    <a:pt x="163" y="70"/>
                  </a:moveTo>
                  <a:lnTo>
                    <a:pt x="0" y="59"/>
                  </a:lnTo>
                  <a:lnTo>
                    <a:pt x="0" y="0"/>
                  </a:lnTo>
                  <a:lnTo>
                    <a:pt x="163" y="8"/>
                  </a:lnTo>
                  <a:lnTo>
                    <a:pt x="163" y="70"/>
                  </a:lnTo>
                  <a:close/>
                </a:path>
              </a:pathLst>
            </a:custGeom>
            <a:noFill/>
            <a:ln w="6350" cap="flat">
              <a:solidFill>
                <a:srgbClr val="2B9E2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2" name="Freeform 465"/>
            <p:cNvSpPr>
              <a:spLocks/>
            </p:cNvSpPr>
            <p:nvPr/>
          </p:nvSpPr>
          <p:spPr bwMode="auto">
            <a:xfrm>
              <a:off x="1862" y="1830"/>
              <a:ext cx="1956" cy="1456"/>
            </a:xfrm>
            <a:custGeom>
              <a:avLst/>
              <a:gdLst>
                <a:gd name="T0" fmla="*/ 9489 w 888"/>
                <a:gd name="T1" fmla="*/ 436 h 661"/>
                <a:gd name="T2" fmla="*/ 8754 w 888"/>
                <a:gd name="T3" fmla="*/ 399 h 661"/>
                <a:gd name="T4" fmla="*/ 8743 w 888"/>
                <a:gd name="T5" fmla="*/ 408 h 661"/>
                <a:gd name="T6" fmla="*/ 8060 w 888"/>
                <a:gd name="T7" fmla="*/ 1485 h 661"/>
                <a:gd name="T8" fmla="*/ 8049 w 888"/>
                <a:gd name="T9" fmla="*/ 363 h 661"/>
                <a:gd name="T10" fmla="*/ 7298 w 888"/>
                <a:gd name="T11" fmla="*/ 339 h 661"/>
                <a:gd name="T12" fmla="*/ 7287 w 888"/>
                <a:gd name="T13" fmla="*/ 1432 h 661"/>
                <a:gd name="T14" fmla="*/ 6593 w 888"/>
                <a:gd name="T15" fmla="*/ 311 h 661"/>
                <a:gd name="T16" fmla="*/ 5857 w 888"/>
                <a:gd name="T17" fmla="*/ 267 h 661"/>
                <a:gd name="T18" fmla="*/ 5846 w 888"/>
                <a:gd name="T19" fmla="*/ 278 h 661"/>
                <a:gd name="T20" fmla="*/ 5119 w 888"/>
                <a:gd name="T21" fmla="*/ 1359 h 661"/>
                <a:gd name="T22" fmla="*/ 5108 w 888"/>
                <a:gd name="T23" fmla="*/ 233 h 661"/>
                <a:gd name="T24" fmla="*/ 4390 w 888"/>
                <a:gd name="T25" fmla="*/ 205 h 661"/>
                <a:gd name="T26" fmla="*/ 4390 w 888"/>
                <a:gd name="T27" fmla="*/ 1306 h 661"/>
                <a:gd name="T28" fmla="*/ 3696 w 888"/>
                <a:gd name="T29" fmla="*/ 170 h 661"/>
                <a:gd name="T30" fmla="*/ 2969 w 888"/>
                <a:gd name="T31" fmla="*/ 141 h 661"/>
                <a:gd name="T32" fmla="*/ 2960 w 888"/>
                <a:gd name="T33" fmla="*/ 150 h 661"/>
                <a:gd name="T34" fmla="*/ 2247 w 888"/>
                <a:gd name="T35" fmla="*/ 1189 h 661"/>
                <a:gd name="T36" fmla="*/ 2231 w 888"/>
                <a:gd name="T37" fmla="*/ 97 h 661"/>
                <a:gd name="T38" fmla="*/ 1493 w 888"/>
                <a:gd name="T39" fmla="*/ 73 h 661"/>
                <a:gd name="T40" fmla="*/ 1493 w 888"/>
                <a:gd name="T41" fmla="*/ 1174 h 661"/>
                <a:gd name="T42" fmla="*/ 782 w 888"/>
                <a:gd name="T43" fmla="*/ 44 h 661"/>
                <a:gd name="T44" fmla="*/ 9 w 888"/>
                <a:gd name="T45" fmla="*/ 0 h 661"/>
                <a:gd name="T46" fmla="*/ 0 w 888"/>
                <a:gd name="T47" fmla="*/ 9 h 661"/>
                <a:gd name="T48" fmla="*/ 9 w 888"/>
                <a:gd name="T49" fmla="*/ 7064 h 661"/>
                <a:gd name="T50" fmla="*/ 20 w 888"/>
                <a:gd name="T51" fmla="*/ 20 h 661"/>
                <a:gd name="T52" fmla="*/ 758 w 888"/>
                <a:gd name="T53" fmla="*/ 1154 h 661"/>
                <a:gd name="T54" fmla="*/ 1509 w 888"/>
                <a:gd name="T55" fmla="*/ 1198 h 661"/>
                <a:gd name="T56" fmla="*/ 1518 w 888"/>
                <a:gd name="T57" fmla="*/ 1189 h 661"/>
                <a:gd name="T58" fmla="*/ 2223 w 888"/>
                <a:gd name="T59" fmla="*/ 117 h 661"/>
                <a:gd name="T60" fmla="*/ 2231 w 888"/>
                <a:gd name="T61" fmla="*/ 1207 h 661"/>
                <a:gd name="T62" fmla="*/ 2985 w 888"/>
                <a:gd name="T63" fmla="*/ 1242 h 661"/>
                <a:gd name="T64" fmla="*/ 2985 w 888"/>
                <a:gd name="T65" fmla="*/ 161 h 661"/>
                <a:gd name="T66" fmla="*/ 3679 w 888"/>
                <a:gd name="T67" fmla="*/ 1282 h 661"/>
                <a:gd name="T68" fmla="*/ 4405 w 888"/>
                <a:gd name="T69" fmla="*/ 1324 h 661"/>
                <a:gd name="T70" fmla="*/ 4414 w 888"/>
                <a:gd name="T71" fmla="*/ 1315 h 661"/>
                <a:gd name="T72" fmla="*/ 5099 w 888"/>
                <a:gd name="T73" fmla="*/ 258 h 661"/>
                <a:gd name="T74" fmla="*/ 5108 w 888"/>
                <a:gd name="T75" fmla="*/ 1379 h 661"/>
                <a:gd name="T76" fmla="*/ 5857 w 888"/>
                <a:gd name="T77" fmla="*/ 1412 h 661"/>
                <a:gd name="T78" fmla="*/ 5866 w 888"/>
                <a:gd name="T79" fmla="*/ 286 h 661"/>
                <a:gd name="T80" fmla="*/ 6575 w 888"/>
                <a:gd name="T81" fmla="*/ 1412 h 661"/>
                <a:gd name="T82" fmla="*/ 7298 w 888"/>
                <a:gd name="T83" fmla="*/ 1456 h 661"/>
                <a:gd name="T84" fmla="*/ 7311 w 888"/>
                <a:gd name="T85" fmla="*/ 1441 h 661"/>
                <a:gd name="T86" fmla="*/ 8035 w 888"/>
                <a:gd name="T87" fmla="*/ 383 h 661"/>
                <a:gd name="T88" fmla="*/ 8049 w 888"/>
                <a:gd name="T89" fmla="*/ 1509 h 661"/>
                <a:gd name="T90" fmla="*/ 8754 w 888"/>
                <a:gd name="T91" fmla="*/ 1538 h 661"/>
                <a:gd name="T92" fmla="*/ 8762 w 888"/>
                <a:gd name="T93" fmla="*/ 427 h 661"/>
                <a:gd name="T94" fmla="*/ 9472 w 888"/>
                <a:gd name="T95" fmla="*/ 3227 h 661"/>
                <a:gd name="T96" fmla="*/ 9489 w 888"/>
                <a:gd name="T97" fmla="*/ 3227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88" h="661">
                  <a:moveTo>
                    <a:pt x="888" y="302"/>
                  </a:moveTo>
                  <a:cubicBezTo>
                    <a:pt x="888" y="41"/>
                    <a:pt x="888" y="41"/>
                    <a:pt x="888" y="41"/>
                  </a:cubicBezTo>
                  <a:cubicBezTo>
                    <a:pt x="888" y="41"/>
                    <a:pt x="887" y="40"/>
                    <a:pt x="887" y="40"/>
                  </a:cubicBezTo>
                  <a:cubicBezTo>
                    <a:pt x="819" y="37"/>
                    <a:pt x="819" y="37"/>
                    <a:pt x="819" y="37"/>
                  </a:cubicBezTo>
                  <a:cubicBezTo>
                    <a:pt x="818" y="38"/>
                    <a:pt x="818" y="38"/>
                    <a:pt x="818" y="38"/>
                  </a:cubicBezTo>
                  <a:cubicBezTo>
                    <a:pt x="818" y="38"/>
                    <a:pt x="818" y="38"/>
                    <a:pt x="818" y="38"/>
                  </a:cubicBezTo>
                  <a:cubicBezTo>
                    <a:pt x="818" y="142"/>
                    <a:pt x="818" y="142"/>
                    <a:pt x="818" y="142"/>
                  </a:cubicBezTo>
                  <a:cubicBezTo>
                    <a:pt x="754" y="139"/>
                    <a:pt x="754" y="139"/>
                    <a:pt x="754" y="139"/>
                  </a:cubicBezTo>
                  <a:cubicBezTo>
                    <a:pt x="754" y="35"/>
                    <a:pt x="754" y="35"/>
                    <a:pt x="754" y="35"/>
                  </a:cubicBezTo>
                  <a:cubicBezTo>
                    <a:pt x="754" y="35"/>
                    <a:pt x="754" y="34"/>
                    <a:pt x="753" y="34"/>
                  </a:cubicBezTo>
                  <a:cubicBezTo>
                    <a:pt x="683" y="31"/>
                    <a:pt x="683" y="31"/>
                    <a:pt x="683" y="31"/>
                  </a:cubicBezTo>
                  <a:cubicBezTo>
                    <a:pt x="683" y="32"/>
                    <a:pt x="683" y="32"/>
                    <a:pt x="683" y="32"/>
                  </a:cubicBezTo>
                  <a:cubicBezTo>
                    <a:pt x="682" y="32"/>
                    <a:pt x="682" y="32"/>
                    <a:pt x="682" y="32"/>
                  </a:cubicBezTo>
                  <a:cubicBezTo>
                    <a:pt x="682" y="134"/>
                    <a:pt x="682" y="134"/>
                    <a:pt x="682" y="134"/>
                  </a:cubicBezTo>
                  <a:cubicBezTo>
                    <a:pt x="617" y="131"/>
                    <a:pt x="617" y="131"/>
                    <a:pt x="617" y="131"/>
                  </a:cubicBezTo>
                  <a:cubicBezTo>
                    <a:pt x="617" y="29"/>
                    <a:pt x="617" y="29"/>
                    <a:pt x="617" y="29"/>
                  </a:cubicBezTo>
                  <a:cubicBezTo>
                    <a:pt x="617" y="28"/>
                    <a:pt x="616" y="28"/>
                    <a:pt x="616" y="28"/>
                  </a:cubicBezTo>
                  <a:cubicBezTo>
                    <a:pt x="548" y="25"/>
                    <a:pt x="548" y="25"/>
                    <a:pt x="548" y="25"/>
                  </a:cubicBezTo>
                  <a:cubicBezTo>
                    <a:pt x="547" y="25"/>
                    <a:pt x="547" y="25"/>
                    <a:pt x="547" y="25"/>
                  </a:cubicBezTo>
                  <a:cubicBezTo>
                    <a:pt x="547" y="26"/>
                    <a:pt x="547" y="26"/>
                    <a:pt x="547" y="26"/>
                  </a:cubicBezTo>
                  <a:cubicBezTo>
                    <a:pt x="547" y="130"/>
                    <a:pt x="547" y="130"/>
                    <a:pt x="547" y="130"/>
                  </a:cubicBezTo>
                  <a:cubicBezTo>
                    <a:pt x="479" y="127"/>
                    <a:pt x="479" y="127"/>
                    <a:pt x="479" y="127"/>
                  </a:cubicBezTo>
                  <a:cubicBezTo>
                    <a:pt x="479" y="23"/>
                    <a:pt x="479" y="23"/>
                    <a:pt x="479" y="23"/>
                  </a:cubicBezTo>
                  <a:cubicBezTo>
                    <a:pt x="479" y="22"/>
                    <a:pt x="479" y="22"/>
                    <a:pt x="478" y="22"/>
                  </a:cubicBezTo>
                  <a:cubicBezTo>
                    <a:pt x="412" y="19"/>
                    <a:pt x="412" y="19"/>
                    <a:pt x="412" y="19"/>
                  </a:cubicBezTo>
                  <a:cubicBezTo>
                    <a:pt x="411" y="19"/>
                    <a:pt x="411" y="19"/>
                    <a:pt x="411" y="19"/>
                  </a:cubicBezTo>
                  <a:cubicBezTo>
                    <a:pt x="411" y="20"/>
                    <a:pt x="411" y="20"/>
                    <a:pt x="411" y="20"/>
                  </a:cubicBezTo>
                  <a:cubicBezTo>
                    <a:pt x="411" y="122"/>
                    <a:pt x="411" y="122"/>
                    <a:pt x="411" y="122"/>
                  </a:cubicBezTo>
                  <a:cubicBezTo>
                    <a:pt x="346" y="119"/>
                    <a:pt x="346" y="119"/>
                    <a:pt x="346" y="119"/>
                  </a:cubicBezTo>
                  <a:cubicBezTo>
                    <a:pt x="346" y="16"/>
                    <a:pt x="346" y="16"/>
                    <a:pt x="346" y="16"/>
                  </a:cubicBezTo>
                  <a:cubicBezTo>
                    <a:pt x="346" y="16"/>
                    <a:pt x="345" y="15"/>
                    <a:pt x="345" y="15"/>
                  </a:cubicBezTo>
                  <a:cubicBezTo>
                    <a:pt x="278" y="13"/>
                    <a:pt x="278" y="13"/>
                    <a:pt x="278" y="13"/>
                  </a:cubicBezTo>
                  <a:cubicBezTo>
                    <a:pt x="278" y="13"/>
                    <a:pt x="278" y="13"/>
                    <a:pt x="278" y="13"/>
                  </a:cubicBezTo>
                  <a:cubicBezTo>
                    <a:pt x="277" y="14"/>
                    <a:pt x="277" y="14"/>
                    <a:pt x="277" y="14"/>
                  </a:cubicBezTo>
                  <a:cubicBezTo>
                    <a:pt x="277" y="114"/>
                    <a:pt x="277" y="114"/>
                    <a:pt x="277" y="114"/>
                  </a:cubicBezTo>
                  <a:cubicBezTo>
                    <a:pt x="210" y="111"/>
                    <a:pt x="210" y="111"/>
                    <a:pt x="210" y="111"/>
                  </a:cubicBezTo>
                  <a:cubicBezTo>
                    <a:pt x="210" y="10"/>
                    <a:pt x="210" y="10"/>
                    <a:pt x="210" y="10"/>
                  </a:cubicBezTo>
                  <a:cubicBezTo>
                    <a:pt x="210" y="10"/>
                    <a:pt x="209" y="9"/>
                    <a:pt x="209" y="9"/>
                  </a:cubicBezTo>
                  <a:cubicBezTo>
                    <a:pt x="141" y="6"/>
                    <a:pt x="141" y="6"/>
                    <a:pt x="141" y="6"/>
                  </a:cubicBezTo>
                  <a:cubicBezTo>
                    <a:pt x="140" y="7"/>
                    <a:pt x="140" y="7"/>
                    <a:pt x="140" y="7"/>
                  </a:cubicBezTo>
                  <a:cubicBezTo>
                    <a:pt x="140" y="7"/>
                    <a:pt x="140" y="7"/>
                    <a:pt x="140" y="7"/>
                  </a:cubicBezTo>
                  <a:cubicBezTo>
                    <a:pt x="140" y="110"/>
                    <a:pt x="140" y="110"/>
                    <a:pt x="140" y="110"/>
                  </a:cubicBezTo>
                  <a:cubicBezTo>
                    <a:pt x="73" y="107"/>
                    <a:pt x="73" y="107"/>
                    <a:pt x="73" y="107"/>
                  </a:cubicBezTo>
                  <a:cubicBezTo>
                    <a:pt x="73" y="4"/>
                    <a:pt x="73" y="4"/>
                    <a:pt x="73" y="4"/>
                  </a:cubicBezTo>
                  <a:cubicBezTo>
                    <a:pt x="73" y="3"/>
                    <a:pt x="72" y="3"/>
                    <a:pt x="72" y="3"/>
                  </a:cubicBezTo>
                  <a:cubicBezTo>
                    <a:pt x="1" y="0"/>
                    <a:pt x="1" y="0"/>
                    <a:pt x="1" y="0"/>
                  </a:cubicBezTo>
                  <a:cubicBezTo>
                    <a:pt x="0" y="0"/>
                    <a:pt x="0" y="0"/>
                    <a:pt x="0" y="0"/>
                  </a:cubicBezTo>
                  <a:cubicBezTo>
                    <a:pt x="0" y="1"/>
                    <a:pt x="0" y="1"/>
                    <a:pt x="0" y="1"/>
                  </a:cubicBezTo>
                  <a:cubicBezTo>
                    <a:pt x="0" y="660"/>
                    <a:pt x="0" y="660"/>
                    <a:pt x="0" y="660"/>
                  </a:cubicBezTo>
                  <a:cubicBezTo>
                    <a:pt x="0" y="660"/>
                    <a:pt x="0" y="661"/>
                    <a:pt x="1" y="661"/>
                  </a:cubicBezTo>
                  <a:cubicBezTo>
                    <a:pt x="1" y="661"/>
                    <a:pt x="2" y="660"/>
                    <a:pt x="2" y="660"/>
                  </a:cubicBezTo>
                  <a:cubicBezTo>
                    <a:pt x="2" y="2"/>
                    <a:pt x="2" y="2"/>
                    <a:pt x="2" y="2"/>
                  </a:cubicBezTo>
                  <a:cubicBezTo>
                    <a:pt x="71" y="5"/>
                    <a:pt x="71" y="5"/>
                    <a:pt x="71" y="5"/>
                  </a:cubicBezTo>
                  <a:cubicBezTo>
                    <a:pt x="71" y="108"/>
                    <a:pt x="71" y="108"/>
                    <a:pt x="71" y="108"/>
                  </a:cubicBezTo>
                  <a:cubicBezTo>
                    <a:pt x="71" y="108"/>
                    <a:pt x="71" y="109"/>
                    <a:pt x="72" y="109"/>
                  </a:cubicBezTo>
                  <a:cubicBezTo>
                    <a:pt x="141" y="112"/>
                    <a:pt x="141" y="112"/>
                    <a:pt x="141" y="112"/>
                  </a:cubicBezTo>
                  <a:cubicBezTo>
                    <a:pt x="141" y="112"/>
                    <a:pt x="141" y="112"/>
                    <a:pt x="141" y="112"/>
                  </a:cubicBezTo>
                  <a:cubicBezTo>
                    <a:pt x="142" y="111"/>
                    <a:pt x="142" y="111"/>
                    <a:pt x="142" y="111"/>
                  </a:cubicBezTo>
                  <a:cubicBezTo>
                    <a:pt x="142" y="8"/>
                    <a:pt x="142" y="8"/>
                    <a:pt x="142" y="8"/>
                  </a:cubicBezTo>
                  <a:cubicBezTo>
                    <a:pt x="208" y="11"/>
                    <a:pt x="208" y="11"/>
                    <a:pt x="208" y="11"/>
                  </a:cubicBezTo>
                  <a:cubicBezTo>
                    <a:pt x="208" y="112"/>
                    <a:pt x="208" y="112"/>
                    <a:pt x="208" y="112"/>
                  </a:cubicBezTo>
                  <a:cubicBezTo>
                    <a:pt x="208" y="112"/>
                    <a:pt x="208" y="113"/>
                    <a:pt x="209" y="113"/>
                  </a:cubicBezTo>
                  <a:cubicBezTo>
                    <a:pt x="278" y="116"/>
                    <a:pt x="278" y="116"/>
                    <a:pt x="278" y="116"/>
                  </a:cubicBezTo>
                  <a:cubicBezTo>
                    <a:pt x="279" y="116"/>
                    <a:pt x="279" y="116"/>
                    <a:pt x="279" y="116"/>
                  </a:cubicBezTo>
                  <a:cubicBezTo>
                    <a:pt x="279" y="115"/>
                    <a:pt x="279" y="115"/>
                    <a:pt x="279" y="115"/>
                  </a:cubicBezTo>
                  <a:cubicBezTo>
                    <a:pt x="279" y="15"/>
                    <a:pt x="279" y="15"/>
                    <a:pt x="279" y="15"/>
                  </a:cubicBezTo>
                  <a:cubicBezTo>
                    <a:pt x="344" y="17"/>
                    <a:pt x="344" y="17"/>
                    <a:pt x="344" y="17"/>
                  </a:cubicBezTo>
                  <a:cubicBezTo>
                    <a:pt x="344" y="120"/>
                    <a:pt x="344" y="120"/>
                    <a:pt x="344" y="120"/>
                  </a:cubicBezTo>
                  <a:cubicBezTo>
                    <a:pt x="344" y="120"/>
                    <a:pt x="344" y="121"/>
                    <a:pt x="345" y="121"/>
                  </a:cubicBezTo>
                  <a:cubicBezTo>
                    <a:pt x="412" y="124"/>
                    <a:pt x="412" y="124"/>
                    <a:pt x="412" y="124"/>
                  </a:cubicBezTo>
                  <a:cubicBezTo>
                    <a:pt x="412" y="124"/>
                    <a:pt x="412" y="124"/>
                    <a:pt x="412" y="124"/>
                  </a:cubicBezTo>
                  <a:cubicBezTo>
                    <a:pt x="413" y="123"/>
                    <a:pt x="413" y="123"/>
                    <a:pt x="413" y="123"/>
                  </a:cubicBezTo>
                  <a:cubicBezTo>
                    <a:pt x="413" y="21"/>
                    <a:pt x="413" y="21"/>
                    <a:pt x="413" y="21"/>
                  </a:cubicBezTo>
                  <a:cubicBezTo>
                    <a:pt x="477" y="24"/>
                    <a:pt x="477" y="24"/>
                    <a:pt x="477" y="24"/>
                  </a:cubicBezTo>
                  <a:cubicBezTo>
                    <a:pt x="477" y="128"/>
                    <a:pt x="477" y="128"/>
                    <a:pt x="477" y="128"/>
                  </a:cubicBezTo>
                  <a:cubicBezTo>
                    <a:pt x="477" y="128"/>
                    <a:pt x="478" y="129"/>
                    <a:pt x="478" y="129"/>
                  </a:cubicBezTo>
                  <a:cubicBezTo>
                    <a:pt x="548" y="132"/>
                    <a:pt x="548" y="132"/>
                    <a:pt x="548" y="132"/>
                  </a:cubicBezTo>
                  <a:cubicBezTo>
                    <a:pt x="548" y="132"/>
                    <a:pt x="548" y="132"/>
                    <a:pt x="548" y="132"/>
                  </a:cubicBezTo>
                  <a:cubicBezTo>
                    <a:pt x="549" y="131"/>
                    <a:pt x="549" y="131"/>
                    <a:pt x="549" y="131"/>
                  </a:cubicBezTo>
                  <a:cubicBezTo>
                    <a:pt x="549" y="27"/>
                    <a:pt x="549" y="27"/>
                    <a:pt x="549" y="27"/>
                  </a:cubicBezTo>
                  <a:cubicBezTo>
                    <a:pt x="615" y="30"/>
                    <a:pt x="615" y="30"/>
                    <a:pt x="615" y="30"/>
                  </a:cubicBezTo>
                  <a:cubicBezTo>
                    <a:pt x="615" y="132"/>
                    <a:pt x="615" y="132"/>
                    <a:pt x="615" y="132"/>
                  </a:cubicBezTo>
                  <a:cubicBezTo>
                    <a:pt x="615" y="132"/>
                    <a:pt x="615" y="133"/>
                    <a:pt x="616" y="133"/>
                  </a:cubicBezTo>
                  <a:cubicBezTo>
                    <a:pt x="683" y="136"/>
                    <a:pt x="683" y="136"/>
                    <a:pt x="683" y="136"/>
                  </a:cubicBezTo>
                  <a:cubicBezTo>
                    <a:pt x="684" y="136"/>
                    <a:pt x="684" y="136"/>
                    <a:pt x="684" y="136"/>
                  </a:cubicBezTo>
                  <a:cubicBezTo>
                    <a:pt x="684" y="135"/>
                    <a:pt x="684" y="135"/>
                    <a:pt x="684" y="135"/>
                  </a:cubicBezTo>
                  <a:cubicBezTo>
                    <a:pt x="684" y="33"/>
                    <a:pt x="684" y="33"/>
                    <a:pt x="684" y="33"/>
                  </a:cubicBezTo>
                  <a:cubicBezTo>
                    <a:pt x="752" y="36"/>
                    <a:pt x="752" y="36"/>
                    <a:pt x="752" y="36"/>
                  </a:cubicBezTo>
                  <a:cubicBezTo>
                    <a:pt x="752" y="140"/>
                    <a:pt x="752" y="140"/>
                    <a:pt x="752" y="140"/>
                  </a:cubicBezTo>
                  <a:cubicBezTo>
                    <a:pt x="752" y="140"/>
                    <a:pt x="753" y="141"/>
                    <a:pt x="753" y="141"/>
                  </a:cubicBezTo>
                  <a:cubicBezTo>
                    <a:pt x="819" y="144"/>
                    <a:pt x="819" y="144"/>
                    <a:pt x="819" y="144"/>
                  </a:cubicBezTo>
                  <a:cubicBezTo>
                    <a:pt x="819" y="144"/>
                    <a:pt x="819" y="144"/>
                    <a:pt x="819" y="144"/>
                  </a:cubicBezTo>
                  <a:cubicBezTo>
                    <a:pt x="820" y="143"/>
                    <a:pt x="820" y="143"/>
                    <a:pt x="820" y="143"/>
                  </a:cubicBezTo>
                  <a:cubicBezTo>
                    <a:pt x="820" y="40"/>
                    <a:pt x="820" y="40"/>
                    <a:pt x="820" y="40"/>
                  </a:cubicBezTo>
                  <a:cubicBezTo>
                    <a:pt x="886" y="42"/>
                    <a:pt x="886" y="42"/>
                    <a:pt x="886" y="42"/>
                  </a:cubicBezTo>
                  <a:cubicBezTo>
                    <a:pt x="886" y="302"/>
                    <a:pt x="886" y="302"/>
                    <a:pt x="886" y="302"/>
                  </a:cubicBezTo>
                  <a:cubicBezTo>
                    <a:pt x="886" y="303"/>
                    <a:pt x="886" y="303"/>
                    <a:pt x="887" y="303"/>
                  </a:cubicBezTo>
                  <a:cubicBezTo>
                    <a:pt x="887" y="303"/>
                    <a:pt x="888" y="303"/>
                    <a:pt x="888" y="30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 name="Freeform 466"/>
            <p:cNvSpPr>
              <a:spLocks/>
            </p:cNvSpPr>
            <p:nvPr/>
          </p:nvSpPr>
          <p:spPr bwMode="auto">
            <a:xfrm>
              <a:off x="3813" y="2601"/>
              <a:ext cx="5" cy="372"/>
            </a:xfrm>
            <a:custGeom>
              <a:avLst/>
              <a:gdLst>
                <a:gd name="T0" fmla="*/ 33 w 2"/>
                <a:gd name="T1" fmla="*/ 1792 h 169"/>
                <a:gd name="T2" fmla="*/ 33 w 2"/>
                <a:gd name="T3" fmla="*/ 9 h 169"/>
                <a:gd name="T4" fmla="*/ 20 w 2"/>
                <a:gd name="T5" fmla="*/ 0 h 169"/>
                <a:gd name="T6" fmla="*/ 0 w 2"/>
                <a:gd name="T7" fmla="*/ 9 h 169"/>
                <a:gd name="T8" fmla="*/ 0 w 2"/>
                <a:gd name="T9" fmla="*/ 1792 h 169"/>
                <a:gd name="T10" fmla="*/ 20 w 2"/>
                <a:gd name="T11" fmla="*/ 1803 h 169"/>
                <a:gd name="T12" fmla="*/ 33 w 2"/>
                <a:gd name="T13" fmla="*/ 1792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69">
                  <a:moveTo>
                    <a:pt x="2" y="168"/>
                  </a:moveTo>
                  <a:cubicBezTo>
                    <a:pt x="2" y="1"/>
                    <a:pt x="2" y="1"/>
                    <a:pt x="2" y="1"/>
                  </a:cubicBezTo>
                  <a:cubicBezTo>
                    <a:pt x="2" y="0"/>
                    <a:pt x="1" y="0"/>
                    <a:pt x="1" y="0"/>
                  </a:cubicBezTo>
                  <a:cubicBezTo>
                    <a:pt x="0" y="0"/>
                    <a:pt x="0" y="0"/>
                    <a:pt x="0" y="1"/>
                  </a:cubicBezTo>
                  <a:cubicBezTo>
                    <a:pt x="0" y="168"/>
                    <a:pt x="0" y="168"/>
                    <a:pt x="0" y="168"/>
                  </a:cubicBezTo>
                  <a:cubicBezTo>
                    <a:pt x="0" y="169"/>
                    <a:pt x="0" y="169"/>
                    <a:pt x="1" y="169"/>
                  </a:cubicBezTo>
                  <a:cubicBezTo>
                    <a:pt x="1" y="169"/>
                    <a:pt x="2" y="169"/>
                    <a:pt x="2" y="1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 name="Freeform 467"/>
            <p:cNvSpPr>
              <a:spLocks/>
            </p:cNvSpPr>
            <p:nvPr/>
          </p:nvSpPr>
          <p:spPr bwMode="auto">
            <a:xfrm>
              <a:off x="3813" y="3037"/>
              <a:ext cx="5" cy="209"/>
            </a:xfrm>
            <a:custGeom>
              <a:avLst/>
              <a:gdLst>
                <a:gd name="T0" fmla="*/ 33 w 2"/>
                <a:gd name="T1" fmla="*/ 1001 h 95"/>
                <a:gd name="T2" fmla="*/ 33 w 2"/>
                <a:gd name="T3" fmla="*/ 0 h 95"/>
                <a:gd name="T4" fmla="*/ 20 w 2"/>
                <a:gd name="T5" fmla="*/ 0 h 95"/>
                <a:gd name="T6" fmla="*/ 0 w 2"/>
                <a:gd name="T7" fmla="*/ 0 h 95"/>
                <a:gd name="T8" fmla="*/ 0 w 2"/>
                <a:gd name="T9" fmla="*/ 1001 h 95"/>
                <a:gd name="T10" fmla="*/ 20 w 2"/>
                <a:gd name="T11" fmla="*/ 1012 h 95"/>
                <a:gd name="T12" fmla="*/ 33 w 2"/>
                <a:gd name="T13" fmla="*/ 1001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95">
                  <a:moveTo>
                    <a:pt x="2" y="94"/>
                  </a:moveTo>
                  <a:cubicBezTo>
                    <a:pt x="2" y="0"/>
                    <a:pt x="2" y="0"/>
                    <a:pt x="2" y="0"/>
                  </a:cubicBezTo>
                  <a:cubicBezTo>
                    <a:pt x="2" y="0"/>
                    <a:pt x="1" y="0"/>
                    <a:pt x="1" y="0"/>
                  </a:cubicBezTo>
                  <a:cubicBezTo>
                    <a:pt x="0" y="0"/>
                    <a:pt x="0" y="0"/>
                    <a:pt x="0" y="0"/>
                  </a:cubicBezTo>
                  <a:cubicBezTo>
                    <a:pt x="0" y="94"/>
                    <a:pt x="0" y="94"/>
                    <a:pt x="0" y="94"/>
                  </a:cubicBezTo>
                  <a:cubicBezTo>
                    <a:pt x="0" y="95"/>
                    <a:pt x="0" y="95"/>
                    <a:pt x="1" y="95"/>
                  </a:cubicBezTo>
                  <a:cubicBezTo>
                    <a:pt x="1" y="95"/>
                    <a:pt x="2" y="95"/>
                    <a:pt x="2"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 name="Freeform 468"/>
            <p:cNvSpPr>
              <a:spLocks/>
            </p:cNvSpPr>
            <p:nvPr/>
          </p:nvSpPr>
          <p:spPr bwMode="auto">
            <a:xfrm>
              <a:off x="1864" y="1777"/>
              <a:ext cx="249" cy="66"/>
            </a:xfrm>
            <a:custGeom>
              <a:avLst/>
              <a:gdLst>
                <a:gd name="T0" fmla="*/ 0 w 249"/>
                <a:gd name="T1" fmla="*/ 55 h 66"/>
                <a:gd name="T2" fmla="*/ 105 w 249"/>
                <a:gd name="T3" fmla="*/ 0 h 66"/>
                <a:gd name="T4" fmla="*/ 249 w 249"/>
                <a:gd name="T5" fmla="*/ 11 h 66"/>
                <a:gd name="T6" fmla="*/ 249 w 24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66">
                  <a:moveTo>
                    <a:pt x="0" y="55"/>
                  </a:moveTo>
                  <a:lnTo>
                    <a:pt x="105" y="0"/>
                  </a:lnTo>
                  <a:lnTo>
                    <a:pt x="249" y="11"/>
                  </a:lnTo>
                  <a:lnTo>
                    <a:pt x="249" y="66"/>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6" name="Line 469"/>
            <p:cNvSpPr>
              <a:spLocks noChangeShapeType="1"/>
            </p:cNvSpPr>
            <p:nvPr/>
          </p:nvSpPr>
          <p:spPr bwMode="auto">
            <a:xfrm flipH="1" flipV="1">
              <a:off x="2117" y="1929"/>
              <a:ext cx="53" cy="4"/>
            </a:xfrm>
            <a:prstGeom prst="line">
              <a:avLst/>
            </a:prstGeom>
            <a:noFill/>
            <a:ln w="635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47" name="Freeform 470"/>
            <p:cNvSpPr>
              <a:spLocks/>
            </p:cNvSpPr>
            <p:nvPr/>
          </p:nvSpPr>
          <p:spPr bwMode="auto">
            <a:xfrm>
              <a:off x="2172" y="1790"/>
              <a:ext cx="190" cy="55"/>
            </a:xfrm>
            <a:custGeom>
              <a:avLst/>
              <a:gdLst>
                <a:gd name="T0" fmla="*/ 0 w 190"/>
                <a:gd name="T1" fmla="*/ 55 h 55"/>
                <a:gd name="T2" fmla="*/ 104 w 190"/>
                <a:gd name="T3" fmla="*/ 0 h 55"/>
                <a:gd name="T4" fmla="*/ 190 w 190"/>
                <a:gd name="T5" fmla="*/ 7 h 55"/>
                <a:gd name="T6" fmla="*/ 0 60000 65536"/>
                <a:gd name="T7" fmla="*/ 0 60000 65536"/>
                <a:gd name="T8" fmla="*/ 0 60000 65536"/>
              </a:gdLst>
              <a:ahLst/>
              <a:cxnLst>
                <a:cxn ang="T6">
                  <a:pos x="T0" y="T1"/>
                </a:cxn>
                <a:cxn ang="T7">
                  <a:pos x="T2" y="T3"/>
                </a:cxn>
                <a:cxn ang="T8">
                  <a:pos x="T4" y="T5"/>
                </a:cxn>
              </a:cxnLst>
              <a:rect l="0" t="0" r="r" b="b"/>
              <a:pathLst>
                <a:path w="190" h="55">
                  <a:moveTo>
                    <a:pt x="0" y="55"/>
                  </a:moveTo>
                  <a:lnTo>
                    <a:pt x="104" y="0"/>
                  </a:lnTo>
                  <a:lnTo>
                    <a:pt x="190" y="7"/>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 name="Freeform 471"/>
            <p:cNvSpPr>
              <a:spLocks/>
            </p:cNvSpPr>
            <p:nvPr/>
          </p:nvSpPr>
          <p:spPr bwMode="auto">
            <a:xfrm>
              <a:off x="2410" y="1861"/>
              <a:ext cx="42" cy="77"/>
            </a:xfrm>
            <a:custGeom>
              <a:avLst/>
              <a:gdLst>
                <a:gd name="T0" fmla="*/ 0 w 42"/>
                <a:gd name="T1" fmla="*/ 0 h 77"/>
                <a:gd name="T2" fmla="*/ 0 w 42"/>
                <a:gd name="T3" fmla="*/ 75 h 77"/>
                <a:gd name="T4" fmla="*/ 42 w 42"/>
                <a:gd name="T5" fmla="*/ 77 h 77"/>
                <a:gd name="T6" fmla="*/ 0 60000 65536"/>
                <a:gd name="T7" fmla="*/ 0 60000 65536"/>
                <a:gd name="T8" fmla="*/ 0 60000 65536"/>
              </a:gdLst>
              <a:ahLst/>
              <a:cxnLst>
                <a:cxn ang="T6">
                  <a:pos x="T0" y="T1"/>
                </a:cxn>
                <a:cxn ang="T7">
                  <a:pos x="T2" y="T3"/>
                </a:cxn>
                <a:cxn ang="T8">
                  <a:pos x="T4" y="T5"/>
                </a:cxn>
              </a:cxnLst>
              <a:rect l="0" t="0" r="r" b="b"/>
              <a:pathLst>
                <a:path w="42" h="77">
                  <a:moveTo>
                    <a:pt x="0" y="0"/>
                  </a:moveTo>
                  <a:lnTo>
                    <a:pt x="0" y="75"/>
                  </a:lnTo>
                  <a:lnTo>
                    <a:pt x="42" y="77"/>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 name="Freeform 472"/>
            <p:cNvSpPr>
              <a:spLocks/>
            </p:cNvSpPr>
            <p:nvPr/>
          </p:nvSpPr>
          <p:spPr bwMode="auto">
            <a:xfrm>
              <a:off x="2621" y="1814"/>
              <a:ext cx="86" cy="89"/>
            </a:xfrm>
            <a:custGeom>
              <a:avLst/>
              <a:gdLst>
                <a:gd name="T0" fmla="*/ 0 w 86"/>
                <a:gd name="T1" fmla="*/ 51 h 89"/>
                <a:gd name="T2" fmla="*/ 86 w 86"/>
                <a:gd name="T3" fmla="*/ 0 h 89"/>
                <a:gd name="T4" fmla="*/ 86 w 86"/>
                <a:gd name="T5" fmla="*/ 89 h 89"/>
                <a:gd name="T6" fmla="*/ 0 60000 65536"/>
                <a:gd name="T7" fmla="*/ 0 60000 65536"/>
                <a:gd name="T8" fmla="*/ 0 60000 65536"/>
              </a:gdLst>
              <a:ahLst/>
              <a:cxnLst>
                <a:cxn ang="T6">
                  <a:pos x="T0" y="T1"/>
                </a:cxn>
                <a:cxn ang="T7">
                  <a:pos x="T2" y="T3"/>
                </a:cxn>
                <a:cxn ang="T8">
                  <a:pos x="T4" y="T5"/>
                </a:cxn>
              </a:cxnLst>
              <a:rect l="0" t="0" r="r" b="b"/>
              <a:pathLst>
                <a:path w="86" h="89">
                  <a:moveTo>
                    <a:pt x="0" y="51"/>
                  </a:moveTo>
                  <a:lnTo>
                    <a:pt x="86" y="0"/>
                  </a:lnTo>
                  <a:lnTo>
                    <a:pt x="86" y="89"/>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Freeform 473"/>
            <p:cNvSpPr>
              <a:spLocks/>
            </p:cNvSpPr>
            <p:nvPr/>
          </p:nvSpPr>
          <p:spPr bwMode="auto">
            <a:xfrm>
              <a:off x="2769" y="1817"/>
              <a:ext cx="234" cy="57"/>
            </a:xfrm>
            <a:custGeom>
              <a:avLst/>
              <a:gdLst>
                <a:gd name="T0" fmla="*/ 0 w 234"/>
                <a:gd name="T1" fmla="*/ 57 h 57"/>
                <a:gd name="T2" fmla="*/ 108 w 234"/>
                <a:gd name="T3" fmla="*/ 0 h 57"/>
                <a:gd name="T4" fmla="*/ 234 w 234"/>
                <a:gd name="T5" fmla="*/ 8 h 57"/>
                <a:gd name="T6" fmla="*/ 0 60000 65536"/>
                <a:gd name="T7" fmla="*/ 0 60000 65536"/>
                <a:gd name="T8" fmla="*/ 0 60000 65536"/>
              </a:gdLst>
              <a:ahLst/>
              <a:cxnLst>
                <a:cxn ang="T6">
                  <a:pos x="T0" y="T1"/>
                </a:cxn>
                <a:cxn ang="T7">
                  <a:pos x="T2" y="T3"/>
                </a:cxn>
                <a:cxn ang="T8">
                  <a:pos x="T4" y="T5"/>
                </a:cxn>
              </a:cxnLst>
              <a:rect l="0" t="0" r="r" b="b"/>
              <a:pathLst>
                <a:path w="234" h="57">
                  <a:moveTo>
                    <a:pt x="0" y="57"/>
                  </a:moveTo>
                  <a:lnTo>
                    <a:pt x="108" y="0"/>
                  </a:lnTo>
                  <a:lnTo>
                    <a:pt x="234" y="8"/>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 name="Freeform 474"/>
            <p:cNvSpPr>
              <a:spLocks/>
            </p:cNvSpPr>
            <p:nvPr/>
          </p:nvSpPr>
          <p:spPr bwMode="auto">
            <a:xfrm>
              <a:off x="3009" y="2002"/>
              <a:ext cx="57" cy="35"/>
            </a:xfrm>
            <a:custGeom>
              <a:avLst/>
              <a:gdLst>
                <a:gd name="T0" fmla="*/ 0 w 57"/>
                <a:gd name="T1" fmla="*/ 0 h 35"/>
                <a:gd name="T2" fmla="*/ 0 w 57"/>
                <a:gd name="T3" fmla="*/ 30 h 35"/>
                <a:gd name="T4" fmla="*/ 57 w 57"/>
                <a:gd name="T5" fmla="*/ 35 h 35"/>
                <a:gd name="T6" fmla="*/ 0 60000 65536"/>
                <a:gd name="T7" fmla="*/ 0 60000 65536"/>
                <a:gd name="T8" fmla="*/ 0 60000 65536"/>
              </a:gdLst>
              <a:ahLst/>
              <a:cxnLst>
                <a:cxn ang="T6">
                  <a:pos x="T0" y="T1"/>
                </a:cxn>
                <a:cxn ang="T7">
                  <a:pos x="T2" y="T3"/>
                </a:cxn>
                <a:cxn ang="T8">
                  <a:pos x="T4" y="T5"/>
                </a:cxn>
              </a:cxnLst>
              <a:rect l="0" t="0" r="r" b="b"/>
              <a:pathLst>
                <a:path w="57" h="35">
                  <a:moveTo>
                    <a:pt x="0" y="0"/>
                  </a:moveTo>
                  <a:lnTo>
                    <a:pt x="0" y="30"/>
                  </a:lnTo>
                  <a:lnTo>
                    <a:pt x="57" y="35"/>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 name="Freeform 475"/>
            <p:cNvSpPr>
              <a:spLocks/>
            </p:cNvSpPr>
            <p:nvPr/>
          </p:nvSpPr>
          <p:spPr bwMode="auto">
            <a:xfrm>
              <a:off x="3069" y="1832"/>
              <a:ext cx="141" cy="55"/>
            </a:xfrm>
            <a:custGeom>
              <a:avLst/>
              <a:gdLst>
                <a:gd name="T0" fmla="*/ 0 w 141"/>
                <a:gd name="T1" fmla="*/ 55 h 55"/>
                <a:gd name="T2" fmla="*/ 105 w 141"/>
                <a:gd name="T3" fmla="*/ 0 h 55"/>
                <a:gd name="T4" fmla="*/ 141 w 141"/>
                <a:gd name="T5" fmla="*/ 2 h 55"/>
                <a:gd name="T6" fmla="*/ 0 60000 65536"/>
                <a:gd name="T7" fmla="*/ 0 60000 65536"/>
                <a:gd name="T8" fmla="*/ 0 60000 65536"/>
              </a:gdLst>
              <a:ahLst/>
              <a:cxnLst>
                <a:cxn ang="T6">
                  <a:pos x="T0" y="T1"/>
                </a:cxn>
                <a:cxn ang="T7">
                  <a:pos x="T2" y="T3"/>
                </a:cxn>
                <a:cxn ang="T8">
                  <a:pos x="T4" y="T5"/>
                </a:cxn>
              </a:cxnLst>
              <a:rect l="0" t="0" r="r" b="b"/>
              <a:pathLst>
                <a:path w="141" h="55">
                  <a:moveTo>
                    <a:pt x="0" y="55"/>
                  </a:moveTo>
                  <a:lnTo>
                    <a:pt x="105" y="0"/>
                  </a:lnTo>
                  <a:lnTo>
                    <a:pt x="141" y="2"/>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 name="Freeform 476"/>
            <p:cNvSpPr>
              <a:spLocks/>
            </p:cNvSpPr>
            <p:nvPr/>
          </p:nvSpPr>
          <p:spPr bwMode="auto">
            <a:xfrm>
              <a:off x="3282" y="1836"/>
              <a:ext cx="27" cy="117"/>
            </a:xfrm>
            <a:custGeom>
              <a:avLst/>
              <a:gdLst>
                <a:gd name="T0" fmla="*/ 0 w 27"/>
                <a:gd name="T1" fmla="*/ 0 h 117"/>
                <a:gd name="T2" fmla="*/ 27 w 27"/>
                <a:gd name="T3" fmla="*/ 3 h 117"/>
                <a:gd name="T4" fmla="*/ 27 w 27"/>
                <a:gd name="T5" fmla="*/ 117 h 117"/>
                <a:gd name="T6" fmla="*/ 0 60000 65536"/>
                <a:gd name="T7" fmla="*/ 0 60000 65536"/>
                <a:gd name="T8" fmla="*/ 0 60000 65536"/>
              </a:gdLst>
              <a:ahLst/>
              <a:cxnLst>
                <a:cxn ang="T6">
                  <a:pos x="T0" y="T1"/>
                </a:cxn>
                <a:cxn ang="T7">
                  <a:pos x="T2" y="T3"/>
                </a:cxn>
                <a:cxn ang="T8">
                  <a:pos x="T4" y="T5"/>
                </a:cxn>
              </a:cxnLst>
              <a:rect l="0" t="0" r="r" b="b"/>
              <a:pathLst>
                <a:path w="27" h="117">
                  <a:moveTo>
                    <a:pt x="0" y="0"/>
                  </a:moveTo>
                  <a:lnTo>
                    <a:pt x="27" y="3"/>
                  </a:lnTo>
                  <a:lnTo>
                    <a:pt x="27" y="117"/>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 name="Line 477"/>
            <p:cNvSpPr>
              <a:spLocks noChangeShapeType="1"/>
            </p:cNvSpPr>
            <p:nvPr/>
          </p:nvSpPr>
          <p:spPr bwMode="auto">
            <a:xfrm flipH="1">
              <a:off x="3324" y="2046"/>
              <a:ext cx="42" cy="1"/>
            </a:xfrm>
            <a:prstGeom prst="line">
              <a:avLst/>
            </a:prstGeom>
            <a:noFill/>
            <a:ln w="635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55" name="Line 478"/>
            <p:cNvSpPr>
              <a:spLocks noChangeShapeType="1"/>
            </p:cNvSpPr>
            <p:nvPr/>
          </p:nvSpPr>
          <p:spPr bwMode="auto">
            <a:xfrm flipV="1">
              <a:off x="3520" y="1856"/>
              <a:ext cx="88" cy="51"/>
            </a:xfrm>
            <a:prstGeom prst="line">
              <a:avLst/>
            </a:prstGeom>
            <a:noFill/>
            <a:ln w="635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56" name="Freeform 479"/>
            <p:cNvSpPr>
              <a:spLocks/>
            </p:cNvSpPr>
            <p:nvPr/>
          </p:nvSpPr>
          <p:spPr bwMode="auto">
            <a:xfrm>
              <a:off x="3366" y="1845"/>
              <a:ext cx="145" cy="55"/>
            </a:xfrm>
            <a:custGeom>
              <a:avLst/>
              <a:gdLst>
                <a:gd name="T0" fmla="*/ 0 w 145"/>
                <a:gd name="T1" fmla="*/ 55 h 55"/>
                <a:gd name="T2" fmla="*/ 106 w 145"/>
                <a:gd name="T3" fmla="*/ 0 h 55"/>
                <a:gd name="T4" fmla="*/ 145 w 145"/>
                <a:gd name="T5" fmla="*/ 2 h 55"/>
                <a:gd name="T6" fmla="*/ 0 60000 65536"/>
                <a:gd name="T7" fmla="*/ 0 60000 65536"/>
                <a:gd name="T8" fmla="*/ 0 60000 65536"/>
              </a:gdLst>
              <a:ahLst/>
              <a:cxnLst>
                <a:cxn ang="T6">
                  <a:pos x="T0" y="T1"/>
                </a:cxn>
                <a:cxn ang="T7">
                  <a:pos x="T2" y="T3"/>
                </a:cxn>
                <a:cxn ang="T8">
                  <a:pos x="T4" y="T5"/>
                </a:cxn>
              </a:cxnLst>
              <a:rect l="0" t="0" r="r" b="b"/>
              <a:pathLst>
                <a:path w="145" h="55">
                  <a:moveTo>
                    <a:pt x="0" y="55"/>
                  </a:moveTo>
                  <a:lnTo>
                    <a:pt x="106" y="0"/>
                  </a:lnTo>
                  <a:lnTo>
                    <a:pt x="145" y="2"/>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 name="Freeform 480"/>
            <p:cNvSpPr>
              <a:spLocks/>
            </p:cNvSpPr>
            <p:nvPr/>
          </p:nvSpPr>
          <p:spPr bwMode="auto">
            <a:xfrm>
              <a:off x="3663" y="1856"/>
              <a:ext cx="146" cy="60"/>
            </a:xfrm>
            <a:custGeom>
              <a:avLst/>
              <a:gdLst>
                <a:gd name="T0" fmla="*/ 3 w 146"/>
                <a:gd name="T1" fmla="*/ 60 h 60"/>
                <a:gd name="T2" fmla="*/ 99 w 146"/>
                <a:gd name="T3" fmla="*/ 5 h 60"/>
                <a:gd name="T4" fmla="*/ 146 w 146"/>
                <a:gd name="T5" fmla="*/ 7 h 60"/>
                <a:gd name="T6" fmla="*/ 146 w 146"/>
                <a:gd name="T7" fmla="*/ 2 h 60"/>
                <a:gd name="T8" fmla="*/ 99 w 146"/>
                <a:gd name="T9" fmla="*/ 0 h 60"/>
                <a:gd name="T10" fmla="*/ 0 w 146"/>
                <a:gd name="T11" fmla="*/ 58 h 60"/>
                <a:gd name="T12" fmla="*/ 3 w 146"/>
                <a:gd name="T13" fmla="*/ 60 h 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6" h="60">
                  <a:moveTo>
                    <a:pt x="3" y="60"/>
                  </a:moveTo>
                  <a:lnTo>
                    <a:pt x="99" y="5"/>
                  </a:lnTo>
                  <a:lnTo>
                    <a:pt x="146" y="7"/>
                  </a:lnTo>
                  <a:lnTo>
                    <a:pt x="146" y="2"/>
                  </a:lnTo>
                  <a:lnTo>
                    <a:pt x="99" y="0"/>
                  </a:lnTo>
                  <a:lnTo>
                    <a:pt x="0" y="58"/>
                  </a:lnTo>
                  <a:lnTo>
                    <a:pt x="3"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 name="Freeform 481"/>
            <p:cNvSpPr>
              <a:spLocks/>
            </p:cNvSpPr>
            <p:nvPr/>
          </p:nvSpPr>
          <p:spPr bwMode="auto">
            <a:xfrm>
              <a:off x="3663" y="1856"/>
              <a:ext cx="146" cy="60"/>
            </a:xfrm>
            <a:custGeom>
              <a:avLst/>
              <a:gdLst>
                <a:gd name="T0" fmla="*/ 3 w 146"/>
                <a:gd name="T1" fmla="*/ 60 h 60"/>
                <a:gd name="T2" fmla="*/ 99 w 146"/>
                <a:gd name="T3" fmla="*/ 5 h 60"/>
                <a:gd name="T4" fmla="*/ 146 w 146"/>
                <a:gd name="T5" fmla="*/ 7 h 60"/>
                <a:gd name="T6" fmla="*/ 146 w 146"/>
                <a:gd name="T7" fmla="*/ 2 h 60"/>
                <a:gd name="T8" fmla="*/ 99 w 146"/>
                <a:gd name="T9" fmla="*/ 0 h 60"/>
                <a:gd name="T10" fmla="*/ 0 w 146"/>
                <a:gd name="T11" fmla="*/ 58 h 60"/>
                <a:gd name="T12" fmla="*/ 3 w 146"/>
                <a:gd name="T13" fmla="*/ 60 h 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6" h="60">
                  <a:moveTo>
                    <a:pt x="3" y="60"/>
                  </a:moveTo>
                  <a:lnTo>
                    <a:pt x="99" y="5"/>
                  </a:lnTo>
                  <a:lnTo>
                    <a:pt x="146" y="7"/>
                  </a:lnTo>
                  <a:lnTo>
                    <a:pt x="146" y="2"/>
                  </a:lnTo>
                  <a:lnTo>
                    <a:pt x="99" y="0"/>
                  </a:lnTo>
                  <a:lnTo>
                    <a:pt x="0" y="58"/>
                  </a:lnTo>
                  <a:lnTo>
                    <a:pt x="3"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 name="Freeform 482"/>
            <p:cNvSpPr>
              <a:spLocks/>
            </p:cNvSpPr>
            <p:nvPr/>
          </p:nvSpPr>
          <p:spPr bwMode="auto">
            <a:xfrm>
              <a:off x="3846" y="1865"/>
              <a:ext cx="57" cy="207"/>
            </a:xfrm>
            <a:custGeom>
              <a:avLst/>
              <a:gdLst>
                <a:gd name="T0" fmla="*/ 0 w 57"/>
                <a:gd name="T1" fmla="*/ 38 h 207"/>
                <a:gd name="T2" fmla="*/ 53 w 57"/>
                <a:gd name="T3" fmla="*/ 7 h 207"/>
                <a:gd name="T4" fmla="*/ 53 w 57"/>
                <a:gd name="T5" fmla="*/ 207 h 207"/>
                <a:gd name="T6" fmla="*/ 57 w 57"/>
                <a:gd name="T7" fmla="*/ 207 h 207"/>
                <a:gd name="T8" fmla="*/ 57 w 57"/>
                <a:gd name="T9" fmla="*/ 0 h 207"/>
                <a:gd name="T10" fmla="*/ 0 w 57"/>
                <a:gd name="T11" fmla="*/ 33 h 207"/>
                <a:gd name="T12" fmla="*/ 0 w 57"/>
                <a:gd name="T13" fmla="*/ 38 h 2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207">
                  <a:moveTo>
                    <a:pt x="0" y="38"/>
                  </a:moveTo>
                  <a:lnTo>
                    <a:pt x="53" y="7"/>
                  </a:lnTo>
                  <a:lnTo>
                    <a:pt x="53" y="207"/>
                  </a:lnTo>
                  <a:lnTo>
                    <a:pt x="57" y="207"/>
                  </a:lnTo>
                  <a:lnTo>
                    <a:pt x="57" y="0"/>
                  </a:lnTo>
                  <a:lnTo>
                    <a:pt x="0" y="33"/>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0" name="Freeform 483"/>
            <p:cNvSpPr>
              <a:spLocks/>
            </p:cNvSpPr>
            <p:nvPr/>
          </p:nvSpPr>
          <p:spPr bwMode="auto">
            <a:xfrm>
              <a:off x="3846" y="1865"/>
              <a:ext cx="57" cy="207"/>
            </a:xfrm>
            <a:custGeom>
              <a:avLst/>
              <a:gdLst>
                <a:gd name="T0" fmla="*/ 0 w 57"/>
                <a:gd name="T1" fmla="*/ 38 h 207"/>
                <a:gd name="T2" fmla="*/ 53 w 57"/>
                <a:gd name="T3" fmla="*/ 7 h 207"/>
                <a:gd name="T4" fmla="*/ 53 w 57"/>
                <a:gd name="T5" fmla="*/ 207 h 207"/>
                <a:gd name="T6" fmla="*/ 57 w 57"/>
                <a:gd name="T7" fmla="*/ 207 h 207"/>
                <a:gd name="T8" fmla="*/ 57 w 57"/>
                <a:gd name="T9" fmla="*/ 0 h 207"/>
                <a:gd name="T10" fmla="*/ 0 w 57"/>
                <a:gd name="T11" fmla="*/ 33 h 207"/>
                <a:gd name="T12" fmla="*/ 0 w 57"/>
                <a:gd name="T13" fmla="*/ 38 h 2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207">
                  <a:moveTo>
                    <a:pt x="0" y="38"/>
                  </a:moveTo>
                  <a:lnTo>
                    <a:pt x="53" y="7"/>
                  </a:lnTo>
                  <a:lnTo>
                    <a:pt x="53" y="207"/>
                  </a:lnTo>
                  <a:lnTo>
                    <a:pt x="57" y="207"/>
                  </a:lnTo>
                  <a:lnTo>
                    <a:pt x="57" y="0"/>
                  </a:lnTo>
                  <a:lnTo>
                    <a:pt x="0" y="33"/>
                  </a:lnTo>
                  <a:lnTo>
                    <a:pt x="0"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1" name="Freeform 484"/>
            <p:cNvSpPr>
              <a:spLocks/>
            </p:cNvSpPr>
            <p:nvPr/>
          </p:nvSpPr>
          <p:spPr bwMode="auto">
            <a:xfrm>
              <a:off x="3897" y="2169"/>
              <a:ext cx="4" cy="1013"/>
            </a:xfrm>
            <a:custGeom>
              <a:avLst/>
              <a:gdLst>
                <a:gd name="T0" fmla="*/ 0 w 2"/>
                <a:gd name="T1" fmla="*/ 9 h 460"/>
                <a:gd name="T2" fmla="*/ 0 w 2"/>
                <a:gd name="T3" fmla="*/ 4902 h 460"/>
                <a:gd name="T4" fmla="*/ 8 w 2"/>
                <a:gd name="T5" fmla="*/ 4913 h 460"/>
                <a:gd name="T6" fmla="*/ 16 w 2"/>
                <a:gd name="T7" fmla="*/ 4902 h 460"/>
                <a:gd name="T8" fmla="*/ 16 w 2"/>
                <a:gd name="T9" fmla="*/ 9 h 460"/>
                <a:gd name="T10" fmla="*/ 8 w 2"/>
                <a:gd name="T11" fmla="*/ 0 h 460"/>
                <a:gd name="T12" fmla="*/ 0 w 2"/>
                <a:gd name="T13" fmla="*/ 9 h 4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460">
                  <a:moveTo>
                    <a:pt x="0" y="1"/>
                  </a:moveTo>
                  <a:cubicBezTo>
                    <a:pt x="0" y="459"/>
                    <a:pt x="0" y="459"/>
                    <a:pt x="0" y="459"/>
                  </a:cubicBezTo>
                  <a:cubicBezTo>
                    <a:pt x="0" y="460"/>
                    <a:pt x="1" y="460"/>
                    <a:pt x="1" y="460"/>
                  </a:cubicBezTo>
                  <a:cubicBezTo>
                    <a:pt x="2" y="460"/>
                    <a:pt x="2" y="460"/>
                    <a:pt x="2" y="459"/>
                  </a:cubicBezTo>
                  <a:cubicBezTo>
                    <a:pt x="2" y="1"/>
                    <a:pt x="2" y="1"/>
                    <a:pt x="2" y="1"/>
                  </a:cubicBezTo>
                  <a:cubicBezTo>
                    <a:pt x="2" y="0"/>
                    <a:pt x="2" y="0"/>
                    <a:pt x="1" y="0"/>
                  </a:cubicBezTo>
                  <a:cubicBezTo>
                    <a:pt x="1" y="0"/>
                    <a:pt x="0"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2" name="Freeform 485"/>
            <p:cNvSpPr>
              <a:spLocks noEditPoints="1"/>
            </p:cNvSpPr>
            <p:nvPr/>
          </p:nvSpPr>
          <p:spPr bwMode="auto">
            <a:xfrm>
              <a:off x="3934" y="3090"/>
              <a:ext cx="161" cy="469"/>
            </a:xfrm>
            <a:custGeom>
              <a:avLst/>
              <a:gdLst>
                <a:gd name="T0" fmla="*/ 161 w 161"/>
                <a:gd name="T1" fmla="*/ 150 h 469"/>
                <a:gd name="T2" fmla="*/ 148 w 161"/>
                <a:gd name="T3" fmla="*/ 159 h 469"/>
                <a:gd name="T4" fmla="*/ 148 w 161"/>
                <a:gd name="T5" fmla="*/ 251 h 469"/>
                <a:gd name="T6" fmla="*/ 141 w 161"/>
                <a:gd name="T7" fmla="*/ 163 h 469"/>
                <a:gd name="T8" fmla="*/ 0 w 161"/>
                <a:gd name="T9" fmla="*/ 249 h 469"/>
                <a:gd name="T10" fmla="*/ 0 w 161"/>
                <a:gd name="T11" fmla="*/ 465 h 469"/>
                <a:gd name="T12" fmla="*/ 141 w 161"/>
                <a:gd name="T13" fmla="*/ 469 h 469"/>
                <a:gd name="T14" fmla="*/ 143 w 161"/>
                <a:gd name="T15" fmla="*/ 467 h 469"/>
                <a:gd name="T16" fmla="*/ 141 w 161"/>
                <a:gd name="T17" fmla="*/ 469 h 469"/>
                <a:gd name="T18" fmla="*/ 161 w 161"/>
                <a:gd name="T19" fmla="*/ 469 h 469"/>
                <a:gd name="T20" fmla="*/ 161 w 161"/>
                <a:gd name="T21" fmla="*/ 150 h 469"/>
                <a:gd name="T22" fmla="*/ 161 w 161"/>
                <a:gd name="T23" fmla="*/ 0 h 469"/>
                <a:gd name="T24" fmla="*/ 0 w 161"/>
                <a:gd name="T25" fmla="*/ 97 h 469"/>
                <a:gd name="T26" fmla="*/ 0 w 161"/>
                <a:gd name="T27" fmla="*/ 141 h 469"/>
                <a:gd name="T28" fmla="*/ 139 w 161"/>
                <a:gd name="T29" fmla="*/ 147 h 469"/>
                <a:gd name="T30" fmla="*/ 135 w 161"/>
                <a:gd name="T31" fmla="*/ 70 h 469"/>
                <a:gd name="T32" fmla="*/ 27 w 161"/>
                <a:gd name="T33" fmla="*/ 110 h 469"/>
                <a:gd name="T34" fmla="*/ 148 w 161"/>
                <a:gd name="T35" fmla="*/ 37 h 469"/>
                <a:gd name="T36" fmla="*/ 148 w 161"/>
                <a:gd name="T37" fmla="*/ 147 h 469"/>
                <a:gd name="T38" fmla="*/ 161 w 161"/>
                <a:gd name="T39" fmla="*/ 147 h 469"/>
                <a:gd name="T40" fmla="*/ 161 w 161"/>
                <a:gd name="T41" fmla="*/ 0 h 4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469">
                  <a:moveTo>
                    <a:pt x="161" y="150"/>
                  </a:moveTo>
                  <a:lnTo>
                    <a:pt x="148" y="159"/>
                  </a:lnTo>
                  <a:lnTo>
                    <a:pt x="148" y="251"/>
                  </a:lnTo>
                  <a:lnTo>
                    <a:pt x="141" y="163"/>
                  </a:lnTo>
                  <a:lnTo>
                    <a:pt x="0" y="249"/>
                  </a:lnTo>
                  <a:lnTo>
                    <a:pt x="0" y="465"/>
                  </a:lnTo>
                  <a:lnTo>
                    <a:pt x="141" y="469"/>
                  </a:lnTo>
                  <a:lnTo>
                    <a:pt x="143" y="467"/>
                  </a:lnTo>
                  <a:lnTo>
                    <a:pt x="141" y="469"/>
                  </a:lnTo>
                  <a:lnTo>
                    <a:pt x="161" y="469"/>
                  </a:lnTo>
                  <a:lnTo>
                    <a:pt x="161" y="150"/>
                  </a:lnTo>
                  <a:close/>
                  <a:moveTo>
                    <a:pt x="161" y="0"/>
                  </a:moveTo>
                  <a:lnTo>
                    <a:pt x="0" y="97"/>
                  </a:lnTo>
                  <a:lnTo>
                    <a:pt x="0" y="141"/>
                  </a:lnTo>
                  <a:lnTo>
                    <a:pt x="139" y="147"/>
                  </a:lnTo>
                  <a:lnTo>
                    <a:pt x="135" y="70"/>
                  </a:lnTo>
                  <a:lnTo>
                    <a:pt x="27" y="110"/>
                  </a:lnTo>
                  <a:lnTo>
                    <a:pt x="148" y="37"/>
                  </a:lnTo>
                  <a:lnTo>
                    <a:pt x="148" y="147"/>
                  </a:lnTo>
                  <a:lnTo>
                    <a:pt x="161" y="147"/>
                  </a:lnTo>
                  <a:lnTo>
                    <a:pt x="161" y="0"/>
                  </a:lnTo>
                  <a:close/>
                </a:path>
              </a:pathLst>
            </a:custGeom>
            <a:solidFill>
              <a:srgbClr val="8794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3" name="Freeform 486"/>
            <p:cNvSpPr>
              <a:spLocks noEditPoints="1"/>
            </p:cNvSpPr>
            <p:nvPr/>
          </p:nvSpPr>
          <p:spPr bwMode="auto">
            <a:xfrm>
              <a:off x="3934" y="3090"/>
              <a:ext cx="161" cy="469"/>
            </a:xfrm>
            <a:custGeom>
              <a:avLst/>
              <a:gdLst>
                <a:gd name="T0" fmla="*/ 161 w 161"/>
                <a:gd name="T1" fmla="*/ 150 h 469"/>
                <a:gd name="T2" fmla="*/ 148 w 161"/>
                <a:gd name="T3" fmla="*/ 159 h 469"/>
                <a:gd name="T4" fmla="*/ 148 w 161"/>
                <a:gd name="T5" fmla="*/ 251 h 469"/>
                <a:gd name="T6" fmla="*/ 141 w 161"/>
                <a:gd name="T7" fmla="*/ 163 h 469"/>
                <a:gd name="T8" fmla="*/ 0 w 161"/>
                <a:gd name="T9" fmla="*/ 249 h 469"/>
                <a:gd name="T10" fmla="*/ 0 w 161"/>
                <a:gd name="T11" fmla="*/ 465 h 469"/>
                <a:gd name="T12" fmla="*/ 141 w 161"/>
                <a:gd name="T13" fmla="*/ 469 h 469"/>
                <a:gd name="T14" fmla="*/ 143 w 161"/>
                <a:gd name="T15" fmla="*/ 467 h 469"/>
                <a:gd name="T16" fmla="*/ 141 w 161"/>
                <a:gd name="T17" fmla="*/ 469 h 469"/>
                <a:gd name="T18" fmla="*/ 161 w 161"/>
                <a:gd name="T19" fmla="*/ 469 h 469"/>
                <a:gd name="T20" fmla="*/ 161 w 161"/>
                <a:gd name="T21" fmla="*/ 150 h 469"/>
                <a:gd name="T22" fmla="*/ 161 w 161"/>
                <a:gd name="T23" fmla="*/ 0 h 469"/>
                <a:gd name="T24" fmla="*/ 0 w 161"/>
                <a:gd name="T25" fmla="*/ 97 h 469"/>
                <a:gd name="T26" fmla="*/ 0 w 161"/>
                <a:gd name="T27" fmla="*/ 141 h 469"/>
                <a:gd name="T28" fmla="*/ 139 w 161"/>
                <a:gd name="T29" fmla="*/ 147 h 469"/>
                <a:gd name="T30" fmla="*/ 135 w 161"/>
                <a:gd name="T31" fmla="*/ 70 h 469"/>
                <a:gd name="T32" fmla="*/ 27 w 161"/>
                <a:gd name="T33" fmla="*/ 110 h 469"/>
                <a:gd name="T34" fmla="*/ 148 w 161"/>
                <a:gd name="T35" fmla="*/ 37 h 469"/>
                <a:gd name="T36" fmla="*/ 148 w 161"/>
                <a:gd name="T37" fmla="*/ 147 h 469"/>
                <a:gd name="T38" fmla="*/ 161 w 161"/>
                <a:gd name="T39" fmla="*/ 147 h 469"/>
                <a:gd name="T40" fmla="*/ 161 w 161"/>
                <a:gd name="T41" fmla="*/ 0 h 4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469">
                  <a:moveTo>
                    <a:pt x="161" y="150"/>
                  </a:moveTo>
                  <a:lnTo>
                    <a:pt x="148" y="159"/>
                  </a:lnTo>
                  <a:lnTo>
                    <a:pt x="148" y="251"/>
                  </a:lnTo>
                  <a:lnTo>
                    <a:pt x="141" y="163"/>
                  </a:lnTo>
                  <a:lnTo>
                    <a:pt x="0" y="249"/>
                  </a:lnTo>
                  <a:lnTo>
                    <a:pt x="0" y="465"/>
                  </a:lnTo>
                  <a:lnTo>
                    <a:pt x="141" y="469"/>
                  </a:lnTo>
                  <a:lnTo>
                    <a:pt x="143" y="467"/>
                  </a:lnTo>
                  <a:lnTo>
                    <a:pt x="141" y="469"/>
                  </a:lnTo>
                  <a:lnTo>
                    <a:pt x="161" y="469"/>
                  </a:lnTo>
                  <a:lnTo>
                    <a:pt x="161" y="150"/>
                  </a:lnTo>
                  <a:moveTo>
                    <a:pt x="161" y="0"/>
                  </a:moveTo>
                  <a:lnTo>
                    <a:pt x="0" y="97"/>
                  </a:lnTo>
                  <a:lnTo>
                    <a:pt x="0" y="141"/>
                  </a:lnTo>
                  <a:lnTo>
                    <a:pt x="139" y="147"/>
                  </a:lnTo>
                  <a:lnTo>
                    <a:pt x="135" y="70"/>
                  </a:lnTo>
                  <a:lnTo>
                    <a:pt x="27" y="110"/>
                  </a:lnTo>
                  <a:lnTo>
                    <a:pt x="148" y="37"/>
                  </a:lnTo>
                  <a:lnTo>
                    <a:pt x="148" y="147"/>
                  </a:lnTo>
                  <a:lnTo>
                    <a:pt x="161" y="147"/>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4" name="Freeform 487"/>
            <p:cNvSpPr>
              <a:spLocks noEditPoints="1"/>
            </p:cNvSpPr>
            <p:nvPr/>
          </p:nvSpPr>
          <p:spPr bwMode="auto">
            <a:xfrm>
              <a:off x="3897" y="3189"/>
              <a:ext cx="33" cy="366"/>
            </a:xfrm>
            <a:custGeom>
              <a:avLst/>
              <a:gdLst>
                <a:gd name="T0" fmla="*/ 33 w 33"/>
                <a:gd name="T1" fmla="*/ 152 h 366"/>
                <a:gd name="T2" fmla="*/ 0 w 33"/>
                <a:gd name="T3" fmla="*/ 174 h 366"/>
                <a:gd name="T4" fmla="*/ 0 w 33"/>
                <a:gd name="T5" fmla="*/ 364 h 366"/>
                <a:gd name="T6" fmla="*/ 33 w 33"/>
                <a:gd name="T7" fmla="*/ 366 h 366"/>
                <a:gd name="T8" fmla="*/ 33 w 33"/>
                <a:gd name="T9" fmla="*/ 152 h 366"/>
                <a:gd name="T10" fmla="*/ 33 w 33"/>
                <a:gd name="T11" fmla="*/ 0 h 366"/>
                <a:gd name="T12" fmla="*/ 0 w 33"/>
                <a:gd name="T13" fmla="*/ 20 h 366"/>
                <a:gd name="T14" fmla="*/ 0 w 33"/>
                <a:gd name="T15" fmla="*/ 40 h 366"/>
                <a:gd name="T16" fmla="*/ 33 w 33"/>
                <a:gd name="T17" fmla="*/ 42 h 366"/>
                <a:gd name="T18" fmla="*/ 33 w 33"/>
                <a:gd name="T19" fmla="*/ 0 h 3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66">
                  <a:moveTo>
                    <a:pt x="33" y="152"/>
                  </a:moveTo>
                  <a:lnTo>
                    <a:pt x="0" y="174"/>
                  </a:lnTo>
                  <a:lnTo>
                    <a:pt x="0" y="364"/>
                  </a:lnTo>
                  <a:lnTo>
                    <a:pt x="33" y="366"/>
                  </a:lnTo>
                  <a:lnTo>
                    <a:pt x="33" y="152"/>
                  </a:lnTo>
                  <a:close/>
                  <a:moveTo>
                    <a:pt x="33" y="0"/>
                  </a:moveTo>
                  <a:lnTo>
                    <a:pt x="0" y="20"/>
                  </a:lnTo>
                  <a:lnTo>
                    <a:pt x="0" y="40"/>
                  </a:lnTo>
                  <a:lnTo>
                    <a:pt x="33" y="42"/>
                  </a:lnTo>
                  <a:lnTo>
                    <a:pt x="33" y="0"/>
                  </a:lnTo>
                  <a:close/>
                </a:path>
              </a:pathLst>
            </a:custGeom>
            <a:solidFill>
              <a:srgbClr val="7A9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5" name="Freeform 488"/>
            <p:cNvSpPr>
              <a:spLocks noEditPoints="1"/>
            </p:cNvSpPr>
            <p:nvPr/>
          </p:nvSpPr>
          <p:spPr bwMode="auto">
            <a:xfrm>
              <a:off x="3897" y="3189"/>
              <a:ext cx="33" cy="366"/>
            </a:xfrm>
            <a:custGeom>
              <a:avLst/>
              <a:gdLst>
                <a:gd name="T0" fmla="*/ 33 w 33"/>
                <a:gd name="T1" fmla="*/ 152 h 366"/>
                <a:gd name="T2" fmla="*/ 0 w 33"/>
                <a:gd name="T3" fmla="*/ 174 h 366"/>
                <a:gd name="T4" fmla="*/ 0 w 33"/>
                <a:gd name="T5" fmla="*/ 364 h 366"/>
                <a:gd name="T6" fmla="*/ 33 w 33"/>
                <a:gd name="T7" fmla="*/ 366 h 366"/>
                <a:gd name="T8" fmla="*/ 33 w 33"/>
                <a:gd name="T9" fmla="*/ 152 h 366"/>
                <a:gd name="T10" fmla="*/ 33 w 33"/>
                <a:gd name="T11" fmla="*/ 0 h 366"/>
                <a:gd name="T12" fmla="*/ 0 w 33"/>
                <a:gd name="T13" fmla="*/ 20 h 366"/>
                <a:gd name="T14" fmla="*/ 0 w 33"/>
                <a:gd name="T15" fmla="*/ 40 h 366"/>
                <a:gd name="T16" fmla="*/ 33 w 33"/>
                <a:gd name="T17" fmla="*/ 42 h 366"/>
                <a:gd name="T18" fmla="*/ 33 w 33"/>
                <a:gd name="T19" fmla="*/ 0 h 3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66">
                  <a:moveTo>
                    <a:pt x="33" y="152"/>
                  </a:moveTo>
                  <a:lnTo>
                    <a:pt x="0" y="174"/>
                  </a:lnTo>
                  <a:lnTo>
                    <a:pt x="0" y="364"/>
                  </a:lnTo>
                  <a:lnTo>
                    <a:pt x="33" y="366"/>
                  </a:lnTo>
                  <a:lnTo>
                    <a:pt x="33" y="152"/>
                  </a:lnTo>
                  <a:moveTo>
                    <a:pt x="33" y="0"/>
                  </a:moveTo>
                  <a:lnTo>
                    <a:pt x="0" y="20"/>
                  </a:lnTo>
                  <a:lnTo>
                    <a:pt x="0" y="40"/>
                  </a:lnTo>
                  <a:lnTo>
                    <a:pt x="33" y="42"/>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6" name="Freeform 489"/>
            <p:cNvSpPr>
              <a:spLocks noEditPoints="1"/>
            </p:cNvSpPr>
            <p:nvPr/>
          </p:nvSpPr>
          <p:spPr bwMode="auto">
            <a:xfrm>
              <a:off x="3895" y="3209"/>
              <a:ext cx="2" cy="344"/>
            </a:xfrm>
            <a:custGeom>
              <a:avLst/>
              <a:gdLst>
                <a:gd name="T0" fmla="*/ 2 w 2"/>
                <a:gd name="T1" fmla="*/ 154 h 344"/>
                <a:gd name="T2" fmla="*/ 0 w 2"/>
                <a:gd name="T3" fmla="*/ 154 h 344"/>
                <a:gd name="T4" fmla="*/ 0 w 2"/>
                <a:gd name="T5" fmla="*/ 344 h 344"/>
                <a:gd name="T6" fmla="*/ 2 w 2"/>
                <a:gd name="T7" fmla="*/ 344 h 344"/>
                <a:gd name="T8" fmla="*/ 2 w 2"/>
                <a:gd name="T9" fmla="*/ 154 h 344"/>
                <a:gd name="T10" fmla="*/ 2 w 2"/>
                <a:gd name="T11" fmla="*/ 0 h 344"/>
                <a:gd name="T12" fmla="*/ 0 w 2"/>
                <a:gd name="T13" fmla="*/ 2 h 344"/>
                <a:gd name="T14" fmla="*/ 0 w 2"/>
                <a:gd name="T15" fmla="*/ 20 h 344"/>
                <a:gd name="T16" fmla="*/ 2 w 2"/>
                <a:gd name="T17" fmla="*/ 20 h 344"/>
                <a:gd name="T18" fmla="*/ 2 w 2"/>
                <a:gd name="T19" fmla="*/ 0 h 3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344">
                  <a:moveTo>
                    <a:pt x="2" y="154"/>
                  </a:moveTo>
                  <a:lnTo>
                    <a:pt x="0" y="154"/>
                  </a:lnTo>
                  <a:lnTo>
                    <a:pt x="0" y="344"/>
                  </a:lnTo>
                  <a:lnTo>
                    <a:pt x="2" y="344"/>
                  </a:lnTo>
                  <a:lnTo>
                    <a:pt x="2" y="154"/>
                  </a:lnTo>
                  <a:close/>
                  <a:moveTo>
                    <a:pt x="2" y="0"/>
                  </a:moveTo>
                  <a:lnTo>
                    <a:pt x="0" y="2"/>
                  </a:lnTo>
                  <a:lnTo>
                    <a:pt x="0" y="20"/>
                  </a:lnTo>
                  <a:lnTo>
                    <a:pt x="2" y="20"/>
                  </a:lnTo>
                  <a:lnTo>
                    <a:pt x="2" y="0"/>
                  </a:lnTo>
                  <a:close/>
                </a:path>
              </a:pathLst>
            </a:custGeom>
            <a:solidFill>
              <a:srgbClr val="7198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7" name="Freeform 490"/>
            <p:cNvSpPr>
              <a:spLocks noEditPoints="1"/>
            </p:cNvSpPr>
            <p:nvPr/>
          </p:nvSpPr>
          <p:spPr bwMode="auto">
            <a:xfrm>
              <a:off x="3895" y="3209"/>
              <a:ext cx="2" cy="344"/>
            </a:xfrm>
            <a:custGeom>
              <a:avLst/>
              <a:gdLst>
                <a:gd name="T0" fmla="*/ 2 w 2"/>
                <a:gd name="T1" fmla="*/ 154 h 344"/>
                <a:gd name="T2" fmla="*/ 0 w 2"/>
                <a:gd name="T3" fmla="*/ 154 h 344"/>
                <a:gd name="T4" fmla="*/ 0 w 2"/>
                <a:gd name="T5" fmla="*/ 344 h 344"/>
                <a:gd name="T6" fmla="*/ 2 w 2"/>
                <a:gd name="T7" fmla="*/ 344 h 344"/>
                <a:gd name="T8" fmla="*/ 2 w 2"/>
                <a:gd name="T9" fmla="*/ 154 h 344"/>
                <a:gd name="T10" fmla="*/ 2 w 2"/>
                <a:gd name="T11" fmla="*/ 0 h 344"/>
                <a:gd name="T12" fmla="*/ 0 w 2"/>
                <a:gd name="T13" fmla="*/ 2 h 344"/>
                <a:gd name="T14" fmla="*/ 0 w 2"/>
                <a:gd name="T15" fmla="*/ 20 h 344"/>
                <a:gd name="T16" fmla="*/ 2 w 2"/>
                <a:gd name="T17" fmla="*/ 20 h 344"/>
                <a:gd name="T18" fmla="*/ 2 w 2"/>
                <a:gd name="T19" fmla="*/ 0 h 3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344">
                  <a:moveTo>
                    <a:pt x="2" y="154"/>
                  </a:moveTo>
                  <a:lnTo>
                    <a:pt x="0" y="154"/>
                  </a:lnTo>
                  <a:lnTo>
                    <a:pt x="0" y="344"/>
                  </a:lnTo>
                  <a:lnTo>
                    <a:pt x="2" y="344"/>
                  </a:lnTo>
                  <a:lnTo>
                    <a:pt x="2" y="154"/>
                  </a:lnTo>
                  <a:moveTo>
                    <a:pt x="2" y="0"/>
                  </a:moveTo>
                  <a:lnTo>
                    <a:pt x="0" y="2"/>
                  </a:lnTo>
                  <a:lnTo>
                    <a:pt x="0" y="20"/>
                  </a:lnTo>
                  <a:lnTo>
                    <a:pt x="2" y="2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 name="Freeform 491"/>
            <p:cNvSpPr>
              <a:spLocks noEditPoints="1"/>
            </p:cNvSpPr>
            <p:nvPr/>
          </p:nvSpPr>
          <p:spPr bwMode="auto">
            <a:xfrm>
              <a:off x="3930" y="3187"/>
              <a:ext cx="4" cy="368"/>
            </a:xfrm>
            <a:custGeom>
              <a:avLst/>
              <a:gdLst>
                <a:gd name="T0" fmla="*/ 4 w 4"/>
                <a:gd name="T1" fmla="*/ 152 h 368"/>
                <a:gd name="T2" fmla="*/ 0 w 4"/>
                <a:gd name="T3" fmla="*/ 154 h 368"/>
                <a:gd name="T4" fmla="*/ 0 w 4"/>
                <a:gd name="T5" fmla="*/ 368 h 368"/>
                <a:gd name="T6" fmla="*/ 4 w 4"/>
                <a:gd name="T7" fmla="*/ 368 h 368"/>
                <a:gd name="T8" fmla="*/ 4 w 4"/>
                <a:gd name="T9" fmla="*/ 152 h 368"/>
                <a:gd name="T10" fmla="*/ 4 w 4"/>
                <a:gd name="T11" fmla="*/ 0 h 368"/>
                <a:gd name="T12" fmla="*/ 0 w 4"/>
                <a:gd name="T13" fmla="*/ 2 h 368"/>
                <a:gd name="T14" fmla="*/ 0 w 4"/>
                <a:gd name="T15" fmla="*/ 44 h 368"/>
                <a:gd name="T16" fmla="*/ 4 w 4"/>
                <a:gd name="T17" fmla="*/ 44 h 368"/>
                <a:gd name="T18" fmla="*/ 4 w 4"/>
                <a:gd name="T19" fmla="*/ 0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68">
                  <a:moveTo>
                    <a:pt x="4" y="152"/>
                  </a:moveTo>
                  <a:lnTo>
                    <a:pt x="0" y="154"/>
                  </a:lnTo>
                  <a:lnTo>
                    <a:pt x="0" y="368"/>
                  </a:lnTo>
                  <a:lnTo>
                    <a:pt x="4" y="368"/>
                  </a:lnTo>
                  <a:lnTo>
                    <a:pt x="4" y="152"/>
                  </a:lnTo>
                  <a:close/>
                  <a:moveTo>
                    <a:pt x="4" y="0"/>
                  </a:moveTo>
                  <a:lnTo>
                    <a:pt x="0" y="2"/>
                  </a:lnTo>
                  <a:lnTo>
                    <a:pt x="0" y="44"/>
                  </a:lnTo>
                  <a:lnTo>
                    <a:pt x="4" y="44"/>
                  </a:lnTo>
                  <a:lnTo>
                    <a:pt x="4" y="0"/>
                  </a:lnTo>
                  <a:close/>
                </a:path>
              </a:pathLst>
            </a:custGeom>
            <a:solidFill>
              <a:srgbClr val="B6B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 name="Freeform 492"/>
            <p:cNvSpPr>
              <a:spLocks noEditPoints="1"/>
            </p:cNvSpPr>
            <p:nvPr/>
          </p:nvSpPr>
          <p:spPr bwMode="auto">
            <a:xfrm>
              <a:off x="3930" y="3187"/>
              <a:ext cx="4" cy="368"/>
            </a:xfrm>
            <a:custGeom>
              <a:avLst/>
              <a:gdLst>
                <a:gd name="T0" fmla="*/ 4 w 4"/>
                <a:gd name="T1" fmla="*/ 152 h 368"/>
                <a:gd name="T2" fmla="*/ 0 w 4"/>
                <a:gd name="T3" fmla="*/ 154 h 368"/>
                <a:gd name="T4" fmla="*/ 0 w 4"/>
                <a:gd name="T5" fmla="*/ 368 h 368"/>
                <a:gd name="T6" fmla="*/ 4 w 4"/>
                <a:gd name="T7" fmla="*/ 368 h 368"/>
                <a:gd name="T8" fmla="*/ 4 w 4"/>
                <a:gd name="T9" fmla="*/ 152 h 368"/>
                <a:gd name="T10" fmla="*/ 4 w 4"/>
                <a:gd name="T11" fmla="*/ 0 h 368"/>
                <a:gd name="T12" fmla="*/ 0 w 4"/>
                <a:gd name="T13" fmla="*/ 2 h 368"/>
                <a:gd name="T14" fmla="*/ 0 w 4"/>
                <a:gd name="T15" fmla="*/ 44 h 368"/>
                <a:gd name="T16" fmla="*/ 4 w 4"/>
                <a:gd name="T17" fmla="*/ 44 h 368"/>
                <a:gd name="T18" fmla="*/ 4 w 4"/>
                <a:gd name="T19" fmla="*/ 0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68">
                  <a:moveTo>
                    <a:pt x="4" y="152"/>
                  </a:moveTo>
                  <a:lnTo>
                    <a:pt x="0" y="154"/>
                  </a:lnTo>
                  <a:lnTo>
                    <a:pt x="0" y="368"/>
                  </a:lnTo>
                  <a:lnTo>
                    <a:pt x="4" y="368"/>
                  </a:lnTo>
                  <a:lnTo>
                    <a:pt x="4" y="152"/>
                  </a:lnTo>
                  <a:moveTo>
                    <a:pt x="4" y="0"/>
                  </a:moveTo>
                  <a:lnTo>
                    <a:pt x="0" y="2"/>
                  </a:lnTo>
                  <a:lnTo>
                    <a:pt x="0" y="44"/>
                  </a:lnTo>
                  <a:lnTo>
                    <a:pt x="4" y="4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 name="Freeform 493"/>
            <p:cNvSpPr>
              <a:spLocks noEditPoints="1"/>
            </p:cNvSpPr>
            <p:nvPr/>
          </p:nvSpPr>
          <p:spPr bwMode="auto">
            <a:xfrm>
              <a:off x="3897" y="3561"/>
              <a:ext cx="33" cy="99"/>
            </a:xfrm>
            <a:custGeom>
              <a:avLst/>
              <a:gdLst>
                <a:gd name="T0" fmla="*/ 33 w 33"/>
                <a:gd name="T1" fmla="*/ 86 h 99"/>
                <a:gd name="T2" fmla="*/ 15 w 33"/>
                <a:gd name="T3" fmla="*/ 97 h 99"/>
                <a:gd name="T4" fmla="*/ 33 w 33"/>
                <a:gd name="T5" fmla="*/ 99 h 99"/>
                <a:gd name="T6" fmla="*/ 33 w 33"/>
                <a:gd name="T7" fmla="*/ 86 h 99"/>
                <a:gd name="T8" fmla="*/ 0 w 33"/>
                <a:gd name="T9" fmla="*/ 0 h 99"/>
                <a:gd name="T10" fmla="*/ 0 w 33"/>
                <a:gd name="T11" fmla="*/ 97 h 99"/>
                <a:gd name="T12" fmla="*/ 33 w 33"/>
                <a:gd name="T13" fmla="*/ 77 h 99"/>
                <a:gd name="T14" fmla="*/ 33 w 33"/>
                <a:gd name="T15" fmla="*/ 3 h 99"/>
                <a:gd name="T16" fmla="*/ 0 w 33"/>
                <a:gd name="T17" fmla="*/ 0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99">
                  <a:moveTo>
                    <a:pt x="33" y="86"/>
                  </a:moveTo>
                  <a:lnTo>
                    <a:pt x="15" y="97"/>
                  </a:lnTo>
                  <a:lnTo>
                    <a:pt x="33" y="99"/>
                  </a:lnTo>
                  <a:lnTo>
                    <a:pt x="33" y="86"/>
                  </a:lnTo>
                  <a:close/>
                  <a:moveTo>
                    <a:pt x="0" y="0"/>
                  </a:moveTo>
                  <a:lnTo>
                    <a:pt x="0" y="97"/>
                  </a:lnTo>
                  <a:lnTo>
                    <a:pt x="33" y="77"/>
                  </a:lnTo>
                  <a:lnTo>
                    <a:pt x="33" y="3"/>
                  </a:lnTo>
                  <a:lnTo>
                    <a:pt x="0" y="0"/>
                  </a:lnTo>
                  <a:close/>
                </a:path>
              </a:pathLst>
            </a:custGeom>
            <a:solidFill>
              <a:srgbClr val="7D94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 name="Freeform 494"/>
            <p:cNvSpPr>
              <a:spLocks noEditPoints="1"/>
            </p:cNvSpPr>
            <p:nvPr/>
          </p:nvSpPr>
          <p:spPr bwMode="auto">
            <a:xfrm>
              <a:off x="3897" y="3561"/>
              <a:ext cx="33" cy="99"/>
            </a:xfrm>
            <a:custGeom>
              <a:avLst/>
              <a:gdLst>
                <a:gd name="T0" fmla="*/ 33 w 33"/>
                <a:gd name="T1" fmla="*/ 86 h 99"/>
                <a:gd name="T2" fmla="*/ 15 w 33"/>
                <a:gd name="T3" fmla="*/ 97 h 99"/>
                <a:gd name="T4" fmla="*/ 33 w 33"/>
                <a:gd name="T5" fmla="*/ 99 h 99"/>
                <a:gd name="T6" fmla="*/ 33 w 33"/>
                <a:gd name="T7" fmla="*/ 86 h 99"/>
                <a:gd name="T8" fmla="*/ 0 w 33"/>
                <a:gd name="T9" fmla="*/ 0 h 99"/>
                <a:gd name="T10" fmla="*/ 0 w 33"/>
                <a:gd name="T11" fmla="*/ 97 h 99"/>
                <a:gd name="T12" fmla="*/ 33 w 33"/>
                <a:gd name="T13" fmla="*/ 77 h 99"/>
                <a:gd name="T14" fmla="*/ 33 w 33"/>
                <a:gd name="T15" fmla="*/ 3 h 99"/>
                <a:gd name="T16" fmla="*/ 0 w 33"/>
                <a:gd name="T17" fmla="*/ 0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99">
                  <a:moveTo>
                    <a:pt x="33" y="86"/>
                  </a:moveTo>
                  <a:lnTo>
                    <a:pt x="15" y="97"/>
                  </a:lnTo>
                  <a:lnTo>
                    <a:pt x="33" y="99"/>
                  </a:lnTo>
                  <a:lnTo>
                    <a:pt x="33" y="86"/>
                  </a:lnTo>
                  <a:moveTo>
                    <a:pt x="0" y="0"/>
                  </a:moveTo>
                  <a:lnTo>
                    <a:pt x="0" y="97"/>
                  </a:lnTo>
                  <a:lnTo>
                    <a:pt x="33" y="77"/>
                  </a:lnTo>
                  <a:lnTo>
                    <a:pt x="3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 name="Freeform 495"/>
            <p:cNvSpPr>
              <a:spLocks/>
            </p:cNvSpPr>
            <p:nvPr/>
          </p:nvSpPr>
          <p:spPr bwMode="auto">
            <a:xfrm>
              <a:off x="3895" y="3561"/>
              <a:ext cx="2" cy="97"/>
            </a:xfrm>
            <a:custGeom>
              <a:avLst/>
              <a:gdLst>
                <a:gd name="T0" fmla="*/ 0 w 2"/>
                <a:gd name="T1" fmla="*/ 0 h 97"/>
                <a:gd name="T2" fmla="*/ 0 w 2"/>
                <a:gd name="T3" fmla="*/ 97 h 97"/>
                <a:gd name="T4" fmla="*/ 0 w 2"/>
                <a:gd name="T5" fmla="*/ 97 h 97"/>
                <a:gd name="T6" fmla="*/ 2 w 2"/>
                <a:gd name="T7" fmla="*/ 97 h 97"/>
                <a:gd name="T8" fmla="*/ 2 w 2"/>
                <a:gd name="T9" fmla="*/ 0 h 97"/>
                <a:gd name="T10" fmla="*/ 0 w 2"/>
                <a:gd name="T11" fmla="*/ 0 h 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97">
                  <a:moveTo>
                    <a:pt x="0" y="0"/>
                  </a:moveTo>
                  <a:lnTo>
                    <a:pt x="0" y="97"/>
                  </a:lnTo>
                  <a:lnTo>
                    <a:pt x="2" y="97"/>
                  </a:lnTo>
                  <a:lnTo>
                    <a:pt x="2" y="0"/>
                  </a:lnTo>
                  <a:lnTo>
                    <a:pt x="0" y="0"/>
                  </a:lnTo>
                  <a:close/>
                </a:path>
              </a:pathLst>
            </a:custGeom>
            <a:solidFill>
              <a:srgbClr val="7291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 name="Freeform 496"/>
            <p:cNvSpPr>
              <a:spLocks/>
            </p:cNvSpPr>
            <p:nvPr/>
          </p:nvSpPr>
          <p:spPr bwMode="auto">
            <a:xfrm>
              <a:off x="3895" y="3561"/>
              <a:ext cx="2" cy="97"/>
            </a:xfrm>
            <a:custGeom>
              <a:avLst/>
              <a:gdLst>
                <a:gd name="T0" fmla="*/ 0 w 2"/>
                <a:gd name="T1" fmla="*/ 0 h 97"/>
                <a:gd name="T2" fmla="*/ 0 w 2"/>
                <a:gd name="T3" fmla="*/ 97 h 97"/>
                <a:gd name="T4" fmla="*/ 0 w 2"/>
                <a:gd name="T5" fmla="*/ 97 h 97"/>
                <a:gd name="T6" fmla="*/ 2 w 2"/>
                <a:gd name="T7" fmla="*/ 97 h 97"/>
                <a:gd name="T8" fmla="*/ 2 w 2"/>
                <a:gd name="T9" fmla="*/ 0 h 97"/>
                <a:gd name="T10" fmla="*/ 0 w 2"/>
                <a:gd name="T11" fmla="*/ 0 h 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97">
                  <a:moveTo>
                    <a:pt x="0" y="0"/>
                  </a:moveTo>
                  <a:lnTo>
                    <a:pt x="0" y="97"/>
                  </a:lnTo>
                  <a:lnTo>
                    <a:pt x="2" y="9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 name="Freeform 497"/>
            <p:cNvSpPr>
              <a:spLocks noEditPoints="1"/>
            </p:cNvSpPr>
            <p:nvPr/>
          </p:nvSpPr>
          <p:spPr bwMode="auto">
            <a:xfrm>
              <a:off x="3895" y="3564"/>
              <a:ext cx="198" cy="127"/>
            </a:xfrm>
            <a:custGeom>
              <a:avLst/>
              <a:gdLst>
                <a:gd name="T0" fmla="*/ 167 w 198"/>
                <a:gd name="T1" fmla="*/ 4 h 127"/>
                <a:gd name="T2" fmla="*/ 39 w 198"/>
                <a:gd name="T3" fmla="*/ 81 h 127"/>
                <a:gd name="T4" fmla="*/ 39 w 198"/>
                <a:gd name="T5" fmla="*/ 101 h 127"/>
                <a:gd name="T6" fmla="*/ 11 w 198"/>
                <a:gd name="T7" fmla="*/ 99 h 127"/>
                <a:gd name="T8" fmla="*/ 2 w 198"/>
                <a:gd name="T9" fmla="*/ 105 h 127"/>
                <a:gd name="T10" fmla="*/ 2 w 198"/>
                <a:gd name="T11" fmla="*/ 116 h 127"/>
                <a:gd name="T12" fmla="*/ 0 w 198"/>
                <a:gd name="T13" fmla="*/ 116 h 127"/>
                <a:gd name="T14" fmla="*/ 0 w 198"/>
                <a:gd name="T15" fmla="*/ 127 h 127"/>
                <a:gd name="T16" fmla="*/ 198 w 198"/>
                <a:gd name="T17" fmla="*/ 4 h 127"/>
                <a:gd name="T18" fmla="*/ 167 w 198"/>
                <a:gd name="T19" fmla="*/ 4 h 127"/>
                <a:gd name="T20" fmla="*/ 39 w 198"/>
                <a:gd name="T21" fmla="*/ 0 h 127"/>
                <a:gd name="T22" fmla="*/ 39 w 198"/>
                <a:gd name="T23" fmla="*/ 72 h 127"/>
                <a:gd name="T24" fmla="*/ 165 w 198"/>
                <a:gd name="T25" fmla="*/ 4 h 127"/>
                <a:gd name="T26" fmla="*/ 39 w 198"/>
                <a:gd name="T27" fmla="*/ 0 h 1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8" h="127">
                  <a:moveTo>
                    <a:pt x="167" y="4"/>
                  </a:moveTo>
                  <a:lnTo>
                    <a:pt x="39" y="81"/>
                  </a:lnTo>
                  <a:lnTo>
                    <a:pt x="39" y="101"/>
                  </a:lnTo>
                  <a:lnTo>
                    <a:pt x="11" y="99"/>
                  </a:lnTo>
                  <a:lnTo>
                    <a:pt x="2" y="105"/>
                  </a:lnTo>
                  <a:lnTo>
                    <a:pt x="2" y="116"/>
                  </a:lnTo>
                  <a:lnTo>
                    <a:pt x="0" y="116"/>
                  </a:lnTo>
                  <a:lnTo>
                    <a:pt x="0" y="127"/>
                  </a:lnTo>
                  <a:lnTo>
                    <a:pt x="198" y="4"/>
                  </a:lnTo>
                  <a:lnTo>
                    <a:pt x="167" y="4"/>
                  </a:lnTo>
                  <a:close/>
                  <a:moveTo>
                    <a:pt x="39" y="0"/>
                  </a:moveTo>
                  <a:lnTo>
                    <a:pt x="39" y="72"/>
                  </a:lnTo>
                  <a:lnTo>
                    <a:pt x="165" y="4"/>
                  </a:lnTo>
                  <a:lnTo>
                    <a:pt x="39" y="0"/>
                  </a:lnTo>
                  <a:close/>
                </a:path>
              </a:pathLst>
            </a:custGeom>
            <a:solidFill>
              <a:srgbClr val="8A97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 name="Freeform 498"/>
            <p:cNvSpPr>
              <a:spLocks noEditPoints="1"/>
            </p:cNvSpPr>
            <p:nvPr/>
          </p:nvSpPr>
          <p:spPr bwMode="auto">
            <a:xfrm>
              <a:off x="3895" y="3564"/>
              <a:ext cx="198" cy="127"/>
            </a:xfrm>
            <a:custGeom>
              <a:avLst/>
              <a:gdLst>
                <a:gd name="T0" fmla="*/ 167 w 198"/>
                <a:gd name="T1" fmla="*/ 4 h 127"/>
                <a:gd name="T2" fmla="*/ 39 w 198"/>
                <a:gd name="T3" fmla="*/ 81 h 127"/>
                <a:gd name="T4" fmla="*/ 39 w 198"/>
                <a:gd name="T5" fmla="*/ 101 h 127"/>
                <a:gd name="T6" fmla="*/ 11 w 198"/>
                <a:gd name="T7" fmla="*/ 99 h 127"/>
                <a:gd name="T8" fmla="*/ 2 w 198"/>
                <a:gd name="T9" fmla="*/ 105 h 127"/>
                <a:gd name="T10" fmla="*/ 2 w 198"/>
                <a:gd name="T11" fmla="*/ 116 h 127"/>
                <a:gd name="T12" fmla="*/ 0 w 198"/>
                <a:gd name="T13" fmla="*/ 116 h 127"/>
                <a:gd name="T14" fmla="*/ 0 w 198"/>
                <a:gd name="T15" fmla="*/ 127 h 127"/>
                <a:gd name="T16" fmla="*/ 198 w 198"/>
                <a:gd name="T17" fmla="*/ 4 h 127"/>
                <a:gd name="T18" fmla="*/ 167 w 198"/>
                <a:gd name="T19" fmla="*/ 4 h 127"/>
                <a:gd name="T20" fmla="*/ 39 w 198"/>
                <a:gd name="T21" fmla="*/ 0 h 127"/>
                <a:gd name="T22" fmla="*/ 39 w 198"/>
                <a:gd name="T23" fmla="*/ 72 h 127"/>
                <a:gd name="T24" fmla="*/ 165 w 198"/>
                <a:gd name="T25" fmla="*/ 4 h 127"/>
                <a:gd name="T26" fmla="*/ 39 w 198"/>
                <a:gd name="T27" fmla="*/ 0 h 1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8" h="127">
                  <a:moveTo>
                    <a:pt x="167" y="4"/>
                  </a:moveTo>
                  <a:lnTo>
                    <a:pt x="39" y="81"/>
                  </a:lnTo>
                  <a:lnTo>
                    <a:pt x="39" y="101"/>
                  </a:lnTo>
                  <a:lnTo>
                    <a:pt x="11" y="99"/>
                  </a:lnTo>
                  <a:lnTo>
                    <a:pt x="2" y="105"/>
                  </a:lnTo>
                  <a:lnTo>
                    <a:pt x="2" y="116"/>
                  </a:lnTo>
                  <a:lnTo>
                    <a:pt x="0" y="116"/>
                  </a:lnTo>
                  <a:lnTo>
                    <a:pt x="0" y="127"/>
                  </a:lnTo>
                  <a:lnTo>
                    <a:pt x="198" y="4"/>
                  </a:lnTo>
                  <a:lnTo>
                    <a:pt x="167" y="4"/>
                  </a:lnTo>
                  <a:moveTo>
                    <a:pt x="39" y="0"/>
                  </a:moveTo>
                  <a:lnTo>
                    <a:pt x="39" y="72"/>
                  </a:lnTo>
                  <a:lnTo>
                    <a:pt x="165" y="4"/>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 name="Rectangle 499"/>
            <p:cNvSpPr>
              <a:spLocks noChangeArrowheads="1"/>
            </p:cNvSpPr>
            <p:nvPr/>
          </p:nvSpPr>
          <p:spPr bwMode="auto">
            <a:xfrm>
              <a:off x="3895" y="3669"/>
              <a:ext cx="2" cy="11"/>
            </a:xfrm>
            <a:prstGeom prst="rect">
              <a:avLst/>
            </a:prstGeom>
            <a:solidFill>
              <a:srgbClr val="7D94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77" name="Rectangle 500"/>
            <p:cNvSpPr>
              <a:spLocks noChangeArrowheads="1"/>
            </p:cNvSpPr>
            <p:nvPr/>
          </p:nvSpPr>
          <p:spPr bwMode="auto">
            <a:xfrm>
              <a:off x="3895" y="3669"/>
              <a:ext cx="2"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78" name="Freeform 501"/>
            <p:cNvSpPr>
              <a:spLocks noEditPoints="1"/>
            </p:cNvSpPr>
            <p:nvPr/>
          </p:nvSpPr>
          <p:spPr bwMode="auto">
            <a:xfrm>
              <a:off x="3895" y="3564"/>
              <a:ext cx="39" cy="101"/>
            </a:xfrm>
            <a:custGeom>
              <a:avLst/>
              <a:gdLst>
                <a:gd name="T0" fmla="*/ 0 w 39"/>
                <a:gd name="T1" fmla="*/ 94 h 101"/>
                <a:gd name="T2" fmla="*/ 0 w 39"/>
                <a:gd name="T3" fmla="*/ 94 h 101"/>
                <a:gd name="T4" fmla="*/ 0 w 39"/>
                <a:gd name="T5" fmla="*/ 94 h 101"/>
                <a:gd name="T6" fmla="*/ 0 w 39"/>
                <a:gd name="T7" fmla="*/ 94 h 101"/>
                <a:gd name="T8" fmla="*/ 39 w 39"/>
                <a:gd name="T9" fmla="*/ 81 h 101"/>
                <a:gd name="T10" fmla="*/ 35 w 39"/>
                <a:gd name="T11" fmla="*/ 83 h 101"/>
                <a:gd name="T12" fmla="*/ 35 w 39"/>
                <a:gd name="T13" fmla="*/ 96 h 101"/>
                <a:gd name="T14" fmla="*/ 17 w 39"/>
                <a:gd name="T15" fmla="*/ 94 h 101"/>
                <a:gd name="T16" fmla="*/ 11 w 39"/>
                <a:gd name="T17" fmla="*/ 99 h 101"/>
                <a:gd name="T18" fmla="*/ 39 w 39"/>
                <a:gd name="T19" fmla="*/ 101 h 101"/>
                <a:gd name="T20" fmla="*/ 39 w 39"/>
                <a:gd name="T21" fmla="*/ 81 h 101"/>
                <a:gd name="T22" fmla="*/ 35 w 39"/>
                <a:gd name="T23" fmla="*/ 0 h 101"/>
                <a:gd name="T24" fmla="*/ 35 w 39"/>
                <a:gd name="T25" fmla="*/ 74 h 101"/>
                <a:gd name="T26" fmla="*/ 39 w 39"/>
                <a:gd name="T27" fmla="*/ 72 h 101"/>
                <a:gd name="T28" fmla="*/ 39 w 39"/>
                <a:gd name="T29" fmla="*/ 0 h 101"/>
                <a:gd name="T30" fmla="*/ 35 w 39"/>
                <a:gd name="T31" fmla="*/ 0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101">
                  <a:moveTo>
                    <a:pt x="0" y="94"/>
                  </a:moveTo>
                  <a:lnTo>
                    <a:pt x="0" y="94"/>
                  </a:lnTo>
                  <a:close/>
                  <a:moveTo>
                    <a:pt x="39" y="81"/>
                  </a:moveTo>
                  <a:lnTo>
                    <a:pt x="35" y="83"/>
                  </a:lnTo>
                  <a:lnTo>
                    <a:pt x="35" y="96"/>
                  </a:lnTo>
                  <a:lnTo>
                    <a:pt x="17" y="94"/>
                  </a:lnTo>
                  <a:lnTo>
                    <a:pt x="11" y="99"/>
                  </a:lnTo>
                  <a:lnTo>
                    <a:pt x="39" y="101"/>
                  </a:lnTo>
                  <a:lnTo>
                    <a:pt x="39" y="81"/>
                  </a:lnTo>
                  <a:close/>
                  <a:moveTo>
                    <a:pt x="35" y="0"/>
                  </a:moveTo>
                  <a:lnTo>
                    <a:pt x="35" y="74"/>
                  </a:lnTo>
                  <a:lnTo>
                    <a:pt x="39" y="72"/>
                  </a:lnTo>
                  <a:lnTo>
                    <a:pt x="39" y="0"/>
                  </a:lnTo>
                  <a:lnTo>
                    <a:pt x="35" y="0"/>
                  </a:lnTo>
                  <a:close/>
                </a:path>
              </a:pathLst>
            </a:custGeom>
            <a:solidFill>
              <a:srgbClr val="899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 name="Freeform 502"/>
            <p:cNvSpPr>
              <a:spLocks noEditPoints="1"/>
            </p:cNvSpPr>
            <p:nvPr/>
          </p:nvSpPr>
          <p:spPr bwMode="auto">
            <a:xfrm>
              <a:off x="3895" y="3564"/>
              <a:ext cx="39" cy="101"/>
            </a:xfrm>
            <a:custGeom>
              <a:avLst/>
              <a:gdLst>
                <a:gd name="T0" fmla="*/ 0 w 39"/>
                <a:gd name="T1" fmla="*/ 94 h 101"/>
                <a:gd name="T2" fmla="*/ 0 w 39"/>
                <a:gd name="T3" fmla="*/ 94 h 101"/>
                <a:gd name="T4" fmla="*/ 0 w 39"/>
                <a:gd name="T5" fmla="*/ 94 h 101"/>
                <a:gd name="T6" fmla="*/ 0 w 39"/>
                <a:gd name="T7" fmla="*/ 94 h 101"/>
                <a:gd name="T8" fmla="*/ 39 w 39"/>
                <a:gd name="T9" fmla="*/ 81 h 101"/>
                <a:gd name="T10" fmla="*/ 35 w 39"/>
                <a:gd name="T11" fmla="*/ 83 h 101"/>
                <a:gd name="T12" fmla="*/ 35 w 39"/>
                <a:gd name="T13" fmla="*/ 96 h 101"/>
                <a:gd name="T14" fmla="*/ 17 w 39"/>
                <a:gd name="T15" fmla="*/ 94 h 101"/>
                <a:gd name="T16" fmla="*/ 11 w 39"/>
                <a:gd name="T17" fmla="*/ 99 h 101"/>
                <a:gd name="T18" fmla="*/ 39 w 39"/>
                <a:gd name="T19" fmla="*/ 101 h 101"/>
                <a:gd name="T20" fmla="*/ 39 w 39"/>
                <a:gd name="T21" fmla="*/ 81 h 101"/>
                <a:gd name="T22" fmla="*/ 35 w 39"/>
                <a:gd name="T23" fmla="*/ 0 h 101"/>
                <a:gd name="T24" fmla="*/ 35 w 39"/>
                <a:gd name="T25" fmla="*/ 74 h 101"/>
                <a:gd name="T26" fmla="*/ 39 w 39"/>
                <a:gd name="T27" fmla="*/ 72 h 101"/>
                <a:gd name="T28" fmla="*/ 39 w 39"/>
                <a:gd name="T29" fmla="*/ 0 h 101"/>
                <a:gd name="T30" fmla="*/ 35 w 39"/>
                <a:gd name="T31" fmla="*/ 0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101">
                  <a:moveTo>
                    <a:pt x="0" y="94"/>
                  </a:moveTo>
                  <a:lnTo>
                    <a:pt x="0" y="94"/>
                  </a:lnTo>
                  <a:moveTo>
                    <a:pt x="39" y="81"/>
                  </a:moveTo>
                  <a:lnTo>
                    <a:pt x="35" y="83"/>
                  </a:lnTo>
                  <a:lnTo>
                    <a:pt x="35" y="96"/>
                  </a:lnTo>
                  <a:lnTo>
                    <a:pt x="17" y="94"/>
                  </a:lnTo>
                  <a:lnTo>
                    <a:pt x="11" y="99"/>
                  </a:lnTo>
                  <a:lnTo>
                    <a:pt x="39" y="101"/>
                  </a:lnTo>
                  <a:lnTo>
                    <a:pt x="39" y="81"/>
                  </a:lnTo>
                  <a:moveTo>
                    <a:pt x="35" y="0"/>
                  </a:moveTo>
                  <a:lnTo>
                    <a:pt x="35" y="74"/>
                  </a:lnTo>
                  <a:lnTo>
                    <a:pt x="39" y="72"/>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 name="Freeform 503"/>
            <p:cNvSpPr>
              <a:spLocks noEditPoints="1"/>
            </p:cNvSpPr>
            <p:nvPr/>
          </p:nvSpPr>
          <p:spPr bwMode="auto">
            <a:xfrm>
              <a:off x="3895" y="3088"/>
              <a:ext cx="204" cy="480"/>
            </a:xfrm>
            <a:custGeom>
              <a:avLst/>
              <a:gdLst>
                <a:gd name="T0" fmla="*/ 0 w 204"/>
                <a:gd name="T1" fmla="*/ 465 h 480"/>
                <a:gd name="T2" fmla="*/ 0 w 204"/>
                <a:gd name="T3" fmla="*/ 473 h 480"/>
                <a:gd name="T4" fmla="*/ 2 w 204"/>
                <a:gd name="T5" fmla="*/ 473 h 480"/>
                <a:gd name="T6" fmla="*/ 35 w 204"/>
                <a:gd name="T7" fmla="*/ 476 h 480"/>
                <a:gd name="T8" fmla="*/ 39 w 204"/>
                <a:gd name="T9" fmla="*/ 476 h 480"/>
                <a:gd name="T10" fmla="*/ 165 w 204"/>
                <a:gd name="T11" fmla="*/ 480 h 480"/>
                <a:gd name="T12" fmla="*/ 180 w 204"/>
                <a:gd name="T13" fmla="*/ 471 h 480"/>
                <a:gd name="T14" fmla="*/ 39 w 204"/>
                <a:gd name="T15" fmla="*/ 467 h 480"/>
                <a:gd name="T16" fmla="*/ 35 w 204"/>
                <a:gd name="T17" fmla="*/ 467 h 480"/>
                <a:gd name="T18" fmla="*/ 2 w 204"/>
                <a:gd name="T19" fmla="*/ 465 h 480"/>
                <a:gd name="T20" fmla="*/ 0 w 204"/>
                <a:gd name="T21" fmla="*/ 465 h 480"/>
                <a:gd name="T22" fmla="*/ 204 w 204"/>
                <a:gd name="T23" fmla="*/ 0 h 480"/>
                <a:gd name="T24" fmla="*/ 200 w 204"/>
                <a:gd name="T25" fmla="*/ 2 h 480"/>
                <a:gd name="T26" fmla="*/ 200 w 204"/>
                <a:gd name="T27" fmla="*/ 149 h 480"/>
                <a:gd name="T28" fmla="*/ 202 w 204"/>
                <a:gd name="T29" fmla="*/ 149 h 480"/>
                <a:gd name="T30" fmla="*/ 200 w 204"/>
                <a:gd name="T31" fmla="*/ 152 h 480"/>
                <a:gd name="T32" fmla="*/ 200 w 204"/>
                <a:gd name="T33" fmla="*/ 471 h 480"/>
                <a:gd name="T34" fmla="*/ 180 w 204"/>
                <a:gd name="T35" fmla="*/ 471 h 480"/>
                <a:gd name="T36" fmla="*/ 167 w 204"/>
                <a:gd name="T37" fmla="*/ 480 h 480"/>
                <a:gd name="T38" fmla="*/ 198 w 204"/>
                <a:gd name="T39" fmla="*/ 480 h 480"/>
                <a:gd name="T40" fmla="*/ 204 w 204"/>
                <a:gd name="T41" fmla="*/ 478 h 480"/>
                <a:gd name="T42" fmla="*/ 204 w 204"/>
                <a:gd name="T43" fmla="*/ 0 h 4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4" h="480">
                  <a:moveTo>
                    <a:pt x="0" y="465"/>
                  </a:moveTo>
                  <a:lnTo>
                    <a:pt x="0" y="473"/>
                  </a:lnTo>
                  <a:lnTo>
                    <a:pt x="2" y="473"/>
                  </a:lnTo>
                  <a:lnTo>
                    <a:pt x="35" y="476"/>
                  </a:lnTo>
                  <a:lnTo>
                    <a:pt x="39" y="476"/>
                  </a:lnTo>
                  <a:lnTo>
                    <a:pt x="165" y="480"/>
                  </a:lnTo>
                  <a:lnTo>
                    <a:pt x="180" y="471"/>
                  </a:lnTo>
                  <a:lnTo>
                    <a:pt x="39" y="467"/>
                  </a:lnTo>
                  <a:lnTo>
                    <a:pt x="35" y="467"/>
                  </a:lnTo>
                  <a:lnTo>
                    <a:pt x="2" y="465"/>
                  </a:lnTo>
                  <a:lnTo>
                    <a:pt x="0" y="465"/>
                  </a:lnTo>
                  <a:close/>
                  <a:moveTo>
                    <a:pt x="204" y="0"/>
                  </a:moveTo>
                  <a:lnTo>
                    <a:pt x="200" y="2"/>
                  </a:lnTo>
                  <a:lnTo>
                    <a:pt x="200" y="149"/>
                  </a:lnTo>
                  <a:lnTo>
                    <a:pt x="202" y="149"/>
                  </a:lnTo>
                  <a:lnTo>
                    <a:pt x="200" y="152"/>
                  </a:lnTo>
                  <a:lnTo>
                    <a:pt x="200" y="471"/>
                  </a:lnTo>
                  <a:lnTo>
                    <a:pt x="180" y="471"/>
                  </a:lnTo>
                  <a:lnTo>
                    <a:pt x="167" y="480"/>
                  </a:lnTo>
                  <a:lnTo>
                    <a:pt x="198" y="480"/>
                  </a:lnTo>
                  <a:lnTo>
                    <a:pt x="204" y="478"/>
                  </a:lnTo>
                  <a:lnTo>
                    <a:pt x="204" y="0"/>
                  </a:lnTo>
                  <a:close/>
                </a:path>
              </a:pathLst>
            </a:custGeom>
            <a:solidFill>
              <a:srgbClr val="B6B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 name="Freeform 504"/>
            <p:cNvSpPr>
              <a:spLocks noEditPoints="1"/>
            </p:cNvSpPr>
            <p:nvPr/>
          </p:nvSpPr>
          <p:spPr bwMode="auto">
            <a:xfrm>
              <a:off x="3895" y="3088"/>
              <a:ext cx="204" cy="480"/>
            </a:xfrm>
            <a:custGeom>
              <a:avLst/>
              <a:gdLst>
                <a:gd name="T0" fmla="*/ 0 w 204"/>
                <a:gd name="T1" fmla="*/ 465 h 480"/>
                <a:gd name="T2" fmla="*/ 0 w 204"/>
                <a:gd name="T3" fmla="*/ 473 h 480"/>
                <a:gd name="T4" fmla="*/ 2 w 204"/>
                <a:gd name="T5" fmla="*/ 473 h 480"/>
                <a:gd name="T6" fmla="*/ 35 w 204"/>
                <a:gd name="T7" fmla="*/ 476 h 480"/>
                <a:gd name="T8" fmla="*/ 39 w 204"/>
                <a:gd name="T9" fmla="*/ 476 h 480"/>
                <a:gd name="T10" fmla="*/ 165 w 204"/>
                <a:gd name="T11" fmla="*/ 480 h 480"/>
                <a:gd name="T12" fmla="*/ 180 w 204"/>
                <a:gd name="T13" fmla="*/ 471 h 480"/>
                <a:gd name="T14" fmla="*/ 39 w 204"/>
                <a:gd name="T15" fmla="*/ 467 h 480"/>
                <a:gd name="T16" fmla="*/ 35 w 204"/>
                <a:gd name="T17" fmla="*/ 467 h 480"/>
                <a:gd name="T18" fmla="*/ 2 w 204"/>
                <a:gd name="T19" fmla="*/ 465 h 480"/>
                <a:gd name="T20" fmla="*/ 0 w 204"/>
                <a:gd name="T21" fmla="*/ 465 h 480"/>
                <a:gd name="T22" fmla="*/ 204 w 204"/>
                <a:gd name="T23" fmla="*/ 0 h 480"/>
                <a:gd name="T24" fmla="*/ 200 w 204"/>
                <a:gd name="T25" fmla="*/ 2 h 480"/>
                <a:gd name="T26" fmla="*/ 200 w 204"/>
                <a:gd name="T27" fmla="*/ 149 h 480"/>
                <a:gd name="T28" fmla="*/ 202 w 204"/>
                <a:gd name="T29" fmla="*/ 149 h 480"/>
                <a:gd name="T30" fmla="*/ 200 w 204"/>
                <a:gd name="T31" fmla="*/ 152 h 480"/>
                <a:gd name="T32" fmla="*/ 200 w 204"/>
                <a:gd name="T33" fmla="*/ 471 h 480"/>
                <a:gd name="T34" fmla="*/ 180 w 204"/>
                <a:gd name="T35" fmla="*/ 471 h 480"/>
                <a:gd name="T36" fmla="*/ 167 w 204"/>
                <a:gd name="T37" fmla="*/ 480 h 480"/>
                <a:gd name="T38" fmla="*/ 198 w 204"/>
                <a:gd name="T39" fmla="*/ 480 h 480"/>
                <a:gd name="T40" fmla="*/ 204 w 204"/>
                <a:gd name="T41" fmla="*/ 478 h 480"/>
                <a:gd name="T42" fmla="*/ 204 w 204"/>
                <a:gd name="T43" fmla="*/ 0 h 4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4" h="480">
                  <a:moveTo>
                    <a:pt x="0" y="465"/>
                  </a:moveTo>
                  <a:lnTo>
                    <a:pt x="0" y="473"/>
                  </a:lnTo>
                  <a:lnTo>
                    <a:pt x="2" y="473"/>
                  </a:lnTo>
                  <a:lnTo>
                    <a:pt x="35" y="476"/>
                  </a:lnTo>
                  <a:lnTo>
                    <a:pt x="39" y="476"/>
                  </a:lnTo>
                  <a:lnTo>
                    <a:pt x="165" y="480"/>
                  </a:lnTo>
                  <a:lnTo>
                    <a:pt x="180" y="471"/>
                  </a:lnTo>
                  <a:lnTo>
                    <a:pt x="39" y="467"/>
                  </a:lnTo>
                  <a:lnTo>
                    <a:pt x="35" y="467"/>
                  </a:lnTo>
                  <a:lnTo>
                    <a:pt x="2" y="465"/>
                  </a:lnTo>
                  <a:lnTo>
                    <a:pt x="0" y="465"/>
                  </a:lnTo>
                  <a:moveTo>
                    <a:pt x="204" y="0"/>
                  </a:moveTo>
                  <a:lnTo>
                    <a:pt x="200" y="2"/>
                  </a:lnTo>
                  <a:lnTo>
                    <a:pt x="200" y="149"/>
                  </a:lnTo>
                  <a:lnTo>
                    <a:pt x="202" y="149"/>
                  </a:lnTo>
                  <a:lnTo>
                    <a:pt x="200" y="152"/>
                  </a:lnTo>
                  <a:lnTo>
                    <a:pt x="200" y="471"/>
                  </a:lnTo>
                  <a:lnTo>
                    <a:pt x="180" y="471"/>
                  </a:lnTo>
                  <a:lnTo>
                    <a:pt x="167" y="480"/>
                  </a:lnTo>
                  <a:lnTo>
                    <a:pt x="198" y="480"/>
                  </a:lnTo>
                  <a:lnTo>
                    <a:pt x="204" y="478"/>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 name="Freeform 505"/>
            <p:cNvSpPr>
              <a:spLocks noEditPoints="1"/>
            </p:cNvSpPr>
            <p:nvPr/>
          </p:nvSpPr>
          <p:spPr bwMode="auto">
            <a:xfrm>
              <a:off x="3806" y="3215"/>
              <a:ext cx="82" cy="527"/>
            </a:xfrm>
            <a:custGeom>
              <a:avLst/>
              <a:gdLst>
                <a:gd name="T0" fmla="*/ 82 w 82"/>
                <a:gd name="T1" fmla="*/ 459 h 527"/>
                <a:gd name="T2" fmla="*/ 0 w 82"/>
                <a:gd name="T3" fmla="*/ 509 h 527"/>
                <a:gd name="T4" fmla="*/ 0 w 82"/>
                <a:gd name="T5" fmla="*/ 527 h 527"/>
                <a:gd name="T6" fmla="*/ 82 w 82"/>
                <a:gd name="T7" fmla="*/ 478 h 527"/>
                <a:gd name="T8" fmla="*/ 82 w 82"/>
                <a:gd name="T9" fmla="*/ 459 h 527"/>
                <a:gd name="T10" fmla="*/ 82 w 82"/>
                <a:gd name="T11" fmla="*/ 0 h 527"/>
                <a:gd name="T12" fmla="*/ 0 w 82"/>
                <a:gd name="T13" fmla="*/ 49 h 527"/>
                <a:gd name="T14" fmla="*/ 0 w 82"/>
                <a:gd name="T15" fmla="*/ 492 h 527"/>
                <a:gd name="T16" fmla="*/ 82 w 82"/>
                <a:gd name="T17" fmla="*/ 448 h 527"/>
                <a:gd name="T18" fmla="*/ 82 w 82"/>
                <a:gd name="T19" fmla="*/ 0 h 5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27">
                  <a:moveTo>
                    <a:pt x="82" y="459"/>
                  </a:moveTo>
                  <a:lnTo>
                    <a:pt x="0" y="509"/>
                  </a:lnTo>
                  <a:lnTo>
                    <a:pt x="0" y="527"/>
                  </a:lnTo>
                  <a:lnTo>
                    <a:pt x="82" y="478"/>
                  </a:lnTo>
                  <a:lnTo>
                    <a:pt x="82" y="459"/>
                  </a:lnTo>
                  <a:close/>
                  <a:moveTo>
                    <a:pt x="82" y="0"/>
                  </a:moveTo>
                  <a:lnTo>
                    <a:pt x="0" y="49"/>
                  </a:lnTo>
                  <a:lnTo>
                    <a:pt x="0" y="492"/>
                  </a:lnTo>
                  <a:lnTo>
                    <a:pt x="82" y="448"/>
                  </a:lnTo>
                  <a:lnTo>
                    <a:pt x="82" y="0"/>
                  </a:lnTo>
                  <a:close/>
                </a:path>
              </a:pathLst>
            </a:custGeom>
            <a:solidFill>
              <a:srgbClr val="584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3" name="Freeform 506"/>
            <p:cNvSpPr>
              <a:spLocks noEditPoints="1"/>
            </p:cNvSpPr>
            <p:nvPr/>
          </p:nvSpPr>
          <p:spPr bwMode="auto">
            <a:xfrm>
              <a:off x="3806" y="3215"/>
              <a:ext cx="82" cy="527"/>
            </a:xfrm>
            <a:custGeom>
              <a:avLst/>
              <a:gdLst>
                <a:gd name="T0" fmla="*/ 82 w 82"/>
                <a:gd name="T1" fmla="*/ 459 h 527"/>
                <a:gd name="T2" fmla="*/ 0 w 82"/>
                <a:gd name="T3" fmla="*/ 509 h 527"/>
                <a:gd name="T4" fmla="*/ 0 w 82"/>
                <a:gd name="T5" fmla="*/ 527 h 527"/>
                <a:gd name="T6" fmla="*/ 82 w 82"/>
                <a:gd name="T7" fmla="*/ 478 h 527"/>
                <a:gd name="T8" fmla="*/ 82 w 82"/>
                <a:gd name="T9" fmla="*/ 459 h 527"/>
                <a:gd name="T10" fmla="*/ 82 w 82"/>
                <a:gd name="T11" fmla="*/ 0 h 527"/>
                <a:gd name="T12" fmla="*/ 0 w 82"/>
                <a:gd name="T13" fmla="*/ 49 h 527"/>
                <a:gd name="T14" fmla="*/ 0 w 82"/>
                <a:gd name="T15" fmla="*/ 492 h 527"/>
                <a:gd name="T16" fmla="*/ 82 w 82"/>
                <a:gd name="T17" fmla="*/ 448 h 527"/>
                <a:gd name="T18" fmla="*/ 82 w 82"/>
                <a:gd name="T19" fmla="*/ 0 h 5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27">
                  <a:moveTo>
                    <a:pt x="82" y="459"/>
                  </a:moveTo>
                  <a:lnTo>
                    <a:pt x="0" y="509"/>
                  </a:lnTo>
                  <a:lnTo>
                    <a:pt x="0" y="527"/>
                  </a:lnTo>
                  <a:lnTo>
                    <a:pt x="82" y="478"/>
                  </a:lnTo>
                  <a:lnTo>
                    <a:pt x="82" y="459"/>
                  </a:lnTo>
                  <a:moveTo>
                    <a:pt x="82" y="0"/>
                  </a:moveTo>
                  <a:lnTo>
                    <a:pt x="0" y="49"/>
                  </a:lnTo>
                  <a:lnTo>
                    <a:pt x="0" y="492"/>
                  </a:lnTo>
                  <a:lnTo>
                    <a:pt x="82" y="448"/>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4" name="Freeform 507"/>
            <p:cNvSpPr>
              <a:spLocks noEditPoints="1"/>
            </p:cNvSpPr>
            <p:nvPr/>
          </p:nvSpPr>
          <p:spPr bwMode="auto">
            <a:xfrm>
              <a:off x="3806" y="3211"/>
              <a:ext cx="89" cy="535"/>
            </a:xfrm>
            <a:custGeom>
              <a:avLst/>
              <a:gdLst>
                <a:gd name="T0" fmla="*/ 89 w 89"/>
                <a:gd name="T1" fmla="*/ 458 h 535"/>
                <a:gd name="T2" fmla="*/ 82 w 89"/>
                <a:gd name="T3" fmla="*/ 463 h 535"/>
                <a:gd name="T4" fmla="*/ 82 w 89"/>
                <a:gd name="T5" fmla="*/ 482 h 535"/>
                <a:gd name="T6" fmla="*/ 0 w 89"/>
                <a:gd name="T7" fmla="*/ 531 h 535"/>
                <a:gd name="T8" fmla="*/ 0 w 89"/>
                <a:gd name="T9" fmla="*/ 535 h 535"/>
                <a:gd name="T10" fmla="*/ 89 w 89"/>
                <a:gd name="T11" fmla="*/ 480 h 535"/>
                <a:gd name="T12" fmla="*/ 89 w 89"/>
                <a:gd name="T13" fmla="*/ 469 h 535"/>
                <a:gd name="T14" fmla="*/ 89 w 89"/>
                <a:gd name="T15" fmla="*/ 458 h 535"/>
                <a:gd name="T16" fmla="*/ 89 w 89"/>
                <a:gd name="T17" fmla="*/ 0 h 535"/>
                <a:gd name="T18" fmla="*/ 82 w 89"/>
                <a:gd name="T19" fmla="*/ 4 h 535"/>
                <a:gd name="T20" fmla="*/ 82 w 89"/>
                <a:gd name="T21" fmla="*/ 452 h 535"/>
                <a:gd name="T22" fmla="*/ 89 w 89"/>
                <a:gd name="T23" fmla="*/ 447 h 535"/>
                <a:gd name="T24" fmla="*/ 89 w 89"/>
                <a:gd name="T25" fmla="*/ 447 h 535"/>
                <a:gd name="T26" fmla="*/ 89 w 89"/>
                <a:gd name="T27" fmla="*/ 350 h 535"/>
                <a:gd name="T28" fmla="*/ 89 w 89"/>
                <a:gd name="T29" fmla="*/ 342 h 535"/>
                <a:gd name="T30" fmla="*/ 89 w 89"/>
                <a:gd name="T31" fmla="*/ 152 h 535"/>
                <a:gd name="T32" fmla="*/ 86 w 89"/>
                <a:gd name="T33" fmla="*/ 154 h 535"/>
                <a:gd name="T34" fmla="*/ 89 w 89"/>
                <a:gd name="T35" fmla="*/ 18 h 535"/>
                <a:gd name="T36" fmla="*/ 89 w 89"/>
                <a:gd name="T37" fmla="*/ 18 h 535"/>
                <a:gd name="T38" fmla="*/ 89 w 89"/>
                <a:gd name="T39" fmla="*/ 0 h 5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535">
                  <a:moveTo>
                    <a:pt x="89" y="458"/>
                  </a:moveTo>
                  <a:lnTo>
                    <a:pt x="82" y="463"/>
                  </a:lnTo>
                  <a:lnTo>
                    <a:pt x="82" y="482"/>
                  </a:lnTo>
                  <a:lnTo>
                    <a:pt x="0" y="531"/>
                  </a:lnTo>
                  <a:lnTo>
                    <a:pt x="0" y="535"/>
                  </a:lnTo>
                  <a:lnTo>
                    <a:pt x="89" y="480"/>
                  </a:lnTo>
                  <a:lnTo>
                    <a:pt x="89" y="469"/>
                  </a:lnTo>
                  <a:lnTo>
                    <a:pt x="89" y="458"/>
                  </a:lnTo>
                  <a:close/>
                  <a:moveTo>
                    <a:pt x="89" y="0"/>
                  </a:moveTo>
                  <a:lnTo>
                    <a:pt x="82" y="4"/>
                  </a:lnTo>
                  <a:lnTo>
                    <a:pt x="82" y="452"/>
                  </a:lnTo>
                  <a:lnTo>
                    <a:pt x="89" y="447"/>
                  </a:lnTo>
                  <a:lnTo>
                    <a:pt x="89" y="350"/>
                  </a:lnTo>
                  <a:lnTo>
                    <a:pt x="89" y="342"/>
                  </a:lnTo>
                  <a:lnTo>
                    <a:pt x="89" y="152"/>
                  </a:lnTo>
                  <a:lnTo>
                    <a:pt x="86" y="154"/>
                  </a:lnTo>
                  <a:lnTo>
                    <a:pt x="89" y="18"/>
                  </a:lnTo>
                  <a:lnTo>
                    <a:pt x="89" y="0"/>
                  </a:lnTo>
                  <a:close/>
                </a:path>
              </a:pathLst>
            </a:custGeom>
            <a:solidFill>
              <a:srgbClr val="3A44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5" name="Freeform 508"/>
            <p:cNvSpPr>
              <a:spLocks noEditPoints="1"/>
            </p:cNvSpPr>
            <p:nvPr/>
          </p:nvSpPr>
          <p:spPr bwMode="auto">
            <a:xfrm>
              <a:off x="3806" y="3211"/>
              <a:ext cx="89" cy="535"/>
            </a:xfrm>
            <a:custGeom>
              <a:avLst/>
              <a:gdLst>
                <a:gd name="T0" fmla="*/ 89 w 89"/>
                <a:gd name="T1" fmla="*/ 458 h 535"/>
                <a:gd name="T2" fmla="*/ 82 w 89"/>
                <a:gd name="T3" fmla="*/ 463 h 535"/>
                <a:gd name="T4" fmla="*/ 82 w 89"/>
                <a:gd name="T5" fmla="*/ 482 h 535"/>
                <a:gd name="T6" fmla="*/ 0 w 89"/>
                <a:gd name="T7" fmla="*/ 531 h 535"/>
                <a:gd name="T8" fmla="*/ 0 w 89"/>
                <a:gd name="T9" fmla="*/ 535 h 535"/>
                <a:gd name="T10" fmla="*/ 89 w 89"/>
                <a:gd name="T11" fmla="*/ 480 h 535"/>
                <a:gd name="T12" fmla="*/ 89 w 89"/>
                <a:gd name="T13" fmla="*/ 469 h 535"/>
                <a:gd name="T14" fmla="*/ 89 w 89"/>
                <a:gd name="T15" fmla="*/ 458 h 535"/>
                <a:gd name="T16" fmla="*/ 89 w 89"/>
                <a:gd name="T17" fmla="*/ 0 h 535"/>
                <a:gd name="T18" fmla="*/ 82 w 89"/>
                <a:gd name="T19" fmla="*/ 4 h 535"/>
                <a:gd name="T20" fmla="*/ 82 w 89"/>
                <a:gd name="T21" fmla="*/ 452 h 535"/>
                <a:gd name="T22" fmla="*/ 89 w 89"/>
                <a:gd name="T23" fmla="*/ 447 h 535"/>
                <a:gd name="T24" fmla="*/ 89 w 89"/>
                <a:gd name="T25" fmla="*/ 447 h 535"/>
                <a:gd name="T26" fmla="*/ 89 w 89"/>
                <a:gd name="T27" fmla="*/ 350 h 535"/>
                <a:gd name="T28" fmla="*/ 89 w 89"/>
                <a:gd name="T29" fmla="*/ 342 h 535"/>
                <a:gd name="T30" fmla="*/ 89 w 89"/>
                <a:gd name="T31" fmla="*/ 152 h 535"/>
                <a:gd name="T32" fmla="*/ 86 w 89"/>
                <a:gd name="T33" fmla="*/ 154 h 535"/>
                <a:gd name="T34" fmla="*/ 89 w 89"/>
                <a:gd name="T35" fmla="*/ 18 h 535"/>
                <a:gd name="T36" fmla="*/ 89 w 89"/>
                <a:gd name="T37" fmla="*/ 18 h 535"/>
                <a:gd name="T38" fmla="*/ 89 w 89"/>
                <a:gd name="T39" fmla="*/ 0 h 5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535">
                  <a:moveTo>
                    <a:pt x="89" y="458"/>
                  </a:moveTo>
                  <a:lnTo>
                    <a:pt x="82" y="463"/>
                  </a:lnTo>
                  <a:lnTo>
                    <a:pt x="82" y="482"/>
                  </a:lnTo>
                  <a:lnTo>
                    <a:pt x="0" y="531"/>
                  </a:lnTo>
                  <a:lnTo>
                    <a:pt x="0" y="535"/>
                  </a:lnTo>
                  <a:lnTo>
                    <a:pt x="89" y="480"/>
                  </a:lnTo>
                  <a:lnTo>
                    <a:pt x="89" y="469"/>
                  </a:lnTo>
                  <a:lnTo>
                    <a:pt x="89" y="458"/>
                  </a:lnTo>
                  <a:moveTo>
                    <a:pt x="89" y="0"/>
                  </a:moveTo>
                  <a:lnTo>
                    <a:pt x="82" y="4"/>
                  </a:lnTo>
                  <a:lnTo>
                    <a:pt x="82" y="452"/>
                  </a:lnTo>
                  <a:lnTo>
                    <a:pt x="89" y="447"/>
                  </a:lnTo>
                  <a:lnTo>
                    <a:pt x="89" y="350"/>
                  </a:lnTo>
                  <a:lnTo>
                    <a:pt x="89" y="342"/>
                  </a:lnTo>
                  <a:lnTo>
                    <a:pt x="89" y="152"/>
                  </a:lnTo>
                  <a:lnTo>
                    <a:pt x="86" y="154"/>
                  </a:lnTo>
                  <a:lnTo>
                    <a:pt x="89" y="18"/>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6" name="Freeform 509"/>
            <p:cNvSpPr>
              <a:spLocks noEditPoints="1"/>
            </p:cNvSpPr>
            <p:nvPr/>
          </p:nvSpPr>
          <p:spPr bwMode="auto">
            <a:xfrm>
              <a:off x="3617" y="3751"/>
              <a:ext cx="181" cy="112"/>
            </a:xfrm>
            <a:custGeom>
              <a:avLst/>
              <a:gdLst>
                <a:gd name="T0" fmla="*/ 2 w 181"/>
                <a:gd name="T1" fmla="*/ 15 h 112"/>
                <a:gd name="T2" fmla="*/ 0 w 181"/>
                <a:gd name="T3" fmla="*/ 57 h 112"/>
                <a:gd name="T4" fmla="*/ 0 w 181"/>
                <a:gd name="T5" fmla="*/ 112 h 112"/>
                <a:gd name="T6" fmla="*/ 145 w 181"/>
                <a:gd name="T7" fmla="*/ 22 h 112"/>
                <a:gd name="T8" fmla="*/ 115 w 181"/>
                <a:gd name="T9" fmla="*/ 20 h 112"/>
                <a:gd name="T10" fmla="*/ 26 w 181"/>
                <a:gd name="T11" fmla="*/ 75 h 112"/>
                <a:gd name="T12" fmla="*/ 24 w 181"/>
                <a:gd name="T13" fmla="*/ 48 h 112"/>
                <a:gd name="T14" fmla="*/ 77 w 181"/>
                <a:gd name="T15" fmla="*/ 20 h 112"/>
                <a:gd name="T16" fmla="*/ 2 w 181"/>
                <a:gd name="T17" fmla="*/ 15 h 112"/>
                <a:gd name="T18" fmla="*/ 178 w 181"/>
                <a:gd name="T19" fmla="*/ 0 h 112"/>
                <a:gd name="T20" fmla="*/ 165 w 181"/>
                <a:gd name="T21" fmla="*/ 11 h 112"/>
                <a:gd name="T22" fmla="*/ 181 w 181"/>
                <a:gd name="T23" fmla="*/ 0 h 112"/>
                <a:gd name="T24" fmla="*/ 178 w 181"/>
                <a:gd name="T25" fmla="*/ 0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112">
                  <a:moveTo>
                    <a:pt x="2" y="15"/>
                  </a:moveTo>
                  <a:lnTo>
                    <a:pt x="0" y="57"/>
                  </a:lnTo>
                  <a:lnTo>
                    <a:pt x="0" y="112"/>
                  </a:lnTo>
                  <a:lnTo>
                    <a:pt x="145" y="22"/>
                  </a:lnTo>
                  <a:lnTo>
                    <a:pt x="115" y="20"/>
                  </a:lnTo>
                  <a:lnTo>
                    <a:pt x="26" y="75"/>
                  </a:lnTo>
                  <a:lnTo>
                    <a:pt x="24" y="48"/>
                  </a:lnTo>
                  <a:lnTo>
                    <a:pt x="77" y="20"/>
                  </a:lnTo>
                  <a:lnTo>
                    <a:pt x="2" y="15"/>
                  </a:lnTo>
                  <a:close/>
                  <a:moveTo>
                    <a:pt x="178" y="0"/>
                  </a:moveTo>
                  <a:lnTo>
                    <a:pt x="165" y="11"/>
                  </a:lnTo>
                  <a:lnTo>
                    <a:pt x="181" y="0"/>
                  </a:lnTo>
                  <a:lnTo>
                    <a:pt x="178" y="0"/>
                  </a:lnTo>
                  <a:close/>
                </a:path>
              </a:pathLst>
            </a:custGeom>
            <a:solidFill>
              <a:srgbClr val="8A97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 name="Freeform 510"/>
            <p:cNvSpPr>
              <a:spLocks noEditPoints="1"/>
            </p:cNvSpPr>
            <p:nvPr/>
          </p:nvSpPr>
          <p:spPr bwMode="auto">
            <a:xfrm>
              <a:off x="3617" y="3751"/>
              <a:ext cx="181" cy="112"/>
            </a:xfrm>
            <a:custGeom>
              <a:avLst/>
              <a:gdLst>
                <a:gd name="T0" fmla="*/ 2 w 181"/>
                <a:gd name="T1" fmla="*/ 15 h 112"/>
                <a:gd name="T2" fmla="*/ 0 w 181"/>
                <a:gd name="T3" fmla="*/ 57 h 112"/>
                <a:gd name="T4" fmla="*/ 0 w 181"/>
                <a:gd name="T5" fmla="*/ 112 h 112"/>
                <a:gd name="T6" fmla="*/ 145 w 181"/>
                <a:gd name="T7" fmla="*/ 22 h 112"/>
                <a:gd name="T8" fmla="*/ 115 w 181"/>
                <a:gd name="T9" fmla="*/ 20 h 112"/>
                <a:gd name="T10" fmla="*/ 26 w 181"/>
                <a:gd name="T11" fmla="*/ 75 h 112"/>
                <a:gd name="T12" fmla="*/ 24 w 181"/>
                <a:gd name="T13" fmla="*/ 48 h 112"/>
                <a:gd name="T14" fmla="*/ 77 w 181"/>
                <a:gd name="T15" fmla="*/ 20 h 112"/>
                <a:gd name="T16" fmla="*/ 2 w 181"/>
                <a:gd name="T17" fmla="*/ 15 h 112"/>
                <a:gd name="T18" fmla="*/ 178 w 181"/>
                <a:gd name="T19" fmla="*/ 0 h 112"/>
                <a:gd name="T20" fmla="*/ 165 w 181"/>
                <a:gd name="T21" fmla="*/ 11 h 112"/>
                <a:gd name="T22" fmla="*/ 181 w 181"/>
                <a:gd name="T23" fmla="*/ 0 h 112"/>
                <a:gd name="T24" fmla="*/ 178 w 181"/>
                <a:gd name="T25" fmla="*/ 0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112">
                  <a:moveTo>
                    <a:pt x="2" y="15"/>
                  </a:moveTo>
                  <a:lnTo>
                    <a:pt x="0" y="57"/>
                  </a:lnTo>
                  <a:lnTo>
                    <a:pt x="0" y="112"/>
                  </a:lnTo>
                  <a:lnTo>
                    <a:pt x="145" y="22"/>
                  </a:lnTo>
                  <a:lnTo>
                    <a:pt x="115" y="20"/>
                  </a:lnTo>
                  <a:lnTo>
                    <a:pt x="26" y="75"/>
                  </a:lnTo>
                  <a:lnTo>
                    <a:pt x="24" y="48"/>
                  </a:lnTo>
                  <a:lnTo>
                    <a:pt x="77" y="20"/>
                  </a:lnTo>
                  <a:lnTo>
                    <a:pt x="2" y="15"/>
                  </a:lnTo>
                  <a:moveTo>
                    <a:pt x="178" y="0"/>
                  </a:moveTo>
                  <a:lnTo>
                    <a:pt x="165" y="11"/>
                  </a:lnTo>
                  <a:lnTo>
                    <a:pt x="181" y="0"/>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 name="Freeform 511"/>
            <p:cNvSpPr>
              <a:spLocks noEditPoints="1"/>
            </p:cNvSpPr>
            <p:nvPr/>
          </p:nvSpPr>
          <p:spPr bwMode="auto">
            <a:xfrm>
              <a:off x="3619" y="3742"/>
              <a:ext cx="170" cy="26"/>
            </a:xfrm>
            <a:custGeom>
              <a:avLst/>
              <a:gdLst>
                <a:gd name="T0" fmla="*/ 148 w 170"/>
                <a:gd name="T1" fmla="*/ 7 h 26"/>
                <a:gd name="T2" fmla="*/ 146 w 170"/>
                <a:gd name="T3" fmla="*/ 9 h 26"/>
                <a:gd name="T4" fmla="*/ 146 w 170"/>
                <a:gd name="T5" fmla="*/ 24 h 26"/>
                <a:gd name="T6" fmla="*/ 141 w 170"/>
                <a:gd name="T7" fmla="*/ 24 h 26"/>
                <a:gd name="T8" fmla="*/ 141 w 170"/>
                <a:gd name="T9" fmla="*/ 11 h 26"/>
                <a:gd name="T10" fmla="*/ 119 w 170"/>
                <a:gd name="T11" fmla="*/ 26 h 26"/>
                <a:gd name="T12" fmla="*/ 143 w 170"/>
                <a:gd name="T13" fmla="*/ 26 h 26"/>
                <a:gd name="T14" fmla="*/ 170 w 170"/>
                <a:gd name="T15" fmla="*/ 9 h 26"/>
                <a:gd name="T16" fmla="*/ 148 w 170"/>
                <a:gd name="T17" fmla="*/ 7 h 26"/>
                <a:gd name="T18" fmla="*/ 0 w 170"/>
                <a:gd name="T19" fmla="*/ 0 h 26"/>
                <a:gd name="T20" fmla="*/ 0 w 170"/>
                <a:gd name="T21" fmla="*/ 20 h 26"/>
                <a:gd name="T22" fmla="*/ 82 w 170"/>
                <a:gd name="T23" fmla="*/ 24 h 26"/>
                <a:gd name="T24" fmla="*/ 115 w 170"/>
                <a:gd name="T25" fmla="*/ 7 h 26"/>
                <a:gd name="T26" fmla="*/ 0 w 170"/>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 h="26">
                  <a:moveTo>
                    <a:pt x="148" y="7"/>
                  </a:moveTo>
                  <a:lnTo>
                    <a:pt x="146" y="9"/>
                  </a:lnTo>
                  <a:lnTo>
                    <a:pt x="146" y="24"/>
                  </a:lnTo>
                  <a:lnTo>
                    <a:pt x="141" y="24"/>
                  </a:lnTo>
                  <a:lnTo>
                    <a:pt x="141" y="11"/>
                  </a:lnTo>
                  <a:lnTo>
                    <a:pt x="119" y="26"/>
                  </a:lnTo>
                  <a:lnTo>
                    <a:pt x="143" y="26"/>
                  </a:lnTo>
                  <a:lnTo>
                    <a:pt x="170" y="9"/>
                  </a:lnTo>
                  <a:lnTo>
                    <a:pt x="148" y="7"/>
                  </a:lnTo>
                  <a:close/>
                  <a:moveTo>
                    <a:pt x="0" y="0"/>
                  </a:moveTo>
                  <a:lnTo>
                    <a:pt x="0" y="20"/>
                  </a:lnTo>
                  <a:lnTo>
                    <a:pt x="82" y="24"/>
                  </a:lnTo>
                  <a:lnTo>
                    <a:pt x="115" y="7"/>
                  </a:lnTo>
                  <a:lnTo>
                    <a:pt x="0" y="0"/>
                  </a:lnTo>
                  <a:close/>
                </a:path>
              </a:pathLst>
            </a:custGeom>
            <a:solidFill>
              <a:srgbClr val="7E9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 name="Freeform 512"/>
            <p:cNvSpPr>
              <a:spLocks noEditPoints="1"/>
            </p:cNvSpPr>
            <p:nvPr/>
          </p:nvSpPr>
          <p:spPr bwMode="auto">
            <a:xfrm>
              <a:off x="3619" y="3742"/>
              <a:ext cx="170" cy="26"/>
            </a:xfrm>
            <a:custGeom>
              <a:avLst/>
              <a:gdLst>
                <a:gd name="T0" fmla="*/ 148 w 170"/>
                <a:gd name="T1" fmla="*/ 7 h 26"/>
                <a:gd name="T2" fmla="*/ 146 w 170"/>
                <a:gd name="T3" fmla="*/ 9 h 26"/>
                <a:gd name="T4" fmla="*/ 146 w 170"/>
                <a:gd name="T5" fmla="*/ 24 h 26"/>
                <a:gd name="T6" fmla="*/ 141 w 170"/>
                <a:gd name="T7" fmla="*/ 24 h 26"/>
                <a:gd name="T8" fmla="*/ 141 w 170"/>
                <a:gd name="T9" fmla="*/ 11 h 26"/>
                <a:gd name="T10" fmla="*/ 119 w 170"/>
                <a:gd name="T11" fmla="*/ 26 h 26"/>
                <a:gd name="T12" fmla="*/ 143 w 170"/>
                <a:gd name="T13" fmla="*/ 26 h 26"/>
                <a:gd name="T14" fmla="*/ 170 w 170"/>
                <a:gd name="T15" fmla="*/ 9 h 26"/>
                <a:gd name="T16" fmla="*/ 148 w 170"/>
                <a:gd name="T17" fmla="*/ 7 h 26"/>
                <a:gd name="T18" fmla="*/ 0 w 170"/>
                <a:gd name="T19" fmla="*/ 0 h 26"/>
                <a:gd name="T20" fmla="*/ 0 w 170"/>
                <a:gd name="T21" fmla="*/ 20 h 26"/>
                <a:gd name="T22" fmla="*/ 82 w 170"/>
                <a:gd name="T23" fmla="*/ 24 h 26"/>
                <a:gd name="T24" fmla="*/ 115 w 170"/>
                <a:gd name="T25" fmla="*/ 7 h 26"/>
                <a:gd name="T26" fmla="*/ 0 w 170"/>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0" h="26">
                  <a:moveTo>
                    <a:pt x="148" y="7"/>
                  </a:moveTo>
                  <a:lnTo>
                    <a:pt x="146" y="9"/>
                  </a:lnTo>
                  <a:lnTo>
                    <a:pt x="146" y="24"/>
                  </a:lnTo>
                  <a:lnTo>
                    <a:pt x="141" y="24"/>
                  </a:lnTo>
                  <a:lnTo>
                    <a:pt x="141" y="11"/>
                  </a:lnTo>
                  <a:lnTo>
                    <a:pt x="119" y="26"/>
                  </a:lnTo>
                  <a:lnTo>
                    <a:pt x="143" y="26"/>
                  </a:lnTo>
                  <a:lnTo>
                    <a:pt x="170" y="9"/>
                  </a:lnTo>
                  <a:lnTo>
                    <a:pt x="148" y="7"/>
                  </a:lnTo>
                  <a:moveTo>
                    <a:pt x="0" y="0"/>
                  </a:moveTo>
                  <a:lnTo>
                    <a:pt x="0" y="20"/>
                  </a:lnTo>
                  <a:lnTo>
                    <a:pt x="82" y="24"/>
                  </a:lnTo>
                  <a:lnTo>
                    <a:pt x="115"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 name="Freeform 513"/>
            <p:cNvSpPr>
              <a:spLocks noEditPoints="1"/>
            </p:cNvSpPr>
            <p:nvPr/>
          </p:nvSpPr>
          <p:spPr bwMode="auto">
            <a:xfrm>
              <a:off x="3619" y="3713"/>
              <a:ext cx="181" cy="31"/>
            </a:xfrm>
            <a:custGeom>
              <a:avLst/>
              <a:gdLst>
                <a:gd name="T0" fmla="*/ 181 w 181"/>
                <a:gd name="T1" fmla="*/ 16 h 31"/>
                <a:gd name="T2" fmla="*/ 157 w 181"/>
                <a:gd name="T3" fmla="*/ 31 h 31"/>
                <a:gd name="T4" fmla="*/ 179 w 181"/>
                <a:gd name="T5" fmla="*/ 31 h 31"/>
                <a:gd name="T6" fmla="*/ 181 w 181"/>
                <a:gd name="T7" fmla="*/ 29 h 31"/>
                <a:gd name="T8" fmla="*/ 181 w 181"/>
                <a:gd name="T9" fmla="*/ 16 h 31"/>
                <a:gd name="T10" fmla="*/ 146 w 181"/>
                <a:gd name="T11" fmla="*/ 7 h 31"/>
                <a:gd name="T12" fmla="*/ 146 w 181"/>
                <a:gd name="T13" fmla="*/ 18 h 31"/>
                <a:gd name="T14" fmla="*/ 163 w 181"/>
                <a:gd name="T15" fmla="*/ 9 h 31"/>
                <a:gd name="T16" fmla="*/ 146 w 181"/>
                <a:gd name="T17" fmla="*/ 7 h 31"/>
                <a:gd name="T18" fmla="*/ 0 w 181"/>
                <a:gd name="T19" fmla="*/ 0 h 31"/>
                <a:gd name="T20" fmla="*/ 0 w 181"/>
                <a:gd name="T21" fmla="*/ 22 h 31"/>
                <a:gd name="T22" fmla="*/ 126 w 181"/>
                <a:gd name="T23" fmla="*/ 29 h 31"/>
                <a:gd name="T24" fmla="*/ 141 w 181"/>
                <a:gd name="T25" fmla="*/ 20 h 31"/>
                <a:gd name="T26" fmla="*/ 141 w 181"/>
                <a:gd name="T27" fmla="*/ 7 h 31"/>
                <a:gd name="T28" fmla="*/ 0 w 181"/>
                <a:gd name="T29" fmla="*/ 0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1" h="31">
                  <a:moveTo>
                    <a:pt x="181" y="16"/>
                  </a:moveTo>
                  <a:lnTo>
                    <a:pt x="157" y="31"/>
                  </a:lnTo>
                  <a:lnTo>
                    <a:pt x="179" y="31"/>
                  </a:lnTo>
                  <a:lnTo>
                    <a:pt x="181" y="29"/>
                  </a:lnTo>
                  <a:lnTo>
                    <a:pt x="181" y="16"/>
                  </a:lnTo>
                  <a:close/>
                  <a:moveTo>
                    <a:pt x="146" y="7"/>
                  </a:moveTo>
                  <a:lnTo>
                    <a:pt x="146" y="18"/>
                  </a:lnTo>
                  <a:lnTo>
                    <a:pt x="163" y="9"/>
                  </a:lnTo>
                  <a:lnTo>
                    <a:pt x="146" y="7"/>
                  </a:lnTo>
                  <a:close/>
                  <a:moveTo>
                    <a:pt x="0" y="0"/>
                  </a:moveTo>
                  <a:lnTo>
                    <a:pt x="0" y="22"/>
                  </a:lnTo>
                  <a:lnTo>
                    <a:pt x="126" y="29"/>
                  </a:lnTo>
                  <a:lnTo>
                    <a:pt x="141" y="20"/>
                  </a:lnTo>
                  <a:lnTo>
                    <a:pt x="141" y="7"/>
                  </a:lnTo>
                  <a:lnTo>
                    <a:pt x="0" y="0"/>
                  </a:lnTo>
                  <a:close/>
                </a:path>
              </a:pathLst>
            </a:custGeom>
            <a:solidFill>
              <a:srgbClr val="7E92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1" name="Freeform 514"/>
            <p:cNvSpPr>
              <a:spLocks noEditPoints="1"/>
            </p:cNvSpPr>
            <p:nvPr/>
          </p:nvSpPr>
          <p:spPr bwMode="auto">
            <a:xfrm>
              <a:off x="3619" y="3713"/>
              <a:ext cx="181" cy="31"/>
            </a:xfrm>
            <a:custGeom>
              <a:avLst/>
              <a:gdLst>
                <a:gd name="T0" fmla="*/ 181 w 181"/>
                <a:gd name="T1" fmla="*/ 16 h 31"/>
                <a:gd name="T2" fmla="*/ 157 w 181"/>
                <a:gd name="T3" fmla="*/ 31 h 31"/>
                <a:gd name="T4" fmla="*/ 179 w 181"/>
                <a:gd name="T5" fmla="*/ 31 h 31"/>
                <a:gd name="T6" fmla="*/ 181 w 181"/>
                <a:gd name="T7" fmla="*/ 29 h 31"/>
                <a:gd name="T8" fmla="*/ 181 w 181"/>
                <a:gd name="T9" fmla="*/ 16 h 31"/>
                <a:gd name="T10" fmla="*/ 146 w 181"/>
                <a:gd name="T11" fmla="*/ 7 h 31"/>
                <a:gd name="T12" fmla="*/ 146 w 181"/>
                <a:gd name="T13" fmla="*/ 18 h 31"/>
                <a:gd name="T14" fmla="*/ 163 w 181"/>
                <a:gd name="T15" fmla="*/ 9 h 31"/>
                <a:gd name="T16" fmla="*/ 146 w 181"/>
                <a:gd name="T17" fmla="*/ 7 h 31"/>
                <a:gd name="T18" fmla="*/ 0 w 181"/>
                <a:gd name="T19" fmla="*/ 0 h 31"/>
                <a:gd name="T20" fmla="*/ 0 w 181"/>
                <a:gd name="T21" fmla="*/ 22 h 31"/>
                <a:gd name="T22" fmla="*/ 126 w 181"/>
                <a:gd name="T23" fmla="*/ 29 h 31"/>
                <a:gd name="T24" fmla="*/ 141 w 181"/>
                <a:gd name="T25" fmla="*/ 20 h 31"/>
                <a:gd name="T26" fmla="*/ 141 w 181"/>
                <a:gd name="T27" fmla="*/ 7 h 31"/>
                <a:gd name="T28" fmla="*/ 0 w 181"/>
                <a:gd name="T29" fmla="*/ 0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1" h="31">
                  <a:moveTo>
                    <a:pt x="181" y="16"/>
                  </a:moveTo>
                  <a:lnTo>
                    <a:pt x="157" y="31"/>
                  </a:lnTo>
                  <a:lnTo>
                    <a:pt x="179" y="31"/>
                  </a:lnTo>
                  <a:lnTo>
                    <a:pt x="181" y="29"/>
                  </a:lnTo>
                  <a:lnTo>
                    <a:pt x="181" y="16"/>
                  </a:lnTo>
                  <a:moveTo>
                    <a:pt x="146" y="7"/>
                  </a:moveTo>
                  <a:lnTo>
                    <a:pt x="146" y="18"/>
                  </a:lnTo>
                  <a:lnTo>
                    <a:pt x="163" y="9"/>
                  </a:lnTo>
                  <a:lnTo>
                    <a:pt x="146" y="7"/>
                  </a:lnTo>
                  <a:moveTo>
                    <a:pt x="0" y="0"/>
                  </a:moveTo>
                  <a:lnTo>
                    <a:pt x="0" y="22"/>
                  </a:lnTo>
                  <a:lnTo>
                    <a:pt x="126" y="29"/>
                  </a:lnTo>
                  <a:lnTo>
                    <a:pt x="141" y="20"/>
                  </a:lnTo>
                  <a:lnTo>
                    <a:pt x="141"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 name="Freeform 515"/>
            <p:cNvSpPr>
              <a:spLocks noEditPoints="1"/>
            </p:cNvSpPr>
            <p:nvPr/>
          </p:nvSpPr>
          <p:spPr bwMode="auto">
            <a:xfrm>
              <a:off x="3619" y="3268"/>
              <a:ext cx="181" cy="454"/>
            </a:xfrm>
            <a:custGeom>
              <a:avLst/>
              <a:gdLst>
                <a:gd name="T0" fmla="*/ 141 w 181"/>
                <a:gd name="T1" fmla="*/ 177 h 454"/>
                <a:gd name="T2" fmla="*/ 2 w 181"/>
                <a:gd name="T3" fmla="*/ 265 h 454"/>
                <a:gd name="T4" fmla="*/ 0 w 181"/>
                <a:gd name="T5" fmla="*/ 445 h 454"/>
                <a:gd name="T6" fmla="*/ 141 w 181"/>
                <a:gd name="T7" fmla="*/ 452 h 454"/>
                <a:gd name="T8" fmla="*/ 141 w 181"/>
                <a:gd name="T9" fmla="*/ 177 h 454"/>
                <a:gd name="T10" fmla="*/ 181 w 181"/>
                <a:gd name="T11" fmla="*/ 155 h 454"/>
                <a:gd name="T12" fmla="*/ 146 w 181"/>
                <a:gd name="T13" fmla="*/ 174 h 454"/>
                <a:gd name="T14" fmla="*/ 146 w 181"/>
                <a:gd name="T15" fmla="*/ 452 h 454"/>
                <a:gd name="T16" fmla="*/ 163 w 181"/>
                <a:gd name="T17" fmla="*/ 454 h 454"/>
                <a:gd name="T18" fmla="*/ 181 w 181"/>
                <a:gd name="T19" fmla="*/ 443 h 454"/>
                <a:gd name="T20" fmla="*/ 181 w 181"/>
                <a:gd name="T21" fmla="*/ 155 h 454"/>
                <a:gd name="T22" fmla="*/ 181 w 181"/>
                <a:gd name="T23" fmla="*/ 0 h 454"/>
                <a:gd name="T24" fmla="*/ 146 w 181"/>
                <a:gd name="T25" fmla="*/ 20 h 454"/>
                <a:gd name="T26" fmla="*/ 146 w 181"/>
                <a:gd name="T27" fmla="*/ 150 h 454"/>
                <a:gd name="T28" fmla="*/ 181 w 181"/>
                <a:gd name="T29" fmla="*/ 152 h 454"/>
                <a:gd name="T30" fmla="*/ 181 w 181"/>
                <a:gd name="T31" fmla="*/ 0 h 4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1" h="454">
                  <a:moveTo>
                    <a:pt x="141" y="177"/>
                  </a:moveTo>
                  <a:lnTo>
                    <a:pt x="2" y="265"/>
                  </a:lnTo>
                  <a:lnTo>
                    <a:pt x="0" y="445"/>
                  </a:lnTo>
                  <a:lnTo>
                    <a:pt x="141" y="452"/>
                  </a:lnTo>
                  <a:lnTo>
                    <a:pt x="141" y="177"/>
                  </a:lnTo>
                  <a:close/>
                  <a:moveTo>
                    <a:pt x="181" y="155"/>
                  </a:moveTo>
                  <a:lnTo>
                    <a:pt x="146" y="174"/>
                  </a:lnTo>
                  <a:lnTo>
                    <a:pt x="146" y="452"/>
                  </a:lnTo>
                  <a:lnTo>
                    <a:pt x="163" y="454"/>
                  </a:lnTo>
                  <a:lnTo>
                    <a:pt x="181" y="443"/>
                  </a:lnTo>
                  <a:lnTo>
                    <a:pt x="181" y="155"/>
                  </a:lnTo>
                  <a:close/>
                  <a:moveTo>
                    <a:pt x="181" y="0"/>
                  </a:moveTo>
                  <a:lnTo>
                    <a:pt x="146" y="20"/>
                  </a:lnTo>
                  <a:lnTo>
                    <a:pt x="146" y="150"/>
                  </a:lnTo>
                  <a:lnTo>
                    <a:pt x="181" y="152"/>
                  </a:lnTo>
                  <a:lnTo>
                    <a:pt x="181" y="0"/>
                  </a:lnTo>
                  <a:close/>
                </a:path>
              </a:pathLst>
            </a:custGeom>
            <a:solidFill>
              <a:srgbClr val="6584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 name="Freeform 516"/>
            <p:cNvSpPr>
              <a:spLocks noEditPoints="1"/>
            </p:cNvSpPr>
            <p:nvPr/>
          </p:nvSpPr>
          <p:spPr bwMode="auto">
            <a:xfrm>
              <a:off x="3619" y="3268"/>
              <a:ext cx="181" cy="454"/>
            </a:xfrm>
            <a:custGeom>
              <a:avLst/>
              <a:gdLst>
                <a:gd name="T0" fmla="*/ 141 w 181"/>
                <a:gd name="T1" fmla="*/ 177 h 454"/>
                <a:gd name="T2" fmla="*/ 2 w 181"/>
                <a:gd name="T3" fmla="*/ 265 h 454"/>
                <a:gd name="T4" fmla="*/ 0 w 181"/>
                <a:gd name="T5" fmla="*/ 445 h 454"/>
                <a:gd name="T6" fmla="*/ 141 w 181"/>
                <a:gd name="T7" fmla="*/ 452 h 454"/>
                <a:gd name="T8" fmla="*/ 141 w 181"/>
                <a:gd name="T9" fmla="*/ 177 h 454"/>
                <a:gd name="T10" fmla="*/ 181 w 181"/>
                <a:gd name="T11" fmla="*/ 155 h 454"/>
                <a:gd name="T12" fmla="*/ 146 w 181"/>
                <a:gd name="T13" fmla="*/ 174 h 454"/>
                <a:gd name="T14" fmla="*/ 146 w 181"/>
                <a:gd name="T15" fmla="*/ 452 h 454"/>
                <a:gd name="T16" fmla="*/ 163 w 181"/>
                <a:gd name="T17" fmla="*/ 454 h 454"/>
                <a:gd name="T18" fmla="*/ 181 w 181"/>
                <a:gd name="T19" fmla="*/ 443 h 454"/>
                <a:gd name="T20" fmla="*/ 181 w 181"/>
                <a:gd name="T21" fmla="*/ 155 h 454"/>
                <a:gd name="T22" fmla="*/ 181 w 181"/>
                <a:gd name="T23" fmla="*/ 0 h 454"/>
                <a:gd name="T24" fmla="*/ 146 w 181"/>
                <a:gd name="T25" fmla="*/ 20 h 454"/>
                <a:gd name="T26" fmla="*/ 146 w 181"/>
                <a:gd name="T27" fmla="*/ 150 h 454"/>
                <a:gd name="T28" fmla="*/ 181 w 181"/>
                <a:gd name="T29" fmla="*/ 152 h 454"/>
                <a:gd name="T30" fmla="*/ 181 w 181"/>
                <a:gd name="T31" fmla="*/ 0 h 4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1" h="454">
                  <a:moveTo>
                    <a:pt x="141" y="177"/>
                  </a:moveTo>
                  <a:lnTo>
                    <a:pt x="2" y="265"/>
                  </a:lnTo>
                  <a:lnTo>
                    <a:pt x="0" y="445"/>
                  </a:lnTo>
                  <a:lnTo>
                    <a:pt x="141" y="452"/>
                  </a:lnTo>
                  <a:lnTo>
                    <a:pt x="141" y="177"/>
                  </a:lnTo>
                  <a:moveTo>
                    <a:pt x="181" y="155"/>
                  </a:moveTo>
                  <a:lnTo>
                    <a:pt x="146" y="174"/>
                  </a:lnTo>
                  <a:lnTo>
                    <a:pt x="146" y="452"/>
                  </a:lnTo>
                  <a:lnTo>
                    <a:pt x="163" y="454"/>
                  </a:lnTo>
                  <a:lnTo>
                    <a:pt x="181" y="443"/>
                  </a:lnTo>
                  <a:lnTo>
                    <a:pt x="181" y="155"/>
                  </a:lnTo>
                  <a:moveTo>
                    <a:pt x="181" y="0"/>
                  </a:moveTo>
                  <a:lnTo>
                    <a:pt x="146" y="20"/>
                  </a:lnTo>
                  <a:lnTo>
                    <a:pt x="146" y="150"/>
                  </a:lnTo>
                  <a:lnTo>
                    <a:pt x="181" y="152"/>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 name="Freeform 517"/>
            <p:cNvSpPr>
              <a:spLocks noEditPoints="1"/>
            </p:cNvSpPr>
            <p:nvPr/>
          </p:nvSpPr>
          <p:spPr bwMode="auto">
            <a:xfrm>
              <a:off x="3619" y="3268"/>
              <a:ext cx="181" cy="505"/>
            </a:xfrm>
            <a:custGeom>
              <a:avLst/>
              <a:gdLst>
                <a:gd name="T0" fmla="*/ 0 w 181"/>
                <a:gd name="T1" fmla="*/ 494 h 505"/>
                <a:gd name="T2" fmla="*/ 0 w 181"/>
                <a:gd name="T3" fmla="*/ 498 h 505"/>
                <a:gd name="T4" fmla="*/ 75 w 181"/>
                <a:gd name="T5" fmla="*/ 503 h 505"/>
                <a:gd name="T6" fmla="*/ 82 w 181"/>
                <a:gd name="T7" fmla="*/ 498 h 505"/>
                <a:gd name="T8" fmla="*/ 0 w 181"/>
                <a:gd name="T9" fmla="*/ 494 h 505"/>
                <a:gd name="T10" fmla="*/ 170 w 181"/>
                <a:gd name="T11" fmla="*/ 483 h 505"/>
                <a:gd name="T12" fmla="*/ 143 w 181"/>
                <a:gd name="T13" fmla="*/ 500 h 505"/>
                <a:gd name="T14" fmla="*/ 119 w 181"/>
                <a:gd name="T15" fmla="*/ 500 h 505"/>
                <a:gd name="T16" fmla="*/ 113 w 181"/>
                <a:gd name="T17" fmla="*/ 503 h 505"/>
                <a:gd name="T18" fmla="*/ 143 w 181"/>
                <a:gd name="T19" fmla="*/ 505 h 505"/>
                <a:gd name="T20" fmla="*/ 163 w 181"/>
                <a:gd name="T21" fmla="*/ 494 h 505"/>
                <a:gd name="T22" fmla="*/ 176 w 181"/>
                <a:gd name="T23" fmla="*/ 483 h 505"/>
                <a:gd name="T24" fmla="*/ 170 w 181"/>
                <a:gd name="T25" fmla="*/ 483 h 505"/>
                <a:gd name="T26" fmla="*/ 181 w 181"/>
                <a:gd name="T27" fmla="*/ 461 h 505"/>
                <a:gd name="T28" fmla="*/ 181 w 181"/>
                <a:gd name="T29" fmla="*/ 461 h 505"/>
                <a:gd name="T30" fmla="*/ 181 w 181"/>
                <a:gd name="T31" fmla="*/ 474 h 505"/>
                <a:gd name="T32" fmla="*/ 179 w 181"/>
                <a:gd name="T33" fmla="*/ 476 h 505"/>
                <a:gd name="T34" fmla="*/ 181 w 181"/>
                <a:gd name="T35" fmla="*/ 476 h 505"/>
                <a:gd name="T36" fmla="*/ 181 w 181"/>
                <a:gd name="T37" fmla="*/ 461 h 505"/>
                <a:gd name="T38" fmla="*/ 181 w 181"/>
                <a:gd name="T39" fmla="*/ 155 h 505"/>
                <a:gd name="T40" fmla="*/ 181 w 181"/>
                <a:gd name="T41" fmla="*/ 155 h 505"/>
                <a:gd name="T42" fmla="*/ 181 w 181"/>
                <a:gd name="T43" fmla="*/ 443 h 505"/>
                <a:gd name="T44" fmla="*/ 181 w 181"/>
                <a:gd name="T45" fmla="*/ 443 h 505"/>
                <a:gd name="T46" fmla="*/ 181 w 181"/>
                <a:gd name="T47" fmla="*/ 155 h 505"/>
                <a:gd name="T48" fmla="*/ 181 w 181"/>
                <a:gd name="T49" fmla="*/ 0 h 505"/>
                <a:gd name="T50" fmla="*/ 181 w 181"/>
                <a:gd name="T51" fmla="*/ 0 h 505"/>
                <a:gd name="T52" fmla="*/ 181 w 181"/>
                <a:gd name="T53" fmla="*/ 152 h 505"/>
                <a:gd name="T54" fmla="*/ 181 w 181"/>
                <a:gd name="T55" fmla="*/ 152 h 505"/>
                <a:gd name="T56" fmla="*/ 181 w 181"/>
                <a:gd name="T57" fmla="*/ 0 h 5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1" h="505">
                  <a:moveTo>
                    <a:pt x="0" y="494"/>
                  </a:moveTo>
                  <a:lnTo>
                    <a:pt x="0" y="498"/>
                  </a:lnTo>
                  <a:lnTo>
                    <a:pt x="75" y="503"/>
                  </a:lnTo>
                  <a:lnTo>
                    <a:pt x="82" y="498"/>
                  </a:lnTo>
                  <a:lnTo>
                    <a:pt x="0" y="494"/>
                  </a:lnTo>
                  <a:close/>
                  <a:moveTo>
                    <a:pt x="170" y="483"/>
                  </a:moveTo>
                  <a:lnTo>
                    <a:pt x="143" y="500"/>
                  </a:lnTo>
                  <a:lnTo>
                    <a:pt x="119" y="500"/>
                  </a:lnTo>
                  <a:lnTo>
                    <a:pt x="113" y="503"/>
                  </a:lnTo>
                  <a:lnTo>
                    <a:pt x="143" y="505"/>
                  </a:lnTo>
                  <a:lnTo>
                    <a:pt x="163" y="494"/>
                  </a:lnTo>
                  <a:lnTo>
                    <a:pt x="176" y="483"/>
                  </a:lnTo>
                  <a:lnTo>
                    <a:pt x="170" y="483"/>
                  </a:lnTo>
                  <a:close/>
                  <a:moveTo>
                    <a:pt x="181" y="461"/>
                  </a:moveTo>
                  <a:lnTo>
                    <a:pt x="181" y="461"/>
                  </a:lnTo>
                  <a:lnTo>
                    <a:pt x="181" y="474"/>
                  </a:lnTo>
                  <a:lnTo>
                    <a:pt x="179" y="476"/>
                  </a:lnTo>
                  <a:lnTo>
                    <a:pt x="181" y="476"/>
                  </a:lnTo>
                  <a:lnTo>
                    <a:pt x="181" y="461"/>
                  </a:lnTo>
                  <a:close/>
                  <a:moveTo>
                    <a:pt x="181" y="155"/>
                  </a:moveTo>
                  <a:lnTo>
                    <a:pt x="181" y="155"/>
                  </a:lnTo>
                  <a:lnTo>
                    <a:pt x="181" y="443"/>
                  </a:lnTo>
                  <a:lnTo>
                    <a:pt x="181" y="155"/>
                  </a:lnTo>
                  <a:close/>
                  <a:moveTo>
                    <a:pt x="181" y="0"/>
                  </a:moveTo>
                  <a:lnTo>
                    <a:pt x="181" y="0"/>
                  </a:lnTo>
                  <a:lnTo>
                    <a:pt x="181" y="152"/>
                  </a:lnTo>
                  <a:lnTo>
                    <a:pt x="181" y="0"/>
                  </a:lnTo>
                  <a:close/>
                </a:path>
              </a:pathLst>
            </a:custGeom>
            <a:solidFill>
              <a:srgbClr val="B6B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 name="Freeform 518"/>
            <p:cNvSpPr>
              <a:spLocks noEditPoints="1"/>
            </p:cNvSpPr>
            <p:nvPr/>
          </p:nvSpPr>
          <p:spPr bwMode="auto">
            <a:xfrm>
              <a:off x="3619" y="3268"/>
              <a:ext cx="181" cy="505"/>
            </a:xfrm>
            <a:custGeom>
              <a:avLst/>
              <a:gdLst>
                <a:gd name="T0" fmla="*/ 0 w 181"/>
                <a:gd name="T1" fmla="*/ 494 h 505"/>
                <a:gd name="T2" fmla="*/ 0 w 181"/>
                <a:gd name="T3" fmla="*/ 498 h 505"/>
                <a:gd name="T4" fmla="*/ 75 w 181"/>
                <a:gd name="T5" fmla="*/ 503 h 505"/>
                <a:gd name="T6" fmla="*/ 82 w 181"/>
                <a:gd name="T7" fmla="*/ 498 h 505"/>
                <a:gd name="T8" fmla="*/ 0 w 181"/>
                <a:gd name="T9" fmla="*/ 494 h 505"/>
                <a:gd name="T10" fmla="*/ 170 w 181"/>
                <a:gd name="T11" fmla="*/ 483 h 505"/>
                <a:gd name="T12" fmla="*/ 143 w 181"/>
                <a:gd name="T13" fmla="*/ 500 h 505"/>
                <a:gd name="T14" fmla="*/ 119 w 181"/>
                <a:gd name="T15" fmla="*/ 500 h 505"/>
                <a:gd name="T16" fmla="*/ 113 w 181"/>
                <a:gd name="T17" fmla="*/ 503 h 505"/>
                <a:gd name="T18" fmla="*/ 143 w 181"/>
                <a:gd name="T19" fmla="*/ 505 h 505"/>
                <a:gd name="T20" fmla="*/ 163 w 181"/>
                <a:gd name="T21" fmla="*/ 494 h 505"/>
                <a:gd name="T22" fmla="*/ 176 w 181"/>
                <a:gd name="T23" fmla="*/ 483 h 505"/>
                <a:gd name="T24" fmla="*/ 170 w 181"/>
                <a:gd name="T25" fmla="*/ 483 h 505"/>
                <a:gd name="T26" fmla="*/ 181 w 181"/>
                <a:gd name="T27" fmla="*/ 461 h 505"/>
                <a:gd name="T28" fmla="*/ 181 w 181"/>
                <a:gd name="T29" fmla="*/ 461 h 505"/>
                <a:gd name="T30" fmla="*/ 181 w 181"/>
                <a:gd name="T31" fmla="*/ 474 h 505"/>
                <a:gd name="T32" fmla="*/ 179 w 181"/>
                <a:gd name="T33" fmla="*/ 476 h 505"/>
                <a:gd name="T34" fmla="*/ 181 w 181"/>
                <a:gd name="T35" fmla="*/ 476 h 505"/>
                <a:gd name="T36" fmla="*/ 181 w 181"/>
                <a:gd name="T37" fmla="*/ 461 h 505"/>
                <a:gd name="T38" fmla="*/ 181 w 181"/>
                <a:gd name="T39" fmla="*/ 155 h 505"/>
                <a:gd name="T40" fmla="*/ 181 w 181"/>
                <a:gd name="T41" fmla="*/ 155 h 505"/>
                <a:gd name="T42" fmla="*/ 181 w 181"/>
                <a:gd name="T43" fmla="*/ 443 h 505"/>
                <a:gd name="T44" fmla="*/ 181 w 181"/>
                <a:gd name="T45" fmla="*/ 443 h 505"/>
                <a:gd name="T46" fmla="*/ 181 w 181"/>
                <a:gd name="T47" fmla="*/ 155 h 505"/>
                <a:gd name="T48" fmla="*/ 181 w 181"/>
                <a:gd name="T49" fmla="*/ 0 h 505"/>
                <a:gd name="T50" fmla="*/ 181 w 181"/>
                <a:gd name="T51" fmla="*/ 0 h 505"/>
                <a:gd name="T52" fmla="*/ 181 w 181"/>
                <a:gd name="T53" fmla="*/ 152 h 505"/>
                <a:gd name="T54" fmla="*/ 181 w 181"/>
                <a:gd name="T55" fmla="*/ 152 h 505"/>
                <a:gd name="T56" fmla="*/ 181 w 181"/>
                <a:gd name="T57" fmla="*/ 0 h 5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1" h="505">
                  <a:moveTo>
                    <a:pt x="0" y="494"/>
                  </a:moveTo>
                  <a:lnTo>
                    <a:pt x="0" y="498"/>
                  </a:lnTo>
                  <a:lnTo>
                    <a:pt x="75" y="503"/>
                  </a:lnTo>
                  <a:lnTo>
                    <a:pt x="82" y="498"/>
                  </a:lnTo>
                  <a:lnTo>
                    <a:pt x="0" y="494"/>
                  </a:lnTo>
                  <a:moveTo>
                    <a:pt x="170" y="483"/>
                  </a:moveTo>
                  <a:lnTo>
                    <a:pt x="143" y="500"/>
                  </a:lnTo>
                  <a:lnTo>
                    <a:pt x="119" y="500"/>
                  </a:lnTo>
                  <a:lnTo>
                    <a:pt x="113" y="503"/>
                  </a:lnTo>
                  <a:lnTo>
                    <a:pt x="143" y="505"/>
                  </a:lnTo>
                  <a:lnTo>
                    <a:pt x="163" y="494"/>
                  </a:lnTo>
                  <a:lnTo>
                    <a:pt x="176" y="483"/>
                  </a:lnTo>
                  <a:lnTo>
                    <a:pt x="170" y="483"/>
                  </a:lnTo>
                  <a:moveTo>
                    <a:pt x="181" y="461"/>
                  </a:moveTo>
                  <a:lnTo>
                    <a:pt x="181" y="461"/>
                  </a:lnTo>
                  <a:lnTo>
                    <a:pt x="181" y="474"/>
                  </a:lnTo>
                  <a:lnTo>
                    <a:pt x="179" y="476"/>
                  </a:lnTo>
                  <a:lnTo>
                    <a:pt x="181" y="476"/>
                  </a:lnTo>
                  <a:lnTo>
                    <a:pt x="181" y="461"/>
                  </a:lnTo>
                  <a:moveTo>
                    <a:pt x="181" y="155"/>
                  </a:moveTo>
                  <a:lnTo>
                    <a:pt x="181" y="155"/>
                  </a:lnTo>
                  <a:lnTo>
                    <a:pt x="181" y="443"/>
                  </a:lnTo>
                  <a:lnTo>
                    <a:pt x="181" y="155"/>
                  </a:lnTo>
                  <a:moveTo>
                    <a:pt x="181" y="0"/>
                  </a:moveTo>
                  <a:lnTo>
                    <a:pt x="181" y="0"/>
                  </a:lnTo>
                  <a:lnTo>
                    <a:pt x="181" y="152"/>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6" name="Freeform 519"/>
            <p:cNvSpPr>
              <a:spLocks noEditPoints="1"/>
            </p:cNvSpPr>
            <p:nvPr/>
          </p:nvSpPr>
          <p:spPr bwMode="auto">
            <a:xfrm>
              <a:off x="3619" y="3264"/>
              <a:ext cx="187" cy="487"/>
            </a:xfrm>
            <a:custGeom>
              <a:avLst/>
              <a:gdLst>
                <a:gd name="T0" fmla="*/ 0 w 187"/>
                <a:gd name="T1" fmla="*/ 471 h 487"/>
                <a:gd name="T2" fmla="*/ 0 w 187"/>
                <a:gd name="T3" fmla="*/ 478 h 487"/>
                <a:gd name="T4" fmla="*/ 115 w 187"/>
                <a:gd name="T5" fmla="*/ 485 h 487"/>
                <a:gd name="T6" fmla="*/ 126 w 187"/>
                <a:gd name="T7" fmla="*/ 478 h 487"/>
                <a:gd name="T8" fmla="*/ 0 w 187"/>
                <a:gd name="T9" fmla="*/ 471 h 487"/>
                <a:gd name="T10" fmla="*/ 187 w 187"/>
                <a:gd name="T11" fmla="*/ 460 h 487"/>
                <a:gd name="T12" fmla="*/ 181 w 187"/>
                <a:gd name="T13" fmla="*/ 465 h 487"/>
                <a:gd name="T14" fmla="*/ 181 w 187"/>
                <a:gd name="T15" fmla="*/ 480 h 487"/>
                <a:gd name="T16" fmla="*/ 179 w 187"/>
                <a:gd name="T17" fmla="*/ 480 h 487"/>
                <a:gd name="T18" fmla="*/ 157 w 187"/>
                <a:gd name="T19" fmla="*/ 480 h 487"/>
                <a:gd name="T20" fmla="*/ 148 w 187"/>
                <a:gd name="T21" fmla="*/ 485 h 487"/>
                <a:gd name="T22" fmla="*/ 170 w 187"/>
                <a:gd name="T23" fmla="*/ 487 h 487"/>
                <a:gd name="T24" fmla="*/ 176 w 187"/>
                <a:gd name="T25" fmla="*/ 487 h 487"/>
                <a:gd name="T26" fmla="*/ 179 w 187"/>
                <a:gd name="T27" fmla="*/ 487 h 487"/>
                <a:gd name="T28" fmla="*/ 187 w 187"/>
                <a:gd name="T29" fmla="*/ 482 h 487"/>
                <a:gd name="T30" fmla="*/ 187 w 187"/>
                <a:gd name="T31" fmla="*/ 478 h 487"/>
                <a:gd name="T32" fmla="*/ 187 w 187"/>
                <a:gd name="T33" fmla="*/ 460 h 487"/>
                <a:gd name="T34" fmla="*/ 187 w 187"/>
                <a:gd name="T35" fmla="*/ 0 h 487"/>
                <a:gd name="T36" fmla="*/ 181 w 187"/>
                <a:gd name="T37" fmla="*/ 4 h 487"/>
                <a:gd name="T38" fmla="*/ 181 w 187"/>
                <a:gd name="T39" fmla="*/ 156 h 487"/>
                <a:gd name="T40" fmla="*/ 183 w 187"/>
                <a:gd name="T41" fmla="*/ 156 h 487"/>
                <a:gd name="T42" fmla="*/ 181 w 187"/>
                <a:gd name="T43" fmla="*/ 159 h 487"/>
                <a:gd name="T44" fmla="*/ 181 w 187"/>
                <a:gd name="T45" fmla="*/ 447 h 487"/>
                <a:gd name="T46" fmla="*/ 187 w 187"/>
                <a:gd name="T47" fmla="*/ 443 h 487"/>
                <a:gd name="T48" fmla="*/ 187 w 187"/>
                <a:gd name="T49" fmla="*/ 0 h 4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7" h="487">
                  <a:moveTo>
                    <a:pt x="0" y="471"/>
                  </a:moveTo>
                  <a:lnTo>
                    <a:pt x="0" y="478"/>
                  </a:lnTo>
                  <a:lnTo>
                    <a:pt x="115" y="485"/>
                  </a:lnTo>
                  <a:lnTo>
                    <a:pt x="126" y="478"/>
                  </a:lnTo>
                  <a:lnTo>
                    <a:pt x="0" y="471"/>
                  </a:lnTo>
                  <a:close/>
                  <a:moveTo>
                    <a:pt x="187" y="460"/>
                  </a:moveTo>
                  <a:lnTo>
                    <a:pt x="181" y="465"/>
                  </a:lnTo>
                  <a:lnTo>
                    <a:pt x="181" y="480"/>
                  </a:lnTo>
                  <a:lnTo>
                    <a:pt x="179" y="480"/>
                  </a:lnTo>
                  <a:lnTo>
                    <a:pt x="157" y="480"/>
                  </a:lnTo>
                  <a:lnTo>
                    <a:pt x="148" y="485"/>
                  </a:lnTo>
                  <a:lnTo>
                    <a:pt x="170" y="487"/>
                  </a:lnTo>
                  <a:lnTo>
                    <a:pt x="176" y="487"/>
                  </a:lnTo>
                  <a:lnTo>
                    <a:pt x="179" y="487"/>
                  </a:lnTo>
                  <a:lnTo>
                    <a:pt x="187" y="482"/>
                  </a:lnTo>
                  <a:lnTo>
                    <a:pt x="187" y="478"/>
                  </a:lnTo>
                  <a:lnTo>
                    <a:pt x="187" y="460"/>
                  </a:lnTo>
                  <a:close/>
                  <a:moveTo>
                    <a:pt x="187" y="0"/>
                  </a:moveTo>
                  <a:lnTo>
                    <a:pt x="181" y="4"/>
                  </a:lnTo>
                  <a:lnTo>
                    <a:pt x="181" y="156"/>
                  </a:lnTo>
                  <a:lnTo>
                    <a:pt x="183" y="156"/>
                  </a:lnTo>
                  <a:lnTo>
                    <a:pt x="181" y="159"/>
                  </a:lnTo>
                  <a:lnTo>
                    <a:pt x="181" y="447"/>
                  </a:lnTo>
                  <a:lnTo>
                    <a:pt x="187" y="443"/>
                  </a:lnTo>
                  <a:lnTo>
                    <a:pt x="187" y="0"/>
                  </a:lnTo>
                  <a:close/>
                </a:path>
              </a:pathLst>
            </a:custGeom>
            <a:solidFill>
              <a:srgbClr val="3A44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7" name="Freeform 520"/>
            <p:cNvSpPr>
              <a:spLocks noEditPoints="1"/>
            </p:cNvSpPr>
            <p:nvPr/>
          </p:nvSpPr>
          <p:spPr bwMode="auto">
            <a:xfrm>
              <a:off x="3619" y="3264"/>
              <a:ext cx="187" cy="487"/>
            </a:xfrm>
            <a:custGeom>
              <a:avLst/>
              <a:gdLst>
                <a:gd name="T0" fmla="*/ 0 w 187"/>
                <a:gd name="T1" fmla="*/ 471 h 487"/>
                <a:gd name="T2" fmla="*/ 0 w 187"/>
                <a:gd name="T3" fmla="*/ 478 h 487"/>
                <a:gd name="T4" fmla="*/ 115 w 187"/>
                <a:gd name="T5" fmla="*/ 485 h 487"/>
                <a:gd name="T6" fmla="*/ 126 w 187"/>
                <a:gd name="T7" fmla="*/ 478 h 487"/>
                <a:gd name="T8" fmla="*/ 0 w 187"/>
                <a:gd name="T9" fmla="*/ 471 h 487"/>
                <a:gd name="T10" fmla="*/ 187 w 187"/>
                <a:gd name="T11" fmla="*/ 460 h 487"/>
                <a:gd name="T12" fmla="*/ 181 w 187"/>
                <a:gd name="T13" fmla="*/ 465 h 487"/>
                <a:gd name="T14" fmla="*/ 181 w 187"/>
                <a:gd name="T15" fmla="*/ 480 h 487"/>
                <a:gd name="T16" fmla="*/ 179 w 187"/>
                <a:gd name="T17" fmla="*/ 480 h 487"/>
                <a:gd name="T18" fmla="*/ 157 w 187"/>
                <a:gd name="T19" fmla="*/ 480 h 487"/>
                <a:gd name="T20" fmla="*/ 148 w 187"/>
                <a:gd name="T21" fmla="*/ 485 h 487"/>
                <a:gd name="T22" fmla="*/ 170 w 187"/>
                <a:gd name="T23" fmla="*/ 487 h 487"/>
                <a:gd name="T24" fmla="*/ 176 w 187"/>
                <a:gd name="T25" fmla="*/ 487 h 487"/>
                <a:gd name="T26" fmla="*/ 179 w 187"/>
                <a:gd name="T27" fmla="*/ 487 h 487"/>
                <a:gd name="T28" fmla="*/ 187 w 187"/>
                <a:gd name="T29" fmla="*/ 482 h 487"/>
                <a:gd name="T30" fmla="*/ 187 w 187"/>
                <a:gd name="T31" fmla="*/ 478 h 487"/>
                <a:gd name="T32" fmla="*/ 187 w 187"/>
                <a:gd name="T33" fmla="*/ 460 h 487"/>
                <a:gd name="T34" fmla="*/ 187 w 187"/>
                <a:gd name="T35" fmla="*/ 0 h 487"/>
                <a:gd name="T36" fmla="*/ 181 w 187"/>
                <a:gd name="T37" fmla="*/ 4 h 487"/>
                <a:gd name="T38" fmla="*/ 181 w 187"/>
                <a:gd name="T39" fmla="*/ 156 h 487"/>
                <a:gd name="T40" fmla="*/ 183 w 187"/>
                <a:gd name="T41" fmla="*/ 156 h 487"/>
                <a:gd name="T42" fmla="*/ 181 w 187"/>
                <a:gd name="T43" fmla="*/ 159 h 487"/>
                <a:gd name="T44" fmla="*/ 181 w 187"/>
                <a:gd name="T45" fmla="*/ 447 h 487"/>
                <a:gd name="T46" fmla="*/ 187 w 187"/>
                <a:gd name="T47" fmla="*/ 443 h 487"/>
                <a:gd name="T48" fmla="*/ 187 w 187"/>
                <a:gd name="T49" fmla="*/ 0 h 4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7" h="487">
                  <a:moveTo>
                    <a:pt x="0" y="471"/>
                  </a:moveTo>
                  <a:lnTo>
                    <a:pt x="0" y="478"/>
                  </a:lnTo>
                  <a:lnTo>
                    <a:pt x="115" y="485"/>
                  </a:lnTo>
                  <a:lnTo>
                    <a:pt x="126" y="478"/>
                  </a:lnTo>
                  <a:lnTo>
                    <a:pt x="0" y="471"/>
                  </a:lnTo>
                  <a:moveTo>
                    <a:pt x="187" y="460"/>
                  </a:moveTo>
                  <a:lnTo>
                    <a:pt x="181" y="465"/>
                  </a:lnTo>
                  <a:lnTo>
                    <a:pt x="181" y="480"/>
                  </a:lnTo>
                  <a:lnTo>
                    <a:pt x="179" y="480"/>
                  </a:lnTo>
                  <a:lnTo>
                    <a:pt x="157" y="480"/>
                  </a:lnTo>
                  <a:lnTo>
                    <a:pt x="148" y="485"/>
                  </a:lnTo>
                  <a:lnTo>
                    <a:pt x="170" y="487"/>
                  </a:lnTo>
                  <a:lnTo>
                    <a:pt x="176" y="487"/>
                  </a:lnTo>
                  <a:lnTo>
                    <a:pt x="179" y="487"/>
                  </a:lnTo>
                  <a:lnTo>
                    <a:pt x="187" y="482"/>
                  </a:lnTo>
                  <a:lnTo>
                    <a:pt x="187" y="478"/>
                  </a:lnTo>
                  <a:lnTo>
                    <a:pt x="187" y="460"/>
                  </a:lnTo>
                  <a:moveTo>
                    <a:pt x="187" y="0"/>
                  </a:moveTo>
                  <a:lnTo>
                    <a:pt x="181" y="4"/>
                  </a:lnTo>
                  <a:lnTo>
                    <a:pt x="181" y="156"/>
                  </a:lnTo>
                  <a:lnTo>
                    <a:pt x="183" y="156"/>
                  </a:lnTo>
                  <a:lnTo>
                    <a:pt x="181" y="159"/>
                  </a:lnTo>
                  <a:lnTo>
                    <a:pt x="181" y="447"/>
                  </a:lnTo>
                  <a:lnTo>
                    <a:pt x="187" y="443"/>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8" name="Freeform 521"/>
            <p:cNvSpPr>
              <a:spLocks/>
            </p:cNvSpPr>
            <p:nvPr/>
          </p:nvSpPr>
          <p:spPr bwMode="auto">
            <a:xfrm>
              <a:off x="3621" y="3290"/>
              <a:ext cx="141" cy="128"/>
            </a:xfrm>
            <a:custGeom>
              <a:avLst/>
              <a:gdLst>
                <a:gd name="T0" fmla="*/ 141 w 141"/>
                <a:gd name="T1" fmla="*/ 0 h 128"/>
                <a:gd name="T2" fmla="*/ 0 w 141"/>
                <a:gd name="T3" fmla="*/ 84 h 128"/>
                <a:gd name="T4" fmla="*/ 0 w 141"/>
                <a:gd name="T5" fmla="*/ 122 h 128"/>
                <a:gd name="T6" fmla="*/ 139 w 141"/>
                <a:gd name="T7" fmla="*/ 128 h 128"/>
                <a:gd name="T8" fmla="*/ 141 w 141"/>
                <a:gd name="T9" fmla="*/ 0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28">
                  <a:moveTo>
                    <a:pt x="141" y="0"/>
                  </a:moveTo>
                  <a:lnTo>
                    <a:pt x="0" y="84"/>
                  </a:lnTo>
                  <a:lnTo>
                    <a:pt x="0" y="122"/>
                  </a:lnTo>
                  <a:lnTo>
                    <a:pt x="139" y="128"/>
                  </a:lnTo>
                  <a:lnTo>
                    <a:pt x="141" y="0"/>
                  </a:lnTo>
                  <a:close/>
                </a:path>
              </a:pathLst>
            </a:custGeom>
            <a:solidFill>
              <a:srgbClr val="6584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 name="Freeform 522"/>
            <p:cNvSpPr>
              <a:spLocks/>
            </p:cNvSpPr>
            <p:nvPr/>
          </p:nvSpPr>
          <p:spPr bwMode="auto">
            <a:xfrm>
              <a:off x="3621" y="3290"/>
              <a:ext cx="141" cy="128"/>
            </a:xfrm>
            <a:custGeom>
              <a:avLst/>
              <a:gdLst>
                <a:gd name="T0" fmla="*/ 141 w 141"/>
                <a:gd name="T1" fmla="*/ 0 h 128"/>
                <a:gd name="T2" fmla="*/ 0 w 141"/>
                <a:gd name="T3" fmla="*/ 84 h 128"/>
                <a:gd name="T4" fmla="*/ 0 w 141"/>
                <a:gd name="T5" fmla="*/ 122 h 128"/>
                <a:gd name="T6" fmla="*/ 139 w 141"/>
                <a:gd name="T7" fmla="*/ 128 h 128"/>
                <a:gd name="T8" fmla="*/ 141 w 141"/>
                <a:gd name="T9" fmla="*/ 0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28">
                  <a:moveTo>
                    <a:pt x="141" y="0"/>
                  </a:moveTo>
                  <a:lnTo>
                    <a:pt x="0" y="84"/>
                  </a:lnTo>
                  <a:lnTo>
                    <a:pt x="0" y="122"/>
                  </a:lnTo>
                  <a:lnTo>
                    <a:pt x="139" y="128"/>
                  </a:lnTo>
                  <a:lnTo>
                    <a:pt x="1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 name="Freeform 523"/>
            <p:cNvSpPr>
              <a:spLocks/>
            </p:cNvSpPr>
            <p:nvPr/>
          </p:nvSpPr>
          <p:spPr bwMode="auto">
            <a:xfrm>
              <a:off x="3934" y="3231"/>
              <a:ext cx="141" cy="108"/>
            </a:xfrm>
            <a:custGeom>
              <a:avLst/>
              <a:gdLst>
                <a:gd name="T0" fmla="*/ 0 w 141"/>
                <a:gd name="T1" fmla="*/ 0 h 108"/>
                <a:gd name="T2" fmla="*/ 0 w 141"/>
                <a:gd name="T3" fmla="*/ 108 h 108"/>
                <a:gd name="T4" fmla="*/ 141 w 141"/>
                <a:gd name="T5" fmla="*/ 22 h 108"/>
                <a:gd name="T6" fmla="*/ 139 w 141"/>
                <a:gd name="T7" fmla="*/ 6 h 108"/>
                <a:gd name="T8" fmla="*/ 0 w 141"/>
                <a:gd name="T9" fmla="*/ 0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08">
                  <a:moveTo>
                    <a:pt x="0" y="0"/>
                  </a:moveTo>
                  <a:lnTo>
                    <a:pt x="0" y="108"/>
                  </a:lnTo>
                  <a:lnTo>
                    <a:pt x="141" y="22"/>
                  </a:lnTo>
                  <a:lnTo>
                    <a:pt x="139" y="6"/>
                  </a:lnTo>
                  <a:lnTo>
                    <a:pt x="0" y="0"/>
                  </a:lnTo>
                  <a:close/>
                </a:path>
              </a:pathLst>
            </a:custGeom>
            <a:solidFill>
              <a:srgbClr val="677D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 name="Freeform 524"/>
            <p:cNvSpPr>
              <a:spLocks/>
            </p:cNvSpPr>
            <p:nvPr/>
          </p:nvSpPr>
          <p:spPr bwMode="auto">
            <a:xfrm>
              <a:off x="3934" y="3231"/>
              <a:ext cx="141" cy="108"/>
            </a:xfrm>
            <a:custGeom>
              <a:avLst/>
              <a:gdLst>
                <a:gd name="T0" fmla="*/ 0 w 141"/>
                <a:gd name="T1" fmla="*/ 0 h 108"/>
                <a:gd name="T2" fmla="*/ 0 w 141"/>
                <a:gd name="T3" fmla="*/ 108 h 108"/>
                <a:gd name="T4" fmla="*/ 141 w 141"/>
                <a:gd name="T5" fmla="*/ 22 h 108"/>
                <a:gd name="T6" fmla="*/ 139 w 141"/>
                <a:gd name="T7" fmla="*/ 6 h 108"/>
                <a:gd name="T8" fmla="*/ 0 w 141"/>
                <a:gd name="T9" fmla="*/ 0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08">
                  <a:moveTo>
                    <a:pt x="0" y="0"/>
                  </a:moveTo>
                  <a:lnTo>
                    <a:pt x="0" y="108"/>
                  </a:lnTo>
                  <a:lnTo>
                    <a:pt x="141" y="22"/>
                  </a:lnTo>
                  <a:lnTo>
                    <a:pt x="139"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 name="Freeform 525"/>
            <p:cNvSpPr>
              <a:spLocks/>
            </p:cNvSpPr>
            <p:nvPr/>
          </p:nvSpPr>
          <p:spPr bwMode="auto">
            <a:xfrm>
              <a:off x="3897" y="3229"/>
              <a:ext cx="33" cy="134"/>
            </a:xfrm>
            <a:custGeom>
              <a:avLst/>
              <a:gdLst>
                <a:gd name="T0" fmla="*/ 0 w 33"/>
                <a:gd name="T1" fmla="*/ 0 h 134"/>
                <a:gd name="T2" fmla="*/ 0 w 33"/>
                <a:gd name="T3" fmla="*/ 134 h 134"/>
                <a:gd name="T4" fmla="*/ 33 w 33"/>
                <a:gd name="T5" fmla="*/ 112 h 134"/>
                <a:gd name="T6" fmla="*/ 33 w 33"/>
                <a:gd name="T7" fmla="*/ 2 h 134"/>
                <a:gd name="T8" fmla="*/ 0 w 33"/>
                <a:gd name="T9" fmla="*/ 0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34">
                  <a:moveTo>
                    <a:pt x="0" y="0"/>
                  </a:moveTo>
                  <a:lnTo>
                    <a:pt x="0" y="134"/>
                  </a:lnTo>
                  <a:lnTo>
                    <a:pt x="33" y="112"/>
                  </a:lnTo>
                  <a:lnTo>
                    <a:pt x="33" y="2"/>
                  </a:lnTo>
                  <a:lnTo>
                    <a:pt x="0" y="0"/>
                  </a:lnTo>
                  <a:close/>
                </a:path>
              </a:pathLst>
            </a:custGeom>
            <a:solidFill>
              <a:srgbClr val="5E7E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 name="Freeform 526"/>
            <p:cNvSpPr>
              <a:spLocks/>
            </p:cNvSpPr>
            <p:nvPr/>
          </p:nvSpPr>
          <p:spPr bwMode="auto">
            <a:xfrm>
              <a:off x="3897" y="3229"/>
              <a:ext cx="33" cy="134"/>
            </a:xfrm>
            <a:custGeom>
              <a:avLst/>
              <a:gdLst>
                <a:gd name="T0" fmla="*/ 0 w 33"/>
                <a:gd name="T1" fmla="*/ 0 h 134"/>
                <a:gd name="T2" fmla="*/ 0 w 33"/>
                <a:gd name="T3" fmla="*/ 134 h 134"/>
                <a:gd name="T4" fmla="*/ 33 w 33"/>
                <a:gd name="T5" fmla="*/ 112 h 134"/>
                <a:gd name="T6" fmla="*/ 33 w 33"/>
                <a:gd name="T7" fmla="*/ 2 h 134"/>
                <a:gd name="T8" fmla="*/ 0 w 33"/>
                <a:gd name="T9" fmla="*/ 0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34">
                  <a:moveTo>
                    <a:pt x="0" y="0"/>
                  </a:moveTo>
                  <a:lnTo>
                    <a:pt x="0" y="134"/>
                  </a:lnTo>
                  <a:lnTo>
                    <a:pt x="33" y="112"/>
                  </a:lnTo>
                  <a:lnTo>
                    <a:pt x="3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 name="Rectangle 527"/>
            <p:cNvSpPr>
              <a:spLocks noChangeArrowheads="1"/>
            </p:cNvSpPr>
            <p:nvPr/>
          </p:nvSpPr>
          <p:spPr bwMode="auto">
            <a:xfrm>
              <a:off x="3895" y="3229"/>
              <a:ext cx="2" cy="134"/>
            </a:xfrm>
            <a:prstGeom prst="rect">
              <a:avLst/>
            </a:prstGeom>
            <a:solidFill>
              <a:srgbClr val="587F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05" name="Rectangle 528"/>
            <p:cNvSpPr>
              <a:spLocks noChangeArrowheads="1"/>
            </p:cNvSpPr>
            <p:nvPr/>
          </p:nvSpPr>
          <p:spPr bwMode="auto">
            <a:xfrm>
              <a:off x="3895" y="3229"/>
              <a:ext cx="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06" name="Freeform 529"/>
            <p:cNvSpPr>
              <a:spLocks/>
            </p:cNvSpPr>
            <p:nvPr/>
          </p:nvSpPr>
          <p:spPr bwMode="auto">
            <a:xfrm>
              <a:off x="3930" y="3231"/>
              <a:ext cx="4" cy="110"/>
            </a:xfrm>
            <a:custGeom>
              <a:avLst/>
              <a:gdLst>
                <a:gd name="T0" fmla="*/ 0 w 4"/>
                <a:gd name="T1" fmla="*/ 0 h 110"/>
                <a:gd name="T2" fmla="*/ 0 w 4"/>
                <a:gd name="T3" fmla="*/ 110 h 110"/>
                <a:gd name="T4" fmla="*/ 4 w 4"/>
                <a:gd name="T5" fmla="*/ 108 h 110"/>
                <a:gd name="T6" fmla="*/ 4 w 4"/>
                <a:gd name="T7" fmla="*/ 0 h 110"/>
                <a:gd name="T8" fmla="*/ 0 w 4"/>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10">
                  <a:moveTo>
                    <a:pt x="0" y="0"/>
                  </a:moveTo>
                  <a:lnTo>
                    <a:pt x="0" y="110"/>
                  </a:lnTo>
                  <a:lnTo>
                    <a:pt x="4" y="108"/>
                  </a:lnTo>
                  <a:lnTo>
                    <a:pt x="4" y="0"/>
                  </a:lnTo>
                  <a:lnTo>
                    <a:pt x="0" y="0"/>
                  </a:lnTo>
                  <a:close/>
                </a:path>
              </a:pathLst>
            </a:custGeom>
            <a:solidFill>
              <a:srgbClr val="8794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7" name="Freeform 530"/>
            <p:cNvSpPr>
              <a:spLocks/>
            </p:cNvSpPr>
            <p:nvPr/>
          </p:nvSpPr>
          <p:spPr bwMode="auto">
            <a:xfrm>
              <a:off x="3930" y="3231"/>
              <a:ext cx="4" cy="110"/>
            </a:xfrm>
            <a:custGeom>
              <a:avLst/>
              <a:gdLst>
                <a:gd name="T0" fmla="*/ 0 w 4"/>
                <a:gd name="T1" fmla="*/ 0 h 110"/>
                <a:gd name="T2" fmla="*/ 0 w 4"/>
                <a:gd name="T3" fmla="*/ 110 h 110"/>
                <a:gd name="T4" fmla="*/ 4 w 4"/>
                <a:gd name="T5" fmla="*/ 108 h 110"/>
                <a:gd name="T6" fmla="*/ 4 w 4"/>
                <a:gd name="T7" fmla="*/ 0 h 110"/>
                <a:gd name="T8" fmla="*/ 0 w 4"/>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10">
                  <a:moveTo>
                    <a:pt x="0" y="0"/>
                  </a:moveTo>
                  <a:lnTo>
                    <a:pt x="0" y="110"/>
                  </a:lnTo>
                  <a:lnTo>
                    <a:pt x="4" y="108"/>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8" name="Freeform 531"/>
            <p:cNvSpPr>
              <a:spLocks/>
            </p:cNvSpPr>
            <p:nvPr/>
          </p:nvSpPr>
          <p:spPr bwMode="auto">
            <a:xfrm>
              <a:off x="3892" y="3229"/>
              <a:ext cx="3" cy="136"/>
            </a:xfrm>
            <a:custGeom>
              <a:avLst/>
              <a:gdLst>
                <a:gd name="T0" fmla="*/ 3 w 3"/>
                <a:gd name="T1" fmla="*/ 0 h 136"/>
                <a:gd name="T2" fmla="*/ 0 w 3"/>
                <a:gd name="T3" fmla="*/ 136 h 136"/>
                <a:gd name="T4" fmla="*/ 3 w 3"/>
                <a:gd name="T5" fmla="*/ 134 h 136"/>
                <a:gd name="T6" fmla="*/ 3 w 3"/>
                <a:gd name="T7" fmla="*/ 0 h 136"/>
                <a:gd name="T8" fmla="*/ 3 w 3"/>
                <a:gd name="T9" fmla="*/ 0 h 1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36">
                  <a:moveTo>
                    <a:pt x="3" y="0"/>
                  </a:moveTo>
                  <a:lnTo>
                    <a:pt x="0" y="136"/>
                  </a:lnTo>
                  <a:lnTo>
                    <a:pt x="3" y="134"/>
                  </a:lnTo>
                  <a:lnTo>
                    <a:pt x="3" y="0"/>
                  </a:lnTo>
                  <a:close/>
                </a:path>
              </a:pathLst>
            </a:custGeom>
            <a:solidFill>
              <a:srgbClr val="3A4E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 name="Freeform 532"/>
            <p:cNvSpPr>
              <a:spLocks/>
            </p:cNvSpPr>
            <p:nvPr/>
          </p:nvSpPr>
          <p:spPr bwMode="auto">
            <a:xfrm>
              <a:off x="4082" y="3237"/>
              <a:ext cx="13" cy="12"/>
            </a:xfrm>
            <a:custGeom>
              <a:avLst/>
              <a:gdLst>
                <a:gd name="T0" fmla="*/ 0 w 13"/>
                <a:gd name="T1" fmla="*/ 0 h 12"/>
                <a:gd name="T2" fmla="*/ 0 w 13"/>
                <a:gd name="T3" fmla="*/ 12 h 12"/>
                <a:gd name="T4" fmla="*/ 13 w 13"/>
                <a:gd name="T5" fmla="*/ 3 h 12"/>
                <a:gd name="T6" fmla="*/ 13 w 13"/>
                <a:gd name="T7" fmla="*/ 0 h 12"/>
                <a:gd name="T8" fmla="*/ 0 w 13"/>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2">
                  <a:moveTo>
                    <a:pt x="0" y="0"/>
                  </a:moveTo>
                  <a:lnTo>
                    <a:pt x="0" y="12"/>
                  </a:lnTo>
                  <a:lnTo>
                    <a:pt x="13" y="3"/>
                  </a:lnTo>
                  <a:lnTo>
                    <a:pt x="13" y="0"/>
                  </a:lnTo>
                  <a:lnTo>
                    <a:pt x="0" y="0"/>
                  </a:lnTo>
                  <a:close/>
                </a:path>
              </a:pathLst>
            </a:custGeom>
            <a:solidFill>
              <a:srgbClr val="677D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 name="Freeform 533"/>
            <p:cNvSpPr>
              <a:spLocks/>
            </p:cNvSpPr>
            <p:nvPr/>
          </p:nvSpPr>
          <p:spPr bwMode="auto">
            <a:xfrm>
              <a:off x="4082" y="3237"/>
              <a:ext cx="13" cy="12"/>
            </a:xfrm>
            <a:custGeom>
              <a:avLst/>
              <a:gdLst>
                <a:gd name="T0" fmla="*/ 0 w 13"/>
                <a:gd name="T1" fmla="*/ 0 h 12"/>
                <a:gd name="T2" fmla="*/ 0 w 13"/>
                <a:gd name="T3" fmla="*/ 12 h 12"/>
                <a:gd name="T4" fmla="*/ 13 w 13"/>
                <a:gd name="T5" fmla="*/ 3 h 12"/>
                <a:gd name="T6" fmla="*/ 13 w 13"/>
                <a:gd name="T7" fmla="*/ 0 h 12"/>
                <a:gd name="T8" fmla="*/ 0 w 13"/>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2">
                  <a:moveTo>
                    <a:pt x="0" y="0"/>
                  </a:moveTo>
                  <a:lnTo>
                    <a:pt x="0" y="12"/>
                  </a:lnTo>
                  <a:lnTo>
                    <a:pt x="13" y="3"/>
                  </a:lnTo>
                  <a:lnTo>
                    <a:pt x="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 name="Freeform 534"/>
            <p:cNvSpPr>
              <a:spLocks/>
            </p:cNvSpPr>
            <p:nvPr/>
          </p:nvSpPr>
          <p:spPr bwMode="auto">
            <a:xfrm>
              <a:off x="4095" y="3237"/>
              <a:ext cx="2" cy="3"/>
            </a:xfrm>
            <a:custGeom>
              <a:avLst/>
              <a:gdLst>
                <a:gd name="T0" fmla="*/ 0 w 2"/>
                <a:gd name="T1" fmla="*/ 0 h 3"/>
                <a:gd name="T2" fmla="*/ 0 w 2"/>
                <a:gd name="T3" fmla="*/ 3 h 3"/>
                <a:gd name="T4" fmla="*/ 2 w 2"/>
                <a:gd name="T5" fmla="*/ 0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3"/>
                  </a:lnTo>
                  <a:lnTo>
                    <a:pt x="2" y="0"/>
                  </a:lnTo>
                  <a:lnTo>
                    <a:pt x="0" y="0"/>
                  </a:lnTo>
                  <a:close/>
                </a:path>
              </a:pathLst>
            </a:custGeom>
            <a:solidFill>
              <a:srgbClr val="8794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 name="Freeform 535"/>
            <p:cNvSpPr>
              <a:spLocks noEditPoints="1"/>
            </p:cNvSpPr>
            <p:nvPr/>
          </p:nvSpPr>
          <p:spPr bwMode="auto">
            <a:xfrm>
              <a:off x="3621" y="3412"/>
              <a:ext cx="179" cy="121"/>
            </a:xfrm>
            <a:custGeom>
              <a:avLst/>
              <a:gdLst>
                <a:gd name="T0" fmla="*/ 144 w 179"/>
                <a:gd name="T1" fmla="*/ 6 h 121"/>
                <a:gd name="T2" fmla="*/ 144 w 179"/>
                <a:gd name="T3" fmla="*/ 30 h 121"/>
                <a:gd name="T4" fmla="*/ 179 w 179"/>
                <a:gd name="T5" fmla="*/ 11 h 121"/>
                <a:gd name="T6" fmla="*/ 179 w 179"/>
                <a:gd name="T7" fmla="*/ 8 h 121"/>
                <a:gd name="T8" fmla="*/ 144 w 179"/>
                <a:gd name="T9" fmla="*/ 6 h 121"/>
                <a:gd name="T10" fmla="*/ 0 w 179"/>
                <a:gd name="T11" fmla="*/ 0 h 121"/>
                <a:gd name="T12" fmla="*/ 0 w 179"/>
                <a:gd name="T13" fmla="*/ 121 h 121"/>
                <a:gd name="T14" fmla="*/ 139 w 179"/>
                <a:gd name="T15" fmla="*/ 33 h 121"/>
                <a:gd name="T16" fmla="*/ 139 w 179"/>
                <a:gd name="T17" fmla="*/ 6 h 121"/>
                <a:gd name="T18" fmla="*/ 0 w 17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1">
                  <a:moveTo>
                    <a:pt x="144" y="6"/>
                  </a:moveTo>
                  <a:lnTo>
                    <a:pt x="144" y="30"/>
                  </a:lnTo>
                  <a:lnTo>
                    <a:pt x="179" y="11"/>
                  </a:lnTo>
                  <a:lnTo>
                    <a:pt x="179" y="8"/>
                  </a:lnTo>
                  <a:lnTo>
                    <a:pt x="144" y="6"/>
                  </a:lnTo>
                  <a:close/>
                  <a:moveTo>
                    <a:pt x="0" y="0"/>
                  </a:moveTo>
                  <a:lnTo>
                    <a:pt x="0" y="121"/>
                  </a:lnTo>
                  <a:lnTo>
                    <a:pt x="139" y="33"/>
                  </a:lnTo>
                  <a:lnTo>
                    <a:pt x="139" y="6"/>
                  </a:lnTo>
                  <a:lnTo>
                    <a:pt x="0" y="0"/>
                  </a:lnTo>
                  <a:close/>
                </a:path>
              </a:pathLst>
            </a:custGeom>
            <a:solidFill>
              <a:srgbClr val="5677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 name="Freeform 536"/>
            <p:cNvSpPr>
              <a:spLocks noEditPoints="1"/>
            </p:cNvSpPr>
            <p:nvPr/>
          </p:nvSpPr>
          <p:spPr bwMode="auto">
            <a:xfrm>
              <a:off x="3621" y="3412"/>
              <a:ext cx="179" cy="121"/>
            </a:xfrm>
            <a:custGeom>
              <a:avLst/>
              <a:gdLst>
                <a:gd name="T0" fmla="*/ 144 w 179"/>
                <a:gd name="T1" fmla="*/ 6 h 121"/>
                <a:gd name="T2" fmla="*/ 144 w 179"/>
                <a:gd name="T3" fmla="*/ 30 h 121"/>
                <a:gd name="T4" fmla="*/ 179 w 179"/>
                <a:gd name="T5" fmla="*/ 11 h 121"/>
                <a:gd name="T6" fmla="*/ 179 w 179"/>
                <a:gd name="T7" fmla="*/ 8 h 121"/>
                <a:gd name="T8" fmla="*/ 144 w 179"/>
                <a:gd name="T9" fmla="*/ 6 h 121"/>
                <a:gd name="T10" fmla="*/ 0 w 179"/>
                <a:gd name="T11" fmla="*/ 0 h 121"/>
                <a:gd name="T12" fmla="*/ 0 w 179"/>
                <a:gd name="T13" fmla="*/ 121 h 121"/>
                <a:gd name="T14" fmla="*/ 139 w 179"/>
                <a:gd name="T15" fmla="*/ 33 h 121"/>
                <a:gd name="T16" fmla="*/ 139 w 179"/>
                <a:gd name="T17" fmla="*/ 6 h 121"/>
                <a:gd name="T18" fmla="*/ 0 w 17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1">
                  <a:moveTo>
                    <a:pt x="144" y="6"/>
                  </a:moveTo>
                  <a:lnTo>
                    <a:pt x="144" y="30"/>
                  </a:lnTo>
                  <a:lnTo>
                    <a:pt x="179" y="11"/>
                  </a:lnTo>
                  <a:lnTo>
                    <a:pt x="179" y="8"/>
                  </a:lnTo>
                  <a:lnTo>
                    <a:pt x="144" y="6"/>
                  </a:lnTo>
                  <a:moveTo>
                    <a:pt x="0" y="0"/>
                  </a:moveTo>
                  <a:lnTo>
                    <a:pt x="0" y="121"/>
                  </a:lnTo>
                  <a:lnTo>
                    <a:pt x="139" y="33"/>
                  </a:lnTo>
                  <a:lnTo>
                    <a:pt x="139"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 name="Rectangle 537"/>
            <p:cNvSpPr>
              <a:spLocks noChangeArrowheads="1"/>
            </p:cNvSpPr>
            <p:nvPr/>
          </p:nvSpPr>
          <p:spPr bwMode="auto">
            <a:xfrm>
              <a:off x="3800" y="3420"/>
              <a:ext cx="1" cy="3"/>
            </a:xfrm>
            <a:prstGeom prst="rect">
              <a:avLst/>
            </a:prstGeom>
            <a:solidFill>
              <a:srgbClr val="899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5" name="Rectangle 538"/>
            <p:cNvSpPr>
              <a:spLocks noChangeArrowheads="1"/>
            </p:cNvSpPr>
            <p:nvPr/>
          </p:nvSpPr>
          <p:spPr bwMode="auto">
            <a:xfrm>
              <a:off x="3800" y="3420"/>
              <a:ext cx="1" cy="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6" name="Freeform 539"/>
            <p:cNvSpPr>
              <a:spLocks/>
            </p:cNvSpPr>
            <p:nvPr/>
          </p:nvSpPr>
          <p:spPr bwMode="auto">
            <a:xfrm>
              <a:off x="3800" y="3420"/>
              <a:ext cx="2" cy="3"/>
            </a:xfrm>
            <a:custGeom>
              <a:avLst/>
              <a:gdLst>
                <a:gd name="T0" fmla="*/ 0 w 2"/>
                <a:gd name="T1" fmla="*/ 0 h 3"/>
                <a:gd name="T2" fmla="*/ 0 w 2"/>
                <a:gd name="T3" fmla="*/ 3 h 3"/>
                <a:gd name="T4" fmla="*/ 2 w 2"/>
                <a:gd name="T5" fmla="*/ 0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3"/>
                  </a:lnTo>
                  <a:lnTo>
                    <a:pt x="2" y="0"/>
                  </a:lnTo>
                  <a:lnTo>
                    <a:pt x="0" y="0"/>
                  </a:lnTo>
                  <a:close/>
                </a:path>
              </a:pathLst>
            </a:custGeom>
            <a:solidFill>
              <a:srgbClr val="3C50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7" name="Freeform 540"/>
            <p:cNvSpPr>
              <a:spLocks/>
            </p:cNvSpPr>
            <p:nvPr/>
          </p:nvSpPr>
          <p:spPr bwMode="auto">
            <a:xfrm>
              <a:off x="3800" y="3420"/>
              <a:ext cx="2" cy="3"/>
            </a:xfrm>
            <a:custGeom>
              <a:avLst/>
              <a:gdLst>
                <a:gd name="T0" fmla="*/ 0 w 2"/>
                <a:gd name="T1" fmla="*/ 0 h 3"/>
                <a:gd name="T2" fmla="*/ 0 w 2"/>
                <a:gd name="T3" fmla="*/ 3 h 3"/>
                <a:gd name="T4" fmla="*/ 2 w 2"/>
                <a:gd name="T5" fmla="*/ 0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3"/>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 name="Freeform 541"/>
            <p:cNvSpPr>
              <a:spLocks/>
            </p:cNvSpPr>
            <p:nvPr/>
          </p:nvSpPr>
          <p:spPr bwMode="auto">
            <a:xfrm>
              <a:off x="3608" y="3074"/>
              <a:ext cx="500" cy="800"/>
            </a:xfrm>
            <a:custGeom>
              <a:avLst/>
              <a:gdLst>
                <a:gd name="T0" fmla="*/ 2407 w 227"/>
                <a:gd name="T1" fmla="*/ 2400 h 363"/>
                <a:gd name="T2" fmla="*/ 2392 w 227"/>
                <a:gd name="T3" fmla="*/ 2376 h 363"/>
                <a:gd name="T4" fmla="*/ 44 w 227"/>
                <a:gd name="T5" fmla="*/ 3833 h 363"/>
                <a:gd name="T6" fmla="*/ 64 w 227"/>
                <a:gd name="T7" fmla="*/ 1457 h 363"/>
                <a:gd name="T8" fmla="*/ 2381 w 227"/>
                <a:gd name="T9" fmla="*/ 64 h 363"/>
                <a:gd name="T10" fmla="*/ 2381 w 227"/>
                <a:gd name="T11" fmla="*/ 2400 h 363"/>
                <a:gd name="T12" fmla="*/ 2407 w 227"/>
                <a:gd name="T13" fmla="*/ 2400 h 363"/>
                <a:gd name="T14" fmla="*/ 2392 w 227"/>
                <a:gd name="T15" fmla="*/ 2376 h 363"/>
                <a:gd name="T16" fmla="*/ 2407 w 227"/>
                <a:gd name="T17" fmla="*/ 2400 h 363"/>
                <a:gd name="T18" fmla="*/ 2425 w 227"/>
                <a:gd name="T19" fmla="*/ 2400 h 363"/>
                <a:gd name="T20" fmla="*/ 2425 w 227"/>
                <a:gd name="T21" fmla="*/ 20 h 363"/>
                <a:gd name="T22" fmla="*/ 2416 w 227"/>
                <a:gd name="T23" fmla="*/ 9 h 363"/>
                <a:gd name="T24" fmla="*/ 2392 w 227"/>
                <a:gd name="T25" fmla="*/ 9 h 363"/>
                <a:gd name="T26" fmla="*/ 33 w 227"/>
                <a:gd name="T27" fmla="*/ 1433 h 363"/>
                <a:gd name="T28" fmla="*/ 20 w 227"/>
                <a:gd name="T29" fmla="*/ 1448 h 363"/>
                <a:gd name="T30" fmla="*/ 0 w 227"/>
                <a:gd name="T31" fmla="*/ 3866 h 363"/>
                <a:gd name="T32" fmla="*/ 9 w 227"/>
                <a:gd name="T33" fmla="*/ 3885 h 363"/>
                <a:gd name="T34" fmla="*/ 33 w 227"/>
                <a:gd name="T35" fmla="*/ 3885 h 363"/>
                <a:gd name="T36" fmla="*/ 2416 w 227"/>
                <a:gd name="T37" fmla="*/ 2409 h 363"/>
                <a:gd name="T38" fmla="*/ 2425 w 227"/>
                <a:gd name="T39" fmla="*/ 2400 h 363"/>
                <a:gd name="T40" fmla="*/ 2407 w 227"/>
                <a:gd name="T41" fmla="*/ 2400 h 3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7" h="363">
                  <a:moveTo>
                    <a:pt x="225" y="224"/>
                  </a:moveTo>
                  <a:cubicBezTo>
                    <a:pt x="224" y="222"/>
                    <a:pt x="224" y="222"/>
                    <a:pt x="224" y="222"/>
                  </a:cubicBezTo>
                  <a:cubicBezTo>
                    <a:pt x="4" y="358"/>
                    <a:pt x="4" y="358"/>
                    <a:pt x="4" y="358"/>
                  </a:cubicBezTo>
                  <a:cubicBezTo>
                    <a:pt x="6" y="136"/>
                    <a:pt x="6" y="136"/>
                    <a:pt x="6" y="136"/>
                  </a:cubicBezTo>
                  <a:cubicBezTo>
                    <a:pt x="223" y="6"/>
                    <a:pt x="223" y="6"/>
                    <a:pt x="223" y="6"/>
                  </a:cubicBezTo>
                  <a:cubicBezTo>
                    <a:pt x="223" y="224"/>
                    <a:pt x="223" y="224"/>
                    <a:pt x="223" y="224"/>
                  </a:cubicBezTo>
                  <a:cubicBezTo>
                    <a:pt x="225" y="224"/>
                    <a:pt x="225" y="224"/>
                    <a:pt x="225" y="224"/>
                  </a:cubicBezTo>
                  <a:cubicBezTo>
                    <a:pt x="224" y="222"/>
                    <a:pt x="224" y="222"/>
                    <a:pt x="224" y="222"/>
                  </a:cubicBezTo>
                  <a:cubicBezTo>
                    <a:pt x="225" y="224"/>
                    <a:pt x="225" y="224"/>
                    <a:pt x="225" y="224"/>
                  </a:cubicBezTo>
                  <a:cubicBezTo>
                    <a:pt x="227" y="224"/>
                    <a:pt x="227" y="224"/>
                    <a:pt x="227" y="224"/>
                  </a:cubicBezTo>
                  <a:cubicBezTo>
                    <a:pt x="227" y="2"/>
                    <a:pt x="227" y="2"/>
                    <a:pt x="227" y="2"/>
                  </a:cubicBezTo>
                  <a:cubicBezTo>
                    <a:pt x="227" y="2"/>
                    <a:pt x="226" y="1"/>
                    <a:pt x="226" y="1"/>
                  </a:cubicBezTo>
                  <a:cubicBezTo>
                    <a:pt x="225" y="0"/>
                    <a:pt x="224" y="0"/>
                    <a:pt x="224" y="1"/>
                  </a:cubicBezTo>
                  <a:cubicBezTo>
                    <a:pt x="3" y="134"/>
                    <a:pt x="3" y="134"/>
                    <a:pt x="3" y="134"/>
                  </a:cubicBezTo>
                  <a:cubicBezTo>
                    <a:pt x="3" y="134"/>
                    <a:pt x="2" y="135"/>
                    <a:pt x="2" y="135"/>
                  </a:cubicBezTo>
                  <a:cubicBezTo>
                    <a:pt x="0" y="361"/>
                    <a:pt x="0" y="361"/>
                    <a:pt x="0" y="361"/>
                  </a:cubicBezTo>
                  <a:cubicBezTo>
                    <a:pt x="0" y="362"/>
                    <a:pt x="1" y="363"/>
                    <a:pt x="1" y="363"/>
                  </a:cubicBezTo>
                  <a:cubicBezTo>
                    <a:pt x="2" y="363"/>
                    <a:pt x="3" y="363"/>
                    <a:pt x="3" y="363"/>
                  </a:cubicBezTo>
                  <a:cubicBezTo>
                    <a:pt x="226" y="225"/>
                    <a:pt x="226" y="225"/>
                    <a:pt x="226" y="225"/>
                  </a:cubicBezTo>
                  <a:cubicBezTo>
                    <a:pt x="226" y="225"/>
                    <a:pt x="227" y="224"/>
                    <a:pt x="227" y="224"/>
                  </a:cubicBezTo>
                  <a:cubicBezTo>
                    <a:pt x="225" y="224"/>
                    <a:pt x="225" y="224"/>
                    <a:pt x="225" y="2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 name="Freeform 542"/>
            <p:cNvSpPr>
              <a:spLocks/>
            </p:cNvSpPr>
            <p:nvPr/>
          </p:nvSpPr>
          <p:spPr bwMode="auto">
            <a:xfrm>
              <a:off x="1624" y="3768"/>
              <a:ext cx="20" cy="9"/>
            </a:xfrm>
            <a:custGeom>
              <a:avLst/>
              <a:gdLst>
                <a:gd name="T0" fmla="*/ 20 w 20"/>
                <a:gd name="T1" fmla="*/ 0 h 9"/>
                <a:gd name="T2" fmla="*/ 0 w 20"/>
                <a:gd name="T3" fmla="*/ 9 h 9"/>
                <a:gd name="T4" fmla="*/ 0 w 20"/>
                <a:gd name="T5" fmla="*/ 9 h 9"/>
                <a:gd name="T6" fmla="*/ 20 w 20"/>
                <a:gd name="T7" fmla="*/ 0 h 9"/>
                <a:gd name="T8" fmla="*/ 20 w 20"/>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9">
                  <a:moveTo>
                    <a:pt x="20" y="0"/>
                  </a:moveTo>
                  <a:lnTo>
                    <a:pt x="0" y="9"/>
                  </a:lnTo>
                  <a:lnTo>
                    <a:pt x="20" y="0"/>
                  </a:lnTo>
                  <a:close/>
                </a:path>
              </a:pathLst>
            </a:custGeom>
            <a:solidFill>
              <a:srgbClr val="BBC1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 name="Freeform 543"/>
            <p:cNvSpPr>
              <a:spLocks/>
            </p:cNvSpPr>
            <p:nvPr/>
          </p:nvSpPr>
          <p:spPr bwMode="auto">
            <a:xfrm>
              <a:off x="1624" y="3768"/>
              <a:ext cx="20" cy="9"/>
            </a:xfrm>
            <a:custGeom>
              <a:avLst/>
              <a:gdLst>
                <a:gd name="T0" fmla="*/ 20 w 20"/>
                <a:gd name="T1" fmla="*/ 0 h 9"/>
                <a:gd name="T2" fmla="*/ 0 w 20"/>
                <a:gd name="T3" fmla="*/ 9 h 9"/>
                <a:gd name="T4" fmla="*/ 0 w 20"/>
                <a:gd name="T5" fmla="*/ 9 h 9"/>
                <a:gd name="T6" fmla="*/ 20 w 20"/>
                <a:gd name="T7" fmla="*/ 0 h 9"/>
                <a:gd name="T8" fmla="*/ 20 w 20"/>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9">
                  <a:moveTo>
                    <a:pt x="20" y="0"/>
                  </a:moveTo>
                  <a:lnTo>
                    <a:pt x="0" y="9"/>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 name="Freeform 544"/>
            <p:cNvSpPr>
              <a:spLocks noEditPoints="1"/>
            </p:cNvSpPr>
            <p:nvPr/>
          </p:nvSpPr>
          <p:spPr bwMode="auto">
            <a:xfrm>
              <a:off x="1621" y="3290"/>
              <a:ext cx="205" cy="478"/>
            </a:xfrm>
            <a:custGeom>
              <a:avLst/>
              <a:gdLst>
                <a:gd name="T0" fmla="*/ 23 w 205"/>
                <a:gd name="T1" fmla="*/ 157 h 478"/>
                <a:gd name="T2" fmla="*/ 40 w 205"/>
                <a:gd name="T3" fmla="*/ 461 h 478"/>
                <a:gd name="T4" fmla="*/ 205 w 205"/>
                <a:gd name="T5" fmla="*/ 384 h 478"/>
                <a:gd name="T6" fmla="*/ 205 w 205"/>
                <a:gd name="T7" fmla="*/ 166 h 478"/>
                <a:gd name="T8" fmla="*/ 108 w 205"/>
                <a:gd name="T9" fmla="*/ 161 h 478"/>
                <a:gd name="T10" fmla="*/ 108 w 205"/>
                <a:gd name="T11" fmla="*/ 212 h 478"/>
                <a:gd name="T12" fmla="*/ 139 w 205"/>
                <a:gd name="T13" fmla="*/ 196 h 478"/>
                <a:gd name="T14" fmla="*/ 141 w 205"/>
                <a:gd name="T15" fmla="*/ 311 h 478"/>
                <a:gd name="T16" fmla="*/ 78 w 205"/>
                <a:gd name="T17" fmla="*/ 346 h 478"/>
                <a:gd name="T18" fmla="*/ 75 w 205"/>
                <a:gd name="T19" fmla="*/ 229 h 478"/>
                <a:gd name="T20" fmla="*/ 78 w 205"/>
                <a:gd name="T21" fmla="*/ 229 h 478"/>
                <a:gd name="T22" fmla="*/ 75 w 205"/>
                <a:gd name="T23" fmla="*/ 229 h 478"/>
                <a:gd name="T24" fmla="*/ 75 w 205"/>
                <a:gd name="T25" fmla="*/ 227 h 478"/>
                <a:gd name="T26" fmla="*/ 104 w 205"/>
                <a:gd name="T27" fmla="*/ 214 h 478"/>
                <a:gd name="T28" fmla="*/ 104 w 205"/>
                <a:gd name="T29" fmla="*/ 161 h 478"/>
                <a:gd name="T30" fmla="*/ 23 w 205"/>
                <a:gd name="T31" fmla="*/ 157 h 478"/>
                <a:gd name="T32" fmla="*/ 0 w 205"/>
                <a:gd name="T33" fmla="*/ 155 h 478"/>
                <a:gd name="T34" fmla="*/ 0 w 205"/>
                <a:gd name="T35" fmla="*/ 478 h 478"/>
                <a:gd name="T36" fmla="*/ 18 w 205"/>
                <a:gd name="T37" fmla="*/ 472 h 478"/>
                <a:gd name="T38" fmla="*/ 18 w 205"/>
                <a:gd name="T39" fmla="*/ 157 h 478"/>
                <a:gd name="T40" fmla="*/ 0 w 205"/>
                <a:gd name="T41" fmla="*/ 155 h 478"/>
                <a:gd name="T42" fmla="*/ 108 w 205"/>
                <a:gd name="T43" fmla="*/ 5 h 478"/>
                <a:gd name="T44" fmla="*/ 108 w 205"/>
                <a:gd name="T45" fmla="*/ 102 h 478"/>
                <a:gd name="T46" fmla="*/ 205 w 205"/>
                <a:gd name="T47" fmla="*/ 53 h 478"/>
                <a:gd name="T48" fmla="*/ 205 w 205"/>
                <a:gd name="T49" fmla="*/ 9 h 478"/>
                <a:gd name="T50" fmla="*/ 108 w 205"/>
                <a:gd name="T51" fmla="*/ 5 h 478"/>
                <a:gd name="T52" fmla="*/ 5 w 205"/>
                <a:gd name="T53" fmla="*/ 0 h 478"/>
                <a:gd name="T54" fmla="*/ 0 w 205"/>
                <a:gd name="T55" fmla="*/ 0 h 478"/>
                <a:gd name="T56" fmla="*/ 0 w 205"/>
                <a:gd name="T57" fmla="*/ 155 h 478"/>
                <a:gd name="T58" fmla="*/ 18 w 205"/>
                <a:gd name="T59" fmla="*/ 146 h 478"/>
                <a:gd name="T60" fmla="*/ 18 w 205"/>
                <a:gd name="T61" fmla="*/ 71 h 478"/>
                <a:gd name="T62" fmla="*/ 23 w 205"/>
                <a:gd name="T63" fmla="*/ 144 h 478"/>
                <a:gd name="T64" fmla="*/ 104 w 205"/>
                <a:gd name="T65" fmla="*/ 104 h 478"/>
                <a:gd name="T66" fmla="*/ 104 w 205"/>
                <a:gd name="T67" fmla="*/ 5 h 478"/>
                <a:gd name="T68" fmla="*/ 5 w 205"/>
                <a:gd name="T69" fmla="*/ 0 h 4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05" h="478">
                  <a:moveTo>
                    <a:pt x="23" y="157"/>
                  </a:moveTo>
                  <a:lnTo>
                    <a:pt x="40" y="461"/>
                  </a:lnTo>
                  <a:lnTo>
                    <a:pt x="205" y="384"/>
                  </a:lnTo>
                  <a:lnTo>
                    <a:pt x="205" y="166"/>
                  </a:lnTo>
                  <a:lnTo>
                    <a:pt x="108" y="161"/>
                  </a:lnTo>
                  <a:lnTo>
                    <a:pt x="108" y="212"/>
                  </a:lnTo>
                  <a:lnTo>
                    <a:pt x="139" y="196"/>
                  </a:lnTo>
                  <a:lnTo>
                    <a:pt x="141" y="311"/>
                  </a:lnTo>
                  <a:lnTo>
                    <a:pt x="78" y="346"/>
                  </a:lnTo>
                  <a:lnTo>
                    <a:pt x="75" y="229"/>
                  </a:lnTo>
                  <a:lnTo>
                    <a:pt x="78" y="229"/>
                  </a:lnTo>
                  <a:lnTo>
                    <a:pt x="75" y="229"/>
                  </a:lnTo>
                  <a:lnTo>
                    <a:pt x="75" y="227"/>
                  </a:lnTo>
                  <a:lnTo>
                    <a:pt x="104" y="214"/>
                  </a:lnTo>
                  <a:lnTo>
                    <a:pt x="104" y="161"/>
                  </a:lnTo>
                  <a:lnTo>
                    <a:pt x="23" y="157"/>
                  </a:lnTo>
                  <a:close/>
                  <a:moveTo>
                    <a:pt x="0" y="155"/>
                  </a:moveTo>
                  <a:lnTo>
                    <a:pt x="0" y="478"/>
                  </a:lnTo>
                  <a:lnTo>
                    <a:pt x="18" y="472"/>
                  </a:lnTo>
                  <a:lnTo>
                    <a:pt x="18" y="157"/>
                  </a:lnTo>
                  <a:lnTo>
                    <a:pt x="0" y="155"/>
                  </a:lnTo>
                  <a:close/>
                  <a:moveTo>
                    <a:pt x="108" y="5"/>
                  </a:moveTo>
                  <a:lnTo>
                    <a:pt x="108" y="102"/>
                  </a:lnTo>
                  <a:lnTo>
                    <a:pt x="205" y="53"/>
                  </a:lnTo>
                  <a:lnTo>
                    <a:pt x="205" y="9"/>
                  </a:lnTo>
                  <a:lnTo>
                    <a:pt x="108" y="5"/>
                  </a:lnTo>
                  <a:close/>
                  <a:moveTo>
                    <a:pt x="5" y="0"/>
                  </a:moveTo>
                  <a:lnTo>
                    <a:pt x="0" y="0"/>
                  </a:lnTo>
                  <a:lnTo>
                    <a:pt x="0" y="155"/>
                  </a:lnTo>
                  <a:lnTo>
                    <a:pt x="18" y="146"/>
                  </a:lnTo>
                  <a:lnTo>
                    <a:pt x="18" y="71"/>
                  </a:lnTo>
                  <a:lnTo>
                    <a:pt x="23" y="144"/>
                  </a:lnTo>
                  <a:lnTo>
                    <a:pt x="104" y="104"/>
                  </a:lnTo>
                  <a:lnTo>
                    <a:pt x="104" y="5"/>
                  </a:lnTo>
                  <a:lnTo>
                    <a:pt x="5" y="0"/>
                  </a:lnTo>
                  <a:close/>
                </a:path>
              </a:pathLst>
            </a:custGeom>
            <a:solidFill>
              <a:srgbClr val="8F9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 name="Freeform 545"/>
            <p:cNvSpPr>
              <a:spLocks noEditPoints="1"/>
            </p:cNvSpPr>
            <p:nvPr/>
          </p:nvSpPr>
          <p:spPr bwMode="auto">
            <a:xfrm>
              <a:off x="1621" y="3290"/>
              <a:ext cx="205" cy="478"/>
            </a:xfrm>
            <a:custGeom>
              <a:avLst/>
              <a:gdLst>
                <a:gd name="T0" fmla="*/ 23 w 205"/>
                <a:gd name="T1" fmla="*/ 157 h 478"/>
                <a:gd name="T2" fmla="*/ 40 w 205"/>
                <a:gd name="T3" fmla="*/ 461 h 478"/>
                <a:gd name="T4" fmla="*/ 205 w 205"/>
                <a:gd name="T5" fmla="*/ 384 h 478"/>
                <a:gd name="T6" fmla="*/ 205 w 205"/>
                <a:gd name="T7" fmla="*/ 166 h 478"/>
                <a:gd name="T8" fmla="*/ 108 w 205"/>
                <a:gd name="T9" fmla="*/ 161 h 478"/>
                <a:gd name="T10" fmla="*/ 108 w 205"/>
                <a:gd name="T11" fmla="*/ 212 h 478"/>
                <a:gd name="T12" fmla="*/ 139 w 205"/>
                <a:gd name="T13" fmla="*/ 196 h 478"/>
                <a:gd name="T14" fmla="*/ 141 w 205"/>
                <a:gd name="T15" fmla="*/ 311 h 478"/>
                <a:gd name="T16" fmla="*/ 78 w 205"/>
                <a:gd name="T17" fmla="*/ 346 h 478"/>
                <a:gd name="T18" fmla="*/ 75 w 205"/>
                <a:gd name="T19" fmla="*/ 229 h 478"/>
                <a:gd name="T20" fmla="*/ 78 w 205"/>
                <a:gd name="T21" fmla="*/ 229 h 478"/>
                <a:gd name="T22" fmla="*/ 75 w 205"/>
                <a:gd name="T23" fmla="*/ 229 h 478"/>
                <a:gd name="T24" fmla="*/ 75 w 205"/>
                <a:gd name="T25" fmla="*/ 227 h 478"/>
                <a:gd name="T26" fmla="*/ 104 w 205"/>
                <a:gd name="T27" fmla="*/ 214 h 478"/>
                <a:gd name="T28" fmla="*/ 104 w 205"/>
                <a:gd name="T29" fmla="*/ 161 h 478"/>
                <a:gd name="T30" fmla="*/ 23 w 205"/>
                <a:gd name="T31" fmla="*/ 157 h 478"/>
                <a:gd name="T32" fmla="*/ 0 w 205"/>
                <a:gd name="T33" fmla="*/ 155 h 478"/>
                <a:gd name="T34" fmla="*/ 0 w 205"/>
                <a:gd name="T35" fmla="*/ 478 h 478"/>
                <a:gd name="T36" fmla="*/ 18 w 205"/>
                <a:gd name="T37" fmla="*/ 472 h 478"/>
                <a:gd name="T38" fmla="*/ 18 w 205"/>
                <a:gd name="T39" fmla="*/ 157 h 478"/>
                <a:gd name="T40" fmla="*/ 0 w 205"/>
                <a:gd name="T41" fmla="*/ 155 h 478"/>
                <a:gd name="T42" fmla="*/ 108 w 205"/>
                <a:gd name="T43" fmla="*/ 5 h 478"/>
                <a:gd name="T44" fmla="*/ 108 w 205"/>
                <a:gd name="T45" fmla="*/ 102 h 478"/>
                <a:gd name="T46" fmla="*/ 205 w 205"/>
                <a:gd name="T47" fmla="*/ 53 h 478"/>
                <a:gd name="T48" fmla="*/ 205 w 205"/>
                <a:gd name="T49" fmla="*/ 9 h 478"/>
                <a:gd name="T50" fmla="*/ 108 w 205"/>
                <a:gd name="T51" fmla="*/ 5 h 478"/>
                <a:gd name="T52" fmla="*/ 5 w 205"/>
                <a:gd name="T53" fmla="*/ 0 h 478"/>
                <a:gd name="T54" fmla="*/ 0 w 205"/>
                <a:gd name="T55" fmla="*/ 0 h 478"/>
                <a:gd name="T56" fmla="*/ 0 w 205"/>
                <a:gd name="T57" fmla="*/ 155 h 478"/>
                <a:gd name="T58" fmla="*/ 18 w 205"/>
                <a:gd name="T59" fmla="*/ 146 h 478"/>
                <a:gd name="T60" fmla="*/ 18 w 205"/>
                <a:gd name="T61" fmla="*/ 71 h 478"/>
                <a:gd name="T62" fmla="*/ 23 w 205"/>
                <a:gd name="T63" fmla="*/ 144 h 478"/>
                <a:gd name="T64" fmla="*/ 104 w 205"/>
                <a:gd name="T65" fmla="*/ 104 h 478"/>
                <a:gd name="T66" fmla="*/ 104 w 205"/>
                <a:gd name="T67" fmla="*/ 5 h 478"/>
                <a:gd name="T68" fmla="*/ 5 w 205"/>
                <a:gd name="T69" fmla="*/ 0 h 4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05" h="478">
                  <a:moveTo>
                    <a:pt x="23" y="157"/>
                  </a:moveTo>
                  <a:lnTo>
                    <a:pt x="40" y="461"/>
                  </a:lnTo>
                  <a:lnTo>
                    <a:pt x="205" y="384"/>
                  </a:lnTo>
                  <a:lnTo>
                    <a:pt x="205" y="166"/>
                  </a:lnTo>
                  <a:lnTo>
                    <a:pt x="108" y="161"/>
                  </a:lnTo>
                  <a:lnTo>
                    <a:pt x="108" y="212"/>
                  </a:lnTo>
                  <a:lnTo>
                    <a:pt x="139" y="196"/>
                  </a:lnTo>
                  <a:lnTo>
                    <a:pt x="141" y="311"/>
                  </a:lnTo>
                  <a:lnTo>
                    <a:pt x="78" y="346"/>
                  </a:lnTo>
                  <a:lnTo>
                    <a:pt x="75" y="229"/>
                  </a:lnTo>
                  <a:lnTo>
                    <a:pt x="78" y="229"/>
                  </a:lnTo>
                  <a:lnTo>
                    <a:pt x="75" y="229"/>
                  </a:lnTo>
                  <a:lnTo>
                    <a:pt x="75" y="227"/>
                  </a:lnTo>
                  <a:lnTo>
                    <a:pt x="104" y="214"/>
                  </a:lnTo>
                  <a:lnTo>
                    <a:pt x="104" y="161"/>
                  </a:lnTo>
                  <a:lnTo>
                    <a:pt x="23" y="157"/>
                  </a:lnTo>
                  <a:moveTo>
                    <a:pt x="0" y="155"/>
                  </a:moveTo>
                  <a:lnTo>
                    <a:pt x="0" y="478"/>
                  </a:lnTo>
                  <a:lnTo>
                    <a:pt x="18" y="472"/>
                  </a:lnTo>
                  <a:lnTo>
                    <a:pt x="18" y="157"/>
                  </a:lnTo>
                  <a:lnTo>
                    <a:pt x="0" y="155"/>
                  </a:lnTo>
                  <a:moveTo>
                    <a:pt x="108" y="5"/>
                  </a:moveTo>
                  <a:lnTo>
                    <a:pt x="108" y="102"/>
                  </a:lnTo>
                  <a:lnTo>
                    <a:pt x="205" y="53"/>
                  </a:lnTo>
                  <a:lnTo>
                    <a:pt x="205" y="9"/>
                  </a:lnTo>
                  <a:lnTo>
                    <a:pt x="108" y="5"/>
                  </a:lnTo>
                  <a:moveTo>
                    <a:pt x="5" y="0"/>
                  </a:moveTo>
                  <a:lnTo>
                    <a:pt x="0" y="0"/>
                  </a:lnTo>
                  <a:lnTo>
                    <a:pt x="0" y="155"/>
                  </a:lnTo>
                  <a:lnTo>
                    <a:pt x="18" y="146"/>
                  </a:lnTo>
                  <a:lnTo>
                    <a:pt x="18" y="71"/>
                  </a:lnTo>
                  <a:lnTo>
                    <a:pt x="23" y="144"/>
                  </a:lnTo>
                  <a:lnTo>
                    <a:pt x="104" y="104"/>
                  </a:lnTo>
                  <a:lnTo>
                    <a:pt x="104" y="5"/>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 name="Freeform 546"/>
            <p:cNvSpPr>
              <a:spLocks noEditPoints="1"/>
            </p:cNvSpPr>
            <p:nvPr/>
          </p:nvSpPr>
          <p:spPr bwMode="auto">
            <a:xfrm>
              <a:off x="1619" y="3288"/>
              <a:ext cx="218" cy="489"/>
            </a:xfrm>
            <a:custGeom>
              <a:avLst/>
              <a:gdLst>
                <a:gd name="T0" fmla="*/ 207 w 218"/>
                <a:gd name="T1" fmla="*/ 386 h 489"/>
                <a:gd name="T2" fmla="*/ 42 w 218"/>
                <a:gd name="T3" fmla="*/ 463 h 489"/>
                <a:gd name="T4" fmla="*/ 42 w 218"/>
                <a:gd name="T5" fmla="*/ 467 h 489"/>
                <a:gd name="T6" fmla="*/ 51 w 218"/>
                <a:gd name="T7" fmla="*/ 467 h 489"/>
                <a:gd name="T8" fmla="*/ 218 w 218"/>
                <a:gd name="T9" fmla="*/ 390 h 489"/>
                <a:gd name="T10" fmla="*/ 207 w 218"/>
                <a:gd name="T11" fmla="*/ 390 h 489"/>
                <a:gd name="T12" fmla="*/ 207 w 218"/>
                <a:gd name="T13" fmla="*/ 386 h 489"/>
                <a:gd name="T14" fmla="*/ 0 w 218"/>
                <a:gd name="T15" fmla="*/ 0 h 489"/>
                <a:gd name="T16" fmla="*/ 0 w 218"/>
                <a:gd name="T17" fmla="*/ 489 h 489"/>
                <a:gd name="T18" fmla="*/ 5 w 218"/>
                <a:gd name="T19" fmla="*/ 489 h 489"/>
                <a:gd name="T20" fmla="*/ 25 w 218"/>
                <a:gd name="T21" fmla="*/ 480 h 489"/>
                <a:gd name="T22" fmla="*/ 20 w 218"/>
                <a:gd name="T23" fmla="*/ 480 h 489"/>
                <a:gd name="T24" fmla="*/ 20 w 218"/>
                <a:gd name="T25" fmla="*/ 474 h 489"/>
                <a:gd name="T26" fmla="*/ 2 w 218"/>
                <a:gd name="T27" fmla="*/ 480 h 489"/>
                <a:gd name="T28" fmla="*/ 2 w 218"/>
                <a:gd name="T29" fmla="*/ 157 h 489"/>
                <a:gd name="T30" fmla="*/ 0 w 218"/>
                <a:gd name="T31" fmla="*/ 157 h 489"/>
                <a:gd name="T32" fmla="*/ 2 w 218"/>
                <a:gd name="T33" fmla="*/ 157 h 489"/>
                <a:gd name="T34" fmla="*/ 2 w 218"/>
                <a:gd name="T35" fmla="*/ 2 h 489"/>
                <a:gd name="T36" fmla="*/ 7 w 218"/>
                <a:gd name="T37" fmla="*/ 2 h 489"/>
                <a:gd name="T38" fmla="*/ 0 w 218"/>
                <a:gd name="T39" fmla="*/ 0 h 48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8" h="489">
                  <a:moveTo>
                    <a:pt x="207" y="386"/>
                  </a:moveTo>
                  <a:lnTo>
                    <a:pt x="42" y="463"/>
                  </a:lnTo>
                  <a:lnTo>
                    <a:pt x="42" y="467"/>
                  </a:lnTo>
                  <a:lnTo>
                    <a:pt x="51" y="467"/>
                  </a:lnTo>
                  <a:lnTo>
                    <a:pt x="218" y="390"/>
                  </a:lnTo>
                  <a:lnTo>
                    <a:pt x="207" y="390"/>
                  </a:lnTo>
                  <a:lnTo>
                    <a:pt x="207" y="386"/>
                  </a:lnTo>
                  <a:close/>
                  <a:moveTo>
                    <a:pt x="0" y="0"/>
                  </a:moveTo>
                  <a:lnTo>
                    <a:pt x="0" y="489"/>
                  </a:lnTo>
                  <a:lnTo>
                    <a:pt x="5" y="489"/>
                  </a:lnTo>
                  <a:lnTo>
                    <a:pt x="25" y="480"/>
                  </a:lnTo>
                  <a:lnTo>
                    <a:pt x="20" y="480"/>
                  </a:lnTo>
                  <a:lnTo>
                    <a:pt x="20" y="474"/>
                  </a:lnTo>
                  <a:lnTo>
                    <a:pt x="2" y="480"/>
                  </a:lnTo>
                  <a:lnTo>
                    <a:pt x="2" y="157"/>
                  </a:lnTo>
                  <a:lnTo>
                    <a:pt x="0" y="157"/>
                  </a:lnTo>
                  <a:lnTo>
                    <a:pt x="2" y="157"/>
                  </a:lnTo>
                  <a:lnTo>
                    <a:pt x="2" y="2"/>
                  </a:lnTo>
                  <a:lnTo>
                    <a:pt x="7" y="2"/>
                  </a:lnTo>
                  <a:lnTo>
                    <a:pt x="0" y="0"/>
                  </a:lnTo>
                  <a:close/>
                </a:path>
              </a:pathLst>
            </a:custGeom>
            <a:solidFill>
              <a:srgbClr val="BBC1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 name="Freeform 547"/>
            <p:cNvSpPr>
              <a:spLocks noEditPoints="1"/>
            </p:cNvSpPr>
            <p:nvPr/>
          </p:nvSpPr>
          <p:spPr bwMode="auto">
            <a:xfrm>
              <a:off x="1619" y="3288"/>
              <a:ext cx="218" cy="489"/>
            </a:xfrm>
            <a:custGeom>
              <a:avLst/>
              <a:gdLst>
                <a:gd name="T0" fmla="*/ 207 w 218"/>
                <a:gd name="T1" fmla="*/ 386 h 489"/>
                <a:gd name="T2" fmla="*/ 42 w 218"/>
                <a:gd name="T3" fmla="*/ 463 h 489"/>
                <a:gd name="T4" fmla="*/ 42 w 218"/>
                <a:gd name="T5" fmla="*/ 467 h 489"/>
                <a:gd name="T6" fmla="*/ 51 w 218"/>
                <a:gd name="T7" fmla="*/ 467 h 489"/>
                <a:gd name="T8" fmla="*/ 218 w 218"/>
                <a:gd name="T9" fmla="*/ 390 h 489"/>
                <a:gd name="T10" fmla="*/ 207 w 218"/>
                <a:gd name="T11" fmla="*/ 390 h 489"/>
                <a:gd name="T12" fmla="*/ 207 w 218"/>
                <a:gd name="T13" fmla="*/ 386 h 489"/>
                <a:gd name="T14" fmla="*/ 0 w 218"/>
                <a:gd name="T15" fmla="*/ 0 h 489"/>
                <a:gd name="T16" fmla="*/ 0 w 218"/>
                <a:gd name="T17" fmla="*/ 489 h 489"/>
                <a:gd name="T18" fmla="*/ 5 w 218"/>
                <a:gd name="T19" fmla="*/ 489 h 489"/>
                <a:gd name="T20" fmla="*/ 25 w 218"/>
                <a:gd name="T21" fmla="*/ 480 h 489"/>
                <a:gd name="T22" fmla="*/ 20 w 218"/>
                <a:gd name="T23" fmla="*/ 480 h 489"/>
                <a:gd name="T24" fmla="*/ 20 w 218"/>
                <a:gd name="T25" fmla="*/ 474 h 489"/>
                <a:gd name="T26" fmla="*/ 2 w 218"/>
                <a:gd name="T27" fmla="*/ 480 h 489"/>
                <a:gd name="T28" fmla="*/ 2 w 218"/>
                <a:gd name="T29" fmla="*/ 157 h 489"/>
                <a:gd name="T30" fmla="*/ 0 w 218"/>
                <a:gd name="T31" fmla="*/ 157 h 489"/>
                <a:gd name="T32" fmla="*/ 2 w 218"/>
                <a:gd name="T33" fmla="*/ 157 h 489"/>
                <a:gd name="T34" fmla="*/ 2 w 218"/>
                <a:gd name="T35" fmla="*/ 2 h 489"/>
                <a:gd name="T36" fmla="*/ 7 w 218"/>
                <a:gd name="T37" fmla="*/ 2 h 489"/>
                <a:gd name="T38" fmla="*/ 0 w 218"/>
                <a:gd name="T39" fmla="*/ 0 h 48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8" h="489">
                  <a:moveTo>
                    <a:pt x="207" y="386"/>
                  </a:moveTo>
                  <a:lnTo>
                    <a:pt x="42" y="463"/>
                  </a:lnTo>
                  <a:lnTo>
                    <a:pt x="42" y="467"/>
                  </a:lnTo>
                  <a:lnTo>
                    <a:pt x="51" y="467"/>
                  </a:lnTo>
                  <a:lnTo>
                    <a:pt x="218" y="390"/>
                  </a:lnTo>
                  <a:lnTo>
                    <a:pt x="207" y="390"/>
                  </a:lnTo>
                  <a:lnTo>
                    <a:pt x="207" y="386"/>
                  </a:lnTo>
                  <a:moveTo>
                    <a:pt x="0" y="0"/>
                  </a:moveTo>
                  <a:lnTo>
                    <a:pt x="0" y="489"/>
                  </a:lnTo>
                  <a:lnTo>
                    <a:pt x="5" y="489"/>
                  </a:lnTo>
                  <a:lnTo>
                    <a:pt x="25" y="480"/>
                  </a:lnTo>
                  <a:lnTo>
                    <a:pt x="20" y="480"/>
                  </a:lnTo>
                  <a:lnTo>
                    <a:pt x="20" y="474"/>
                  </a:lnTo>
                  <a:lnTo>
                    <a:pt x="2" y="480"/>
                  </a:lnTo>
                  <a:lnTo>
                    <a:pt x="2" y="157"/>
                  </a:lnTo>
                  <a:lnTo>
                    <a:pt x="0" y="157"/>
                  </a:lnTo>
                  <a:lnTo>
                    <a:pt x="2" y="157"/>
                  </a:lnTo>
                  <a:lnTo>
                    <a:pt x="2" y="2"/>
                  </a:lnTo>
                  <a:lnTo>
                    <a:pt x="7"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 name="Freeform 548"/>
            <p:cNvSpPr>
              <a:spLocks/>
            </p:cNvSpPr>
            <p:nvPr/>
          </p:nvSpPr>
          <p:spPr bwMode="auto">
            <a:xfrm>
              <a:off x="1701" y="3493"/>
              <a:ext cx="57" cy="137"/>
            </a:xfrm>
            <a:custGeom>
              <a:avLst/>
              <a:gdLst>
                <a:gd name="T0" fmla="*/ 55 w 57"/>
                <a:gd name="T1" fmla="*/ 0 h 137"/>
                <a:gd name="T2" fmla="*/ 28 w 57"/>
                <a:gd name="T3" fmla="*/ 13 h 137"/>
                <a:gd name="T4" fmla="*/ 28 w 57"/>
                <a:gd name="T5" fmla="*/ 13 h 137"/>
                <a:gd name="T6" fmla="*/ 28 w 57"/>
                <a:gd name="T7" fmla="*/ 13 h 137"/>
                <a:gd name="T8" fmla="*/ 0 w 57"/>
                <a:gd name="T9" fmla="*/ 29 h 137"/>
                <a:gd name="T10" fmla="*/ 2 w 57"/>
                <a:gd name="T11" fmla="*/ 137 h 137"/>
                <a:gd name="T12" fmla="*/ 57 w 57"/>
                <a:gd name="T13" fmla="*/ 106 h 137"/>
                <a:gd name="T14" fmla="*/ 55 w 57"/>
                <a:gd name="T15" fmla="*/ 0 h 1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 h="137">
                  <a:moveTo>
                    <a:pt x="55" y="0"/>
                  </a:moveTo>
                  <a:lnTo>
                    <a:pt x="28" y="13"/>
                  </a:lnTo>
                  <a:lnTo>
                    <a:pt x="0" y="29"/>
                  </a:lnTo>
                  <a:lnTo>
                    <a:pt x="2" y="137"/>
                  </a:lnTo>
                  <a:lnTo>
                    <a:pt x="57" y="106"/>
                  </a:lnTo>
                  <a:lnTo>
                    <a:pt x="55" y="0"/>
                  </a:lnTo>
                  <a:close/>
                </a:path>
              </a:pathLst>
            </a:custGeom>
            <a:solidFill>
              <a:srgbClr val="6773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6" name="Freeform 549"/>
            <p:cNvSpPr>
              <a:spLocks/>
            </p:cNvSpPr>
            <p:nvPr/>
          </p:nvSpPr>
          <p:spPr bwMode="auto">
            <a:xfrm>
              <a:off x="1701" y="3493"/>
              <a:ext cx="57" cy="137"/>
            </a:xfrm>
            <a:custGeom>
              <a:avLst/>
              <a:gdLst>
                <a:gd name="T0" fmla="*/ 55 w 57"/>
                <a:gd name="T1" fmla="*/ 0 h 137"/>
                <a:gd name="T2" fmla="*/ 28 w 57"/>
                <a:gd name="T3" fmla="*/ 13 h 137"/>
                <a:gd name="T4" fmla="*/ 28 w 57"/>
                <a:gd name="T5" fmla="*/ 13 h 137"/>
                <a:gd name="T6" fmla="*/ 28 w 57"/>
                <a:gd name="T7" fmla="*/ 13 h 137"/>
                <a:gd name="T8" fmla="*/ 0 w 57"/>
                <a:gd name="T9" fmla="*/ 29 h 137"/>
                <a:gd name="T10" fmla="*/ 2 w 57"/>
                <a:gd name="T11" fmla="*/ 137 h 137"/>
                <a:gd name="T12" fmla="*/ 57 w 57"/>
                <a:gd name="T13" fmla="*/ 106 h 137"/>
                <a:gd name="T14" fmla="*/ 55 w 57"/>
                <a:gd name="T15" fmla="*/ 0 h 1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 h="137">
                  <a:moveTo>
                    <a:pt x="55" y="0"/>
                  </a:moveTo>
                  <a:lnTo>
                    <a:pt x="28" y="13"/>
                  </a:lnTo>
                  <a:lnTo>
                    <a:pt x="0" y="29"/>
                  </a:lnTo>
                  <a:lnTo>
                    <a:pt x="2" y="137"/>
                  </a:lnTo>
                  <a:lnTo>
                    <a:pt x="57" y="10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7" name="Freeform 550"/>
            <p:cNvSpPr>
              <a:spLocks/>
            </p:cNvSpPr>
            <p:nvPr/>
          </p:nvSpPr>
          <p:spPr bwMode="auto">
            <a:xfrm>
              <a:off x="1696" y="3486"/>
              <a:ext cx="66" cy="150"/>
            </a:xfrm>
            <a:custGeom>
              <a:avLst/>
              <a:gdLst>
                <a:gd name="T0" fmla="*/ 64 w 66"/>
                <a:gd name="T1" fmla="*/ 0 h 150"/>
                <a:gd name="T2" fmla="*/ 33 w 66"/>
                <a:gd name="T3" fmla="*/ 16 h 150"/>
                <a:gd name="T4" fmla="*/ 33 w 66"/>
                <a:gd name="T5" fmla="*/ 20 h 150"/>
                <a:gd name="T6" fmla="*/ 60 w 66"/>
                <a:gd name="T7" fmla="*/ 7 h 150"/>
                <a:gd name="T8" fmla="*/ 62 w 66"/>
                <a:gd name="T9" fmla="*/ 113 h 150"/>
                <a:gd name="T10" fmla="*/ 7 w 66"/>
                <a:gd name="T11" fmla="*/ 144 h 150"/>
                <a:gd name="T12" fmla="*/ 5 w 66"/>
                <a:gd name="T13" fmla="*/ 36 h 150"/>
                <a:gd name="T14" fmla="*/ 33 w 66"/>
                <a:gd name="T15" fmla="*/ 20 h 150"/>
                <a:gd name="T16" fmla="*/ 29 w 66"/>
                <a:gd name="T17" fmla="*/ 20 h 150"/>
                <a:gd name="T18" fmla="*/ 29 w 66"/>
                <a:gd name="T19" fmla="*/ 18 h 150"/>
                <a:gd name="T20" fmla="*/ 0 w 66"/>
                <a:gd name="T21" fmla="*/ 31 h 150"/>
                <a:gd name="T22" fmla="*/ 0 w 66"/>
                <a:gd name="T23" fmla="*/ 33 h 150"/>
                <a:gd name="T24" fmla="*/ 3 w 66"/>
                <a:gd name="T25" fmla="*/ 33 h 150"/>
                <a:gd name="T26" fmla="*/ 0 w 66"/>
                <a:gd name="T27" fmla="*/ 33 h 150"/>
                <a:gd name="T28" fmla="*/ 3 w 66"/>
                <a:gd name="T29" fmla="*/ 150 h 150"/>
                <a:gd name="T30" fmla="*/ 66 w 66"/>
                <a:gd name="T31" fmla="*/ 115 h 150"/>
                <a:gd name="T32" fmla="*/ 64 w 66"/>
                <a:gd name="T33" fmla="*/ 0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6" h="150">
                  <a:moveTo>
                    <a:pt x="64" y="0"/>
                  </a:moveTo>
                  <a:lnTo>
                    <a:pt x="33" y="16"/>
                  </a:lnTo>
                  <a:lnTo>
                    <a:pt x="33" y="20"/>
                  </a:lnTo>
                  <a:lnTo>
                    <a:pt x="60" y="7"/>
                  </a:lnTo>
                  <a:lnTo>
                    <a:pt x="62" y="113"/>
                  </a:lnTo>
                  <a:lnTo>
                    <a:pt x="7" y="144"/>
                  </a:lnTo>
                  <a:lnTo>
                    <a:pt x="5" y="36"/>
                  </a:lnTo>
                  <a:lnTo>
                    <a:pt x="33" y="20"/>
                  </a:lnTo>
                  <a:lnTo>
                    <a:pt x="29" y="20"/>
                  </a:lnTo>
                  <a:lnTo>
                    <a:pt x="29" y="18"/>
                  </a:lnTo>
                  <a:lnTo>
                    <a:pt x="0" y="31"/>
                  </a:lnTo>
                  <a:lnTo>
                    <a:pt x="0" y="33"/>
                  </a:lnTo>
                  <a:lnTo>
                    <a:pt x="3" y="33"/>
                  </a:lnTo>
                  <a:lnTo>
                    <a:pt x="0" y="33"/>
                  </a:lnTo>
                  <a:lnTo>
                    <a:pt x="3" y="150"/>
                  </a:lnTo>
                  <a:lnTo>
                    <a:pt x="66" y="115"/>
                  </a:lnTo>
                  <a:lnTo>
                    <a:pt x="64" y="0"/>
                  </a:lnTo>
                  <a:close/>
                </a:path>
              </a:pathLst>
            </a:custGeom>
            <a:solidFill>
              <a:srgbClr val="2028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8" name="Freeform 551"/>
            <p:cNvSpPr>
              <a:spLocks/>
            </p:cNvSpPr>
            <p:nvPr/>
          </p:nvSpPr>
          <p:spPr bwMode="auto">
            <a:xfrm>
              <a:off x="1696" y="3486"/>
              <a:ext cx="66" cy="150"/>
            </a:xfrm>
            <a:custGeom>
              <a:avLst/>
              <a:gdLst>
                <a:gd name="T0" fmla="*/ 64 w 66"/>
                <a:gd name="T1" fmla="*/ 0 h 150"/>
                <a:gd name="T2" fmla="*/ 33 w 66"/>
                <a:gd name="T3" fmla="*/ 16 h 150"/>
                <a:gd name="T4" fmla="*/ 33 w 66"/>
                <a:gd name="T5" fmla="*/ 20 h 150"/>
                <a:gd name="T6" fmla="*/ 60 w 66"/>
                <a:gd name="T7" fmla="*/ 7 h 150"/>
                <a:gd name="T8" fmla="*/ 62 w 66"/>
                <a:gd name="T9" fmla="*/ 113 h 150"/>
                <a:gd name="T10" fmla="*/ 7 w 66"/>
                <a:gd name="T11" fmla="*/ 144 h 150"/>
                <a:gd name="T12" fmla="*/ 5 w 66"/>
                <a:gd name="T13" fmla="*/ 36 h 150"/>
                <a:gd name="T14" fmla="*/ 33 w 66"/>
                <a:gd name="T15" fmla="*/ 20 h 150"/>
                <a:gd name="T16" fmla="*/ 29 w 66"/>
                <a:gd name="T17" fmla="*/ 20 h 150"/>
                <a:gd name="T18" fmla="*/ 29 w 66"/>
                <a:gd name="T19" fmla="*/ 18 h 150"/>
                <a:gd name="T20" fmla="*/ 0 w 66"/>
                <a:gd name="T21" fmla="*/ 31 h 150"/>
                <a:gd name="T22" fmla="*/ 0 w 66"/>
                <a:gd name="T23" fmla="*/ 33 h 150"/>
                <a:gd name="T24" fmla="*/ 3 w 66"/>
                <a:gd name="T25" fmla="*/ 33 h 150"/>
                <a:gd name="T26" fmla="*/ 0 w 66"/>
                <a:gd name="T27" fmla="*/ 33 h 150"/>
                <a:gd name="T28" fmla="*/ 3 w 66"/>
                <a:gd name="T29" fmla="*/ 150 h 150"/>
                <a:gd name="T30" fmla="*/ 66 w 66"/>
                <a:gd name="T31" fmla="*/ 115 h 150"/>
                <a:gd name="T32" fmla="*/ 64 w 66"/>
                <a:gd name="T33" fmla="*/ 0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6" h="150">
                  <a:moveTo>
                    <a:pt x="64" y="0"/>
                  </a:moveTo>
                  <a:lnTo>
                    <a:pt x="33" y="16"/>
                  </a:lnTo>
                  <a:lnTo>
                    <a:pt x="33" y="20"/>
                  </a:lnTo>
                  <a:lnTo>
                    <a:pt x="60" y="7"/>
                  </a:lnTo>
                  <a:lnTo>
                    <a:pt x="62" y="113"/>
                  </a:lnTo>
                  <a:lnTo>
                    <a:pt x="7" y="144"/>
                  </a:lnTo>
                  <a:lnTo>
                    <a:pt x="5" y="36"/>
                  </a:lnTo>
                  <a:lnTo>
                    <a:pt x="33" y="20"/>
                  </a:lnTo>
                  <a:lnTo>
                    <a:pt x="29" y="20"/>
                  </a:lnTo>
                  <a:lnTo>
                    <a:pt x="29" y="18"/>
                  </a:lnTo>
                  <a:lnTo>
                    <a:pt x="0" y="31"/>
                  </a:lnTo>
                  <a:lnTo>
                    <a:pt x="0" y="33"/>
                  </a:lnTo>
                  <a:lnTo>
                    <a:pt x="3" y="33"/>
                  </a:lnTo>
                  <a:lnTo>
                    <a:pt x="0" y="33"/>
                  </a:lnTo>
                  <a:lnTo>
                    <a:pt x="3" y="150"/>
                  </a:lnTo>
                  <a:lnTo>
                    <a:pt x="66" y="115"/>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9" name="Freeform 552"/>
            <p:cNvSpPr>
              <a:spLocks noEditPoints="1"/>
            </p:cNvSpPr>
            <p:nvPr/>
          </p:nvSpPr>
          <p:spPr bwMode="auto">
            <a:xfrm>
              <a:off x="1725" y="3295"/>
              <a:ext cx="4" cy="211"/>
            </a:xfrm>
            <a:custGeom>
              <a:avLst/>
              <a:gdLst>
                <a:gd name="T0" fmla="*/ 0 w 4"/>
                <a:gd name="T1" fmla="*/ 156 h 211"/>
                <a:gd name="T2" fmla="*/ 0 w 4"/>
                <a:gd name="T3" fmla="*/ 209 h 211"/>
                <a:gd name="T4" fmla="*/ 0 w 4"/>
                <a:gd name="T5" fmla="*/ 211 h 211"/>
                <a:gd name="T6" fmla="*/ 4 w 4"/>
                <a:gd name="T7" fmla="*/ 211 h 211"/>
                <a:gd name="T8" fmla="*/ 4 w 4"/>
                <a:gd name="T9" fmla="*/ 211 h 211"/>
                <a:gd name="T10" fmla="*/ 4 w 4"/>
                <a:gd name="T11" fmla="*/ 211 h 211"/>
                <a:gd name="T12" fmla="*/ 4 w 4"/>
                <a:gd name="T13" fmla="*/ 207 h 211"/>
                <a:gd name="T14" fmla="*/ 4 w 4"/>
                <a:gd name="T15" fmla="*/ 156 h 211"/>
                <a:gd name="T16" fmla="*/ 0 w 4"/>
                <a:gd name="T17" fmla="*/ 156 h 211"/>
                <a:gd name="T18" fmla="*/ 0 w 4"/>
                <a:gd name="T19" fmla="*/ 0 h 211"/>
                <a:gd name="T20" fmla="*/ 0 w 4"/>
                <a:gd name="T21" fmla="*/ 99 h 211"/>
                <a:gd name="T22" fmla="*/ 4 w 4"/>
                <a:gd name="T23" fmla="*/ 97 h 211"/>
                <a:gd name="T24" fmla="*/ 4 w 4"/>
                <a:gd name="T25" fmla="*/ 0 h 211"/>
                <a:gd name="T26" fmla="*/ 0 w 4"/>
                <a:gd name="T27" fmla="*/ 0 h 2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 h="211">
                  <a:moveTo>
                    <a:pt x="0" y="156"/>
                  </a:moveTo>
                  <a:lnTo>
                    <a:pt x="0" y="209"/>
                  </a:lnTo>
                  <a:lnTo>
                    <a:pt x="0" y="211"/>
                  </a:lnTo>
                  <a:lnTo>
                    <a:pt x="4" y="211"/>
                  </a:lnTo>
                  <a:lnTo>
                    <a:pt x="4" y="207"/>
                  </a:lnTo>
                  <a:lnTo>
                    <a:pt x="4" y="156"/>
                  </a:lnTo>
                  <a:lnTo>
                    <a:pt x="0" y="156"/>
                  </a:lnTo>
                  <a:close/>
                  <a:moveTo>
                    <a:pt x="0" y="0"/>
                  </a:moveTo>
                  <a:lnTo>
                    <a:pt x="0" y="99"/>
                  </a:lnTo>
                  <a:lnTo>
                    <a:pt x="4" y="97"/>
                  </a:lnTo>
                  <a:lnTo>
                    <a:pt x="4" y="0"/>
                  </a:lnTo>
                  <a:lnTo>
                    <a:pt x="0" y="0"/>
                  </a:lnTo>
                  <a:close/>
                </a:path>
              </a:pathLst>
            </a:custGeom>
            <a:solidFill>
              <a:srgbClr val="2028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 name="Freeform 553"/>
            <p:cNvSpPr>
              <a:spLocks/>
            </p:cNvSpPr>
            <p:nvPr/>
          </p:nvSpPr>
          <p:spPr bwMode="auto">
            <a:xfrm>
              <a:off x="1624" y="3678"/>
              <a:ext cx="1986" cy="187"/>
            </a:xfrm>
            <a:custGeom>
              <a:avLst/>
              <a:gdLst>
                <a:gd name="T0" fmla="*/ 218 w 1986"/>
                <a:gd name="T1" fmla="*/ 0 h 187"/>
                <a:gd name="T2" fmla="*/ 46 w 1986"/>
                <a:gd name="T3" fmla="*/ 77 h 187"/>
                <a:gd name="T4" fmla="*/ 255 w 1986"/>
                <a:gd name="T5" fmla="*/ 101 h 187"/>
                <a:gd name="T6" fmla="*/ 20 w 1986"/>
                <a:gd name="T7" fmla="*/ 90 h 187"/>
                <a:gd name="T8" fmla="*/ 0 w 1986"/>
                <a:gd name="T9" fmla="*/ 99 h 187"/>
                <a:gd name="T10" fmla="*/ 1984 w 1986"/>
                <a:gd name="T11" fmla="*/ 187 h 187"/>
                <a:gd name="T12" fmla="*/ 1986 w 1986"/>
                <a:gd name="T13" fmla="*/ 88 h 187"/>
                <a:gd name="T14" fmla="*/ 1975 w 1986"/>
                <a:gd name="T15" fmla="*/ 86 h 187"/>
                <a:gd name="T16" fmla="*/ 1975 w 1986"/>
                <a:gd name="T17" fmla="*/ 167 h 187"/>
                <a:gd name="T18" fmla="*/ 1793 w 1986"/>
                <a:gd name="T19" fmla="*/ 163 h 187"/>
                <a:gd name="T20" fmla="*/ 1951 w 1986"/>
                <a:gd name="T21" fmla="*/ 145 h 187"/>
                <a:gd name="T22" fmla="*/ 1956 w 1986"/>
                <a:gd name="T23" fmla="*/ 86 h 187"/>
                <a:gd name="T24" fmla="*/ 218 w 1986"/>
                <a:gd name="T25" fmla="*/ 0 h 1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6" h="187">
                  <a:moveTo>
                    <a:pt x="218" y="0"/>
                  </a:moveTo>
                  <a:lnTo>
                    <a:pt x="46" y="77"/>
                  </a:lnTo>
                  <a:lnTo>
                    <a:pt x="255" y="101"/>
                  </a:lnTo>
                  <a:lnTo>
                    <a:pt x="20" y="90"/>
                  </a:lnTo>
                  <a:lnTo>
                    <a:pt x="0" y="99"/>
                  </a:lnTo>
                  <a:lnTo>
                    <a:pt x="1984" y="187"/>
                  </a:lnTo>
                  <a:lnTo>
                    <a:pt x="1986" y="88"/>
                  </a:lnTo>
                  <a:lnTo>
                    <a:pt x="1975" y="86"/>
                  </a:lnTo>
                  <a:lnTo>
                    <a:pt x="1975" y="167"/>
                  </a:lnTo>
                  <a:lnTo>
                    <a:pt x="1793" y="163"/>
                  </a:lnTo>
                  <a:lnTo>
                    <a:pt x="1951" y="145"/>
                  </a:lnTo>
                  <a:lnTo>
                    <a:pt x="1956" y="86"/>
                  </a:lnTo>
                  <a:lnTo>
                    <a:pt x="218" y="0"/>
                  </a:lnTo>
                  <a:close/>
                </a:path>
              </a:pathLst>
            </a:custGeom>
            <a:solidFill>
              <a:srgbClr val="8F9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 name="Freeform 554"/>
            <p:cNvSpPr>
              <a:spLocks/>
            </p:cNvSpPr>
            <p:nvPr/>
          </p:nvSpPr>
          <p:spPr bwMode="auto">
            <a:xfrm>
              <a:off x="1624" y="3678"/>
              <a:ext cx="1986" cy="187"/>
            </a:xfrm>
            <a:custGeom>
              <a:avLst/>
              <a:gdLst>
                <a:gd name="T0" fmla="*/ 218 w 1986"/>
                <a:gd name="T1" fmla="*/ 0 h 187"/>
                <a:gd name="T2" fmla="*/ 46 w 1986"/>
                <a:gd name="T3" fmla="*/ 77 h 187"/>
                <a:gd name="T4" fmla="*/ 255 w 1986"/>
                <a:gd name="T5" fmla="*/ 101 h 187"/>
                <a:gd name="T6" fmla="*/ 20 w 1986"/>
                <a:gd name="T7" fmla="*/ 90 h 187"/>
                <a:gd name="T8" fmla="*/ 0 w 1986"/>
                <a:gd name="T9" fmla="*/ 99 h 187"/>
                <a:gd name="T10" fmla="*/ 1984 w 1986"/>
                <a:gd name="T11" fmla="*/ 187 h 187"/>
                <a:gd name="T12" fmla="*/ 1986 w 1986"/>
                <a:gd name="T13" fmla="*/ 88 h 187"/>
                <a:gd name="T14" fmla="*/ 1975 w 1986"/>
                <a:gd name="T15" fmla="*/ 86 h 187"/>
                <a:gd name="T16" fmla="*/ 1975 w 1986"/>
                <a:gd name="T17" fmla="*/ 167 h 187"/>
                <a:gd name="T18" fmla="*/ 1793 w 1986"/>
                <a:gd name="T19" fmla="*/ 163 h 187"/>
                <a:gd name="T20" fmla="*/ 1951 w 1986"/>
                <a:gd name="T21" fmla="*/ 145 h 187"/>
                <a:gd name="T22" fmla="*/ 1956 w 1986"/>
                <a:gd name="T23" fmla="*/ 86 h 187"/>
                <a:gd name="T24" fmla="*/ 218 w 1986"/>
                <a:gd name="T25" fmla="*/ 0 h 1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6" h="187">
                  <a:moveTo>
                    <a:pt x="218" y="0"/>
                  </a:moveTo>
                  <a:lnTo>
                    <a:pt x="46" y="77"/>
                  </a:lnTo>
                  <a:lnTo>
                    <a:pt x="255" y="101"/>
                  </a:lnTo>
                  <a:lnTo>
                    <a:pt x="20" y="90"/>
                  </a:lnTo>
                  <a:lnTo>
                    <a:pt x="0" y="99"/>
                  </a:lnTo>
                  <a:lnTo>
                    <a:pt x="1984" y="187"/>
                  </a:lnTo>
                  <a:lnTo>
                    <a:pt x="1986" y="88"/>
                  </a:lnTo>
                  <a:lnTo>
                    <a:pt x="1975" y="86"/>
                  </a:lnTo>
                  <a:lnTo>
                    <a:pt x="1975" y="167"/>
                  </a:lnTo>
                  <a:lnTo>
                    <a:pt x="1793" y="163"/>
                  </a:lnTo>
                  <a:lnTo>
                    <a:pt x="1951" y="145"/>
                  </a:lnTo>
                  <a:lnTo>
                    <a:pt x="1956" y="86"/>
                  </a:lnTo>
                  <a:lnTo>
                    <a:pt x="2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2" name="Freeform 555"/>
            <p:cNvSpPr>
              <a:spLocks/>
            </p:cNvSpPr>
            <p:nvPr/>
          </p:nvSpPr>
          <p:spPr bwMode="auto">
            <a:xfrm>
              <a:off x="1670" y="3678"/>
              <a:ext cx="172" cy="77"/>
            </a:xfrm>
            <a:custGeom>
              <a:avLst/>
              <a:gdLst>
                <a:gd name="T0" fmla="*/ 167 w 172"/>
                <a:gd name="T1" fmla="*/ 0 h 77"/>
                <a:gd name="T2" fmla="*/ 0 w 172"/>
                <a:gd name="T3" fmla="*/ 77 h 77"/>
                <a:gd name="T4" fmla="*/ 0 w 172"/>
                <a:gd name="T5" fmla="*/ 77 h 77"/>
                <a:gd name="T6" fmla="*/ 172 w 172"/>
                <a:gd name="T7" fmla="*/ 0 h 77"/>
                <a:gd name="T8" fmla="*/ 167 w 172"/>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 h="77">
                  <a:moveTo>
                    <a:pt x="167" y="0"/>
                  </a:moveTo>
                  <a:lnTo>
                    <a:pt x="0" y="77"/>
                  </a:lnTo>
                  <a:lnTo>
                    <a:pt x="172" y="0"/>
                  </a:lnTo>
                  <a:lnTo>
                    <a:pt x="167" y="0"/>
                  </a:lnTo>
                  <a:close/>
                </a:path>
              </a:pathLst>
            </a:custGeom>
            <a:solidFill>
              <a:srgbClr val="8F9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3" name="Freeform 556"/>
            <p:cNvSpPr>
              <a:spLocks/>
            </p:cNvSpPr>
            <p:nvPr/>
          </p:nvSpPr>
          <p:spPr bwMode="auto">
            <a:xfrm>
              <a:off x="1670" y="3678"/>
              <a:ext cx="172" cy="77"/>
            </a:xfrm>
            <a:custGeom>
              <a:avLst/>
              <a:gdLst>
                <a:gd name="T0" fmla="*/ 167 w 172"/>
                <a:gd name="T1" fmla="*/ 0 h 77"/>
                <a:gd name="T2" fmla="*/ 0 w 172"/>
                <a:gd name="T3" fmla="*/ 77 h 77"/>
                <a:gd name="T4" fmla="*/ 0 w 172"/>
                <a:gd name="T5" fmla="*/ 77 h 77"/>
                <a:gd name="T6" fmla="*/ 172 w 172"/>
                <a:gd name="T7" fmla="*/ 0 h 77"/>
                <a:gd name="T8" fmla="*/ 167 w 172"/>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 h="77">
                  <a:moveTo>
                    <a:pt x="167" y="0"/>
                  </a:moveTo>
                  <a:lnTo>
                    <a:pt x="0" y="77"/>
                  </a:lnTo>
                  <a:lnTo>
                    <a:pt x="172" y="0"/>
                  </a:lnTo>
                  <a:lnTo>
                    <a:pt x="1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4" name="Freeform 557"/>
            <p:cNvSpPr>
              <a:spLocks noEditPoints="1"/>
            </p:cNvSpPr>
            <p:nvPr/>
          </p:nvSpPr>
          <p:spPr bwMode="auto">
            <a:xfrm>
              <a:off x="1831" y="3299"/>
              <a:ext cx="39" cy="375"/>
            </a:xfrm>
            <a:custGeom>
              <a:avLst/>
              <a:gdLst>
                <a:gd name="T0" fmla="*/ 0 w 39"/>
                <a:gd name="T1" fmla="*/ 157 h 375"/>
                <a:gd name="T2" fmla="*/ 0 w 39"/>
                <a:gd name="T3" fmla="*/ 375 h 375"/>
                <a:gd name="T4" fmla="*/ 39 w 39"/>
                <a:gd name="T5" fmla="*/ 355 h 375"/>
                <a:gd name="T6" fmla="*/ 39 w 39"/>
                <a:gd name="T7" fmla="*/ 157 h 375"/>
                <a:gd name="T8" fmla="*/ 0 w 39"/>
                <a:gd name="T9" fmla="*/ 157 h 375"/>
                <a:gd name="T10" fmla="*/ 0 w 39"/>
                <a:gd name="T11" fmla="*/ 0 h 375"/>
                <a:gd name="T12" fmla="*/ 0 w 39"/>
                <a:gd name="T13" fmla="*/ 42 h 375"/>
                <a:gd name="T14" fmla="*/ 39 w 39"/>
                <a:gd name="T15" fmla="*/ 22 h 375"/>
                <a:gd name="T16" fmla="*/ 39 w 39"/>
                <a:gd name="T17" fmla="*/ 0 h 375"/>
                <a:gd name="T18" fmla="*/ 0 w 39"/>
                <a:gd name="T19" fmla="*/ 0 h 3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75">
                  <a:moveTo>
                    <a:pt x="0" y="157"/>
                  </a:moveTo>
                  <a:lnTo>
                    <a:pt x="0" y="375"/>
                  </a:lnTo>
                  <a:lnTo>
                    <a:pt x="39" y="355"/>
                  </a:lnTo>
                  <a:lnTo>
                    <a:pt x="39" y="157"/>
                  </a:lnTo>
                  <a:lnTo>
                    <a:pt x="0" y="157"/>
                  </a:lnTo>
                  <a:close/>
                  <a:moveTo>
                    <a:pt x="0" y="0"/>
                  </a:moveTo>
                  <a:lnTo>
                    <a:pt x="0" y="42"/>
                  </a:lnTo>
                  <a:lnTo>
                    <a:pt x="39" y="22"/>
                  </a:lnTo>
                  <a:lnTo>
                    <a:pt x="39" y="0"/>
                  </a:lnTo>
                  <a:lnTo>
                    <a:pt x="0" y="0"/>
                  </a:lnTo>
                  <a:close/>
                </a:path>
              </a:pathLst>
            </a:custGeom>
            <a:solidFill>
              <a:srgbClr val="839E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5" name="Freeform 558"/>
            <p:cNvSpPr>
              <a:spLocks noEditPoints="1"/>
            </p:cNvSpPr>
            <p:nvPr/>
          </p:nvSpPr>
          <p:spPr bwMode="auto">
            <a:xfrm>
              <a:off x="1831" y="3299"/>
              <a:ext cx="39" cy="375"/>
            </a:xfrm>
            <a:custGeom>
              <a:avLst/>
              <a:gdLst>
                <a:gd name="T0" fmla="*/ 0 w 39"/>
                <a:gd name="T1" fmla="*/ 157 h 375"/>
                <a:gd name="T2" fmla="*/ 0 w 39"/>
                <a:gd name="T3" fmla="*/ 375 h 375"/>
                <a:gd name="T4" fmla="*/ 39 w 39"/>
                <a:gd name="T5" fmla="*/ 355 h 375"/>
                <a:gd name="T6" fmla="*/ 39 w 39"/>
                <a:gd name="T7" fmla="*/ 157 h 375"/>
                <a:gd name="T8" fmla="*/ 0 w 39"/>
                <a:gd name="T9" fmla="*/ 157 h 375"/>
                <a:gd name="T10" fmla="*/ 0 w 39"/>
                <a:gd name="T11" fmla="*/ 0 h 375"/>
                <a:gd name="T12" fmla="*/ 0 w 39"/>
                <a:gd name="T13" fmla="*/ 42 h 375"/>
                <a:gd name="T14" fmla="*/ 39 w 39"/>
                <a:gd name="T15" fmla="*/ 22 h 375"/>
                <a:gd name="T16" fmla="*/ 39 w 39"/>
                <a:gd name="T17" fmla="*/ 0 h 375"/>
                <a:gd name="T18" fmla="*/ 0 w 39"/>
                <a:gd name="T19" fmla="*/ 0 h 3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75">
                  <a:moveTo>
                    <a:pt x="0" y="157"/>
                  </a:moveTo>
                  <a:lnTo>
                    <a:pt x="0" y="375"/>
                  </a:lnTo>
                  <a:lnTo>
                    <a:pt x="39" y="355"/>
                  </a:lnTo>
                  <a:lnTo>
                    <a:pt x="39" y="157"/>
                  </a:lnTo>
                  <a:lnTo>
                    <a:pt x="0" y="157"/>
                  </a:lnTo>
                  <a:moveTo>
                    <a:pt x="0" y="0"/>
                  </a:moveTo>
                  <a:lnTo>
                    <a:pt x="0" y="42"/>
                  </a:lnTo>
                  <a:lnTo>
                    <a:pt x="39" y="22"/>
                  </a:lnTo>
                  <a:lnTo>
                    <a:pt x="3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6" name="Freeform 559"/>
            <p:cNvSpPr>
              <a:spLocks/>
            </p:cNvSpPr>
            <p:nvPr/>
          </p:nvSpPr>
          <p:spPr bwMode="auto">
            <a:xfrm>
              <a:off x="1831" y="3654"/>
              <a:ext cx="39" cy="20"/>
            </a:xfrm>
            <a:custGeom>
              <a:avLst/>
              <a:gdLst>
                <a:gd name="T0" fmla="*/ 184 w 18"/>
                <a:gd name="T1" fmla="*/ 0 h 9"/>
                <a:gd name="T2" fmla="*/ 0 w 18"/>
                <a:gd name="T3" fmla="*/ 98 h 9"/>
                <a:gd name="T4" fmla="*/ 0 w 18"/>
                <a:gd name="T5" fmla="*/ 98 h 9"/>
                <a:gd name="T6" fmla="*/ 61 w 18"/>
                <a:gd name="T7" fmla="*/ 98 h 9"/>
                <a:gd name="T8" fmla="*/ 184 w 18"/>
                <a:gd name="T9" fmla="*/ 36 h 9"/>
                <a:gd name="T10" fmla="*/ 184 w 18"/>
                <a:gd name="T11" fmla="*/ 36 h 9"/>
                <a:gd name="T12" fmla="*/ 184 w 18"/>
                <a:gd name="T13" fmla="*/ 0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9">
                  <a:moveTo>
                    <a:pt x="18" y="0"/>
                  </a:moveTo>
                  <a:cubicBezTo>
                    <a:pt x="0" y="9"/>
                    <a:pt x="0" y="9"/>
                    <a:pt x="0" y="9"/>
                  </a:cubicBezTo>
                  <a:cubicBezTo>
                    <a:pt x="0" y="9"/>
                    <a:pt x="0" y="9"/>
                    <a:pt x="0" y="9"/>
                  </a:cubicBezTo>
                  <a:cubicBezTo>
                    <a:pt x="6" y="9"/>
                    <a:pt x="6" y="9"/>
                    <a:pt x="6" y="9"/>
                  </a:cubicBezTo>
                  <a:cubicBezTo>
                    <a:pt x="18" y="3"/>
                    <a:pt x="18" y="3"/>
                    <a:pt x="18" y="3"/>
                  </a:cubicBezTo>
                  <a:cubicBezTo>
                    <a:pt x="18" y="3"/>
                    <a:pt x="18" y="3"/>
                    <a:pt x="18" y="3"/>
                  </a:cubicBezTo>
                  <a:cubicBezTo>
                    <a:pt x="18" y="0"/>
                    <a:pt x="18" y="0"/>
                    <a:pt x="18" y="0"/>
                  </a:cubicBezTo>
                </a:path>
              </a:pathLst>
            </a:custGeom>
            <a:solidFill>
              <a:srgbClr val="A8B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7" name="Freeform 560"/>
            <p:cNvSpPr>
              <a:spLocks/>
            </p:cNvSpPr>
            <p:nvPr/>
          </p:nvSpPr>
          <p:spPr bwMode="auto">
            <a:xfrm>
              <a:off x="1851" y="3663"/>
              <a:ext cx="1729" cy="97"/>
            </a:xfrm>
            <a:custGeom>
              <a:avLst/>
              <a:gdLst>
                <a:gd name="T0" fmla="*/ 106 w 785"/>
                <a:gd name="T1" fmla="*/ 0 h 44"/>
                <a:gd name="T2" fmla="*/ 0 w 785"/>
                <a:gd name="T3" fmla="*/ 53 h 44"/>
                <a:gd name="T4" fmla="*/ 8387 w 785"/>
                <a:gd name="T5" fmla="*/ 472 h 44"/>
                <a:gd name="T6" fmla="*/ 8387 w 785"/>
                <a:gd name="T7" fmla="*/ 384 h 44"/>
                <a:gd name="T8" fmla="*/ 106 w 785"/>
                <a:gd name="T9" fmla="*/ 0 h 44"/>
                <a:gd name="T10" fmla="*/ 106 w 785"/>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5" h="44">
                  <a:moveTo>
                    <a:pt x="10" y="0"/>
                  </a:moveTo>
                  <a:cubicBezTo>
                    <a:pt x="0" y="5"/>
                    <a:pt x="0" y="5"/>
                    <a:pt x="0" y="5"/>
                  </a:cubicBezTo>
                  <a:cubicBezTo>
                    <a:pt x="785" y="44"/>
                    <a:pt x="785" y="44"/>
                    <a:pt x="785" y="44"/>
                  </a:cubicBezTo>
                  <a:cubicBezTo>
                    <a:pt x="785" y="36"/>
                    <a:pt x="785" y="36"/>
                    <a:pt x="785" y="36"/>
                  </a:cubicBezTo>
                  <a:cubicBezTo>
                    <a:pt x="10" y="0"/>
                    <a:pt x="10" y="0"/>
                    <a:pt x="10" y="0"/>
                  </a:cubicBezTo>
                  <a:cubicBezTo>
                    <a:pt x="10" y="0"/>
                    <a:pt x="10" y="0"/>
                    <a:pt x="10" y="0"/>
                  </a:cubicBezTo>
                </a:path>
              </a:pathLst>
            </a:custGeom>
            <a:solidFill>
              <a:srgbClr val="839E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8" name="Freeform 561"/>
            <p:cNvSpPr>
              <a:spLocks/>
            </p:cNvSpPr>
            <p:nvPr/>
          </p:nvSpPr>
          <p:spPr bwMode="auto">
            <a:xfrm>
              <a:off x="1844" y="3660"/>
              <a:ext cx="29" cy="14"/>
            </a:xfrm>
            <a:custGeom>
              <a:avLst/>
              <a:gdLst>
                <a:gd name="T0" fmla="*/ 134 w 13"/>
                <a:gd name="T1" fmla="*/ 0 h 6"/>
                <a:gd name="T2" fmla="*/ 0 w 13"/>
                <a:gd name="T3" fmla="*/ 77 h 6"/>
                <a:gd name="T4" fmla="*/ 36 w 13"/>
                <a:gd name="T5" fmla="*/ 77 h 6"/>
                <a:gd name="T6" fmla="*/ 145 w 13"/>
                <a:gd name="T7" fmla="*/ 12 h 6"/>
                <a:gd name="T8" fmla="*/ 134 w 13"/>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6">
                  <a:moveTo>
                    <a:pt x="12" y="0"/>
                  </a:moveTo>
                  <a:cubicBezTo>
                    <a:pt x="0" y="6"/>
                    <a:pt x="0" y="6"/>
                    <a:pt x="0" y="6"/>
                  </a:cubicBezTo>
                  <a:cubicBezTo>
                    <a:pt x="3" y="6"/>
                    <a:pt x="3" y="6"/>
                    <a:pt x="3" y="6"/>
                  </a:cubicBezTo>
                  <a:cubicBezTo>
                    <a:pt x="13" y="1"/>
                    <a:pt x="13" y="1"/>
                    <a:pt x="13" y="1"/>
                  </a:cubicBezTo>
                  <a:cubicBezTo>
                    <a:pt x="13" y="1"/>
                    <a:pt x="12" y="1"/>
                    <a:pt x="12" y="0"/>
                  </a:cubicBezTo>
                </a:path>
              </a:pathLst>
            </a:custGeom>
            <a:solidFill>
              <a:srgbClr val="839E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9" name="Freeform 562"/>
            <p:cNvSpPr>
              <a:spLocks/>
            </p:cNvSpPr>
            <p:nvPr/>
          </p:nvSpPr>
          <p:spPr bwMode="auto">
            <a:xfrm>
              <a:off x="3599" y="3742"/>
              <a:ext cx="11" cy="20"/>
            </a:xfrm>
            <a:custGeom>
              <a:avLst/>
              <a:gdLst>
                <a:gd name="T0" fmla="*/ 0 w 11"/>
                <a:gd name="T1" fmla="*/ 0 h 20"/>
                <a:gd name="T2" fmla="*/ 0 w 11"/>
                <a:gd name="T3" fmla="*/ 18 h 20"/>
                <a:gd name="T4" fmla="*/ 11 w 11"/>
                <a:gd name="T5" fmla="*/ 20 h 20"/>
                <a:gd name="T6" fmla="*/ 11 w 11"/>
                <a:gd name="T7" fmla="*/ 0 h 20"/>
                <a:gd name="T8" fmla="*/ 0 w 11"/>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0">
                  <a:moveTo>
                    <a:pt x="0" y="0"/>
                  </a:moveTo>
                  <a:lnTo>
                    <a:pt x="0" y="18"/>
                  </a:lnTo>
                  <a:lnTo>
                    <a:pt x="11" y="20"/>
                  </a:lnTo>
                  <a:lnTo>
                    <a:pt x="11" y="0"/>
                  </a:lnTo>
                  <a:lnTo>
                    <a:pt x="0" y="0"/>
                  </a:lnTo>
                  <a:close/>
                </a:path>
              </a:pathLst>
            </a:custGeom>
            <a:solidFill>
              <a:srgbClr val="839E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 name="Freeform 563"/>
            <p:cNvSpPr>
              <a:spLocks/>
            </p:cNvSpPr>
            <p:nvPr/>
          </p:nvSpPr>
          <p:spPr bwMode="auto">
            <a:xfrm>
              <a:off x="3599" y="3742"/>
              <a:ext cx="11" cy="20"/>
            </a:xfrm>
            <a:custGeom>
              <a:avLst/>
              <a:gdLst>
                <a:gd name="T0" fmla="*/ 0 w 11"/>
                <a:gd name="T1" fmla="*/ 0 h 20"/>
                <a:gd name="T2" fmla="*/ 0 w 11"/>
                <a:gd name="T3" fmla="*/ 18 h 20"/>
                <a:gd name="T4" fmla="*/ 11 w 11"/>
                <a:gd name="T5" fmla="*/ 20 h 20"/>
                <a:gd name="T6" fmla="*/ 11 w 11"/>
                <a:gd name="T7" fmla="*/ 0 h 20"/>
                <a:gd name="T8" fmla="*/ 0 w 11"/>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0">
                  <a:moveTo>
                    <a:pt x="0" y="0"/>
                  </a:moveTo>
                  <a:lnTo>
                    <a:pt x="0" y="18"/>
                  </a:lnTo>
                  <a:lnTo>
                    <a:pt x="11" y="20"/>
                  </a:lnTo>
                  <a:lnTo>
                    <a:pt x="1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 name="Freeform 564"/>
            <p:cNvSpPr>
              <a:spLocks noEditPoints="1"/>
            </p:cNvSpPr>
            <p:nvPr/>
          </p:nvSpPr>
          <p:spPr bwMode="auto">
            <a:xfrm>
              <a:off x="1877" y="3636"/>
              <a:ext cx="1733" cy="99"/>
            </a:xfrm>
            <a:custGeom>
              <a:avLst/>
              <a:gdLst>
                <a:gd name="T0" fmla="*/ 1722 w 1733"/>
                <a:gd name="T1" fmla="*/ 77 h 99"/>
                <a:gd name="T2" fmla="*/ 1722 w 1733"/>
                <a:gd name="T3" fmla="*/ 99 h 99"/>
                <a:gd name="T4" fmla="*/ 1733 w 1733"/>
                <a:gd name="T5" fmla="*/ 99 h 99"/>
                <a:gd name="T6" fmla="*/ 1733 w 1733"/>
                <a:gd name="T7" fmla="*/ 77 h 99"/>
                <a:gd name="T8" fmla="*/ 1722 w 1733"/>
                <a:gd name="T9" fmla="*/ 77 h 99"/>
                <a:gd name="T10" fmla="*/ 0 w 1733"/>
                <a:gd name="T11" fmla="*/ 0 h 99"/>
                <a:gd name="T12" fmla="*/ 0 w 1733"/>
                <a:gd name="T13" fmla="*/ 20 h 99"/>
                <a:gd name="T14" fmla="*/ 1703 w 1733"/>
                <a:gd name="T15" fmla="*/ 99 h 99"/>
                <a:gd name="T16" fmla="*/ 1705 w 1733"/>
                <a:gd name="T17" fmla="*/ 77 h 99"/>
                <a:gd name="T18" fmla="*/ 0 w 1733"/>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3" h="99">
                  <a:moveTo>
                    <a:pt x="1722" y="77"/>
                  </a:moveTo>
                  <a:lnTo>
                    <a:pt x="1722" y="99"/>
                  </a:lnTo>
                  <a:lnTo>
                    <a:pt x="1733" y="99"/>
                  </a:lnTo>
                  <a:lnTo>
                    <a:pt x="1733" y="77"/>
                  </a:lnTo>
                  <a:lnTo>
                    <a:pt x="1722" y="77"/>
                  </a:lnTo>
                  <a:close/>
                  <a:moveTo>
                    <a:pt x="0" y="0"/>
                  </a:moveTo>
                  <a:lnTo>
                    <a:pt x="0" y="20"/>
                  </a:lnTo>
                  <a:lnTo>
                    <a:pt x="1703" y="99"/>
                  </a:lnTo>
                  <a:lnTo>
                    <a:pt x="1705" y="77"/>
                  </a:lnTo>
                  <a:lnTo>
                    <a:pt x="0" y="0"/>
                  </a:lnTo>
                  <a:close/>
                </a:path>
              </a:pathLst>
            </a:custGeom>
            <a:solidFill>
              <a:srgbClr val="839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 name="Freeform 565"/>
            <p:cNvSpPr>
              <a:spLocks noEditPoints="1"/>
            </p:cNvSpPr>
            <p:nvPr/>
          </p:nvSpPr>
          <p:spPr bwMode="auto">
            <a:xfrm>
              <a:off x="1877" y="3636"/>
              <a:ext cx="1733" cy="99"/>
            </a:xfrm>
            <a:custGeom>
              <a:avLst/>
              <a:gdLst>
                <a:gd name="T0" fmla="*/ 1722 w 1733"/>
                <a:gd name="T1" fmla="*/ 77 h 99"/>
                <a:gd name="T2" fmla="*/ 1722 w 1733"/>
                <a:gd name="T3" fmla="*/ 99 h 99"/>
                <a:gd name="T4" fmla="*/ 1733 w 1733"/>
                <a:gd name="T5" fmla="*/ 99 h 99"/>
                <a:gd name="T6" fmla="*/ 1733 w 1733"/>
                <a:gd name="T7" fmla="*/ 77 h 99"/>
                <a:gd name="T8" fmla="*/ 1722 w 1733"/>
                <a:gd name="T9" fmla="*/ 77 h 99"/>
                <a:gd name="T10" fmla="*/ 0 w 1733"/>
                <a:gd name="T11" fmla="*/ 0 h 99"/>
                <a:gd name="T12" fmla="*/ 0 w 1733"/>
                <a:gd name="T13" fmla="*/ 20 h 99"/>
                <a:gd name="T14" fmla="*/ 1703 w 1733"/>
                <a:gd name="T15" fmla="*/ 99 h 99"/>
                <a:gd name="T16" fmla="*/ 1705 w 1733"/>
                <a:gd name="T17" fmla="*/ 77 h 99"/>
                <a:gd name="T18" fmla="*/ 0 w 1733"/>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3" h="99">
                  <a:moveTo>
                    <a:pt x="1722" y="77"/>
                  </a:moveTo>
                  <a:lnTo>
                    <a:pt x="1722" y="99"/>
                  </a:lnTo>
                  <a:lnTo>
                    <a:pt x="1733" y="99"/>
                  </a:lnTo>
                  <a:lnTo>
                    <a:pt x="1733" y="77"/>
                  </a:lnTo>
                  <a:lnTo>
                    <a:pt x="1722" y="77"/>
                  </a:lnTo>
                  <a:moveTo>
                    <a:pt x="0" y="0"/>
                  </a:moveTo>
                  <a:lnTo>
                    <a:pt x="0" y="20"/>
                  </a:lnTo>
                  <a:lnTo>
                    <a:pt x="1703" y="99"/>
                  </a:lnTo>
                  <a:lnTo>
                    <a:pt x="17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 name="Freeform 566"/>
            <p:cNvSpPr>
              <a:spLocks noEditPoints="1"/>
            </p:cNvSpPr>
            <p:nvPr/>
          </p:nvSpPr>
          <p:spPr bwMode="auto">
            <a:xfrm>
              <a:off x="1877" y="3301"/>
              <a:ext cx="1736" cy="412"/>
            </a:xfrm>
            <a:custGeom>
              <a:avLst/>
              <a:gdLst>
                <a:gd name="T0" fmla="*/ 1722 w 1736"/>
                <a:gd name="T1" fmla="*/ 232 h 412"/>
                <a:gd name="T2" fmla="*/ 1722 w 1736"/>
                <a:gd name="T3" fmla="*/ 412 h 412"/>
                <a:gd name="T4" fmla="*/ 1733 w 1736"/>
                <a:gd name="T5" fmla="*/ 412 h 412"/>
                <a:gd name="T6" fmla="*/ 1736 w 1736"/>
                <a:gd name="T7" fmla="*/ 232 h 412"/>
                <a:gd name="T8" fmla="*/ 1722 w 1736"/>
                <a:gd name="T9" fmla="*/ 232 h 412"/>
                <a:gd name="T10" fmla="*/ 0 w 1736"/>
                <a:gd name="T11" fmla="*/ 157 h 412"/>
                <a:gd name="T12" fmla="*/ 0 w 1736"/>
                <a:gd name="T13" fmla="*/ 335 h 412"/>
                <a:gd name="T14" fmla="*/ 1705 w 1736"/>
                <a:gd name="T15" fmla="*/ 412 h 412"/>
                <a:gd name="T16" fmla="*/ 1716 w 1736"/>
                <a:gd name="T17" fmla="*/ 232 h 412"/>
                <a:gd name="T18" fmla="*/ 0 w 1736"/>
                <a:gd name="T19" fmla="*/ 157 h 412"/>
                <a:gd name="T20" fmla="*/ 0 w 1736"/>
                <a:gd name="T21" fmla="*/ 0 h 412"/>
                <a:gd name="T22" fmla="*/ 0 w 1736"/>
                <a:gd name="T23" fmla="*/ 18 h 412"/>
                <a:gd name="T24" fmla="*/ 1736 w 1736"/>
                <a:gd name="T25" fmla="*/ 111 h 412"/>
                <a:gd name="T26" fmla="*/ 1736 w 1736"/>
                <a:gd name="T27" fmla="*/ 75 h 412"/>
                <a:gd name="T28" fmla="*/ 0 w 1736"/>
                <a:gd name="T29" fmla="*/ 0 h 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36" h="412">
                  <a:moveTo>
                    <a:pt x="1722" y="232"/>
                  </a:moveTo>
                  <a:lnTo>
                    <a:pt x="1722" y="412"/>
                  </a:lnTo>
                  <a:lnTo>
                    <a:pt x="1733" y="412"/>
                  </a:lnTo>
                  <a:lnTo>
                    <a:pt x="1736" y="232"/>
                  </a:lnTo>
                  <a:lnTo>
                    <a:pt x="1722" y="232"/>
                  </a:lnTo>
                  <a:close/>
                  <a:moveTo>
                    <a:pt x="0" y="157"/>
                  </a:moveTo>
                  <a:lnTo>
                    <a:pt x="0" y="335"/>
                  </a:lnTo>
                  <a:lnTo>
                    <a:pt x="1705" y="412"/>
                  </a:lnTo>
                  <a:lnTo>
                    <a:pt x="1716" y="232"/>
                  </a:lnTo>
                  <a:lnTo>
                    <a:pt x="0" y="157"/>
                  </a:lnTo>
                  <a:close/>
                  <a:moveTo>
                    <a:pt x="0" y="0"/>
                  </a:moveTo>
                  <a:lnTo>
                    <a:pt x="0" y="18"/>
                  </a:lnTo>
                  <a:lnTo>
                    <a:pt x="1736" y="111"/>
                  </a:lnTo>
                  <a:lnTo>
                    <a:pt x="1736" y="75"/>
                  </a:lnTo>
                  <a:lnTo>
                    <a:pt x="0" y="0"/>
                  </a:ln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 name="Freeform 567"/>
            <p:cNvSpPr>
              <a:spLocks noEditPoints="1"/>
            </p:cNvSpPr>
            <p:nvPr/>
          </p:nvSpPr>
          <p:spPr bwMode="auto">
            <a:xfrm>
              <a:off x="1877" y="3301"/>
              <a:ext cx="1736" cy="412"/>
            </a:xfrm>
            <a:custGeom>
              <a:avLst/>
              <a:gdLst>
                <a:gd name="T0" fmla="*/ 1722 w 1736"/>
                <a:gd name="T1" fmla="*/ 232 h 412"/>
                <a:gd name="T2" fmla="*/ 1722 w 1736"/>
                <a:gd name="T3" fmla="*/ 412 h 412"/>
                <a:gd name="T4" fmla="*/ 1733 w 1736"/>
                <a:gd name="T5" fmla="*/ 412 h 412"/>
                <a:gd name="T6" fmla="*/ 1736 w 1736"/>
                <a:gd name="T7" fmla="*/ 232 h 412"/>
                <a:gd name="T8" fmla="*/ 1722 w 1736"/>
                <a:gd name="T9" fmla="*/ 232 h 412"/>
                <a:gd name="T10" fmla="*/ 0 w 1736"/>
                <a:gd name="T11" fmla="*/ 157 h 412"/>
                <a:gd name="T12" fmla="*/ 0 w 1736"/>
                <a:gd name="T13" fmla="*/ 335 h 412"/>
                <a:gd name="T14" fmla="*/ 1705 w 1736"/>
                <a:gd name="T15" fmla="*/ 412 h 412"/>
                <a:gd name="T16" fmla="*/ 1716 w 1736"/>
                <a:gd name="T17" fmla="*/ 232 h 412"/>
                <a:gd name="T18" fmla="*/ 0 w 1736"/>
                <a:gd name="T19" fmla="*/ 157 h 412"/>
                <a:gd name="T20" fmla="*/ 0 w 1736"/>
                <a:gd name="T21" fmla="*/ 0 h 412"/>
                <a:gd name="T22" fmla="*/ 0 w 1736"/>
                <a:gd name="T23" fmla="*/ 18 h 412"/>
                <a:gd name="T24" fmla="*/ 1736 w 1736"/>
                <a:gd name="T25" fmla="*/ 111 h 412"/>
                <a:gd name="T26" fmla="*/ 1736 w 1736"/>
                <a:gd name="T27" fmla="*/ 75 h 412"/>
                <a:gd name="T28" fmla="*/ 0 w 1736"/>
                <a:gd name="T29" fmla="*/ 0 h 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36" h="412">
                  <a:moveTo>
                    <a:pt x="1722" y="232"/>
                  </a:moveTo>
                  <a:lnTo>
                    <a:pt x="1722" y="412"/>
                  </a:lnTo>
                  <a:lnTo>
                    <a:pt x="1733" y="412"/>
                  </a:lnTo>
                  <a:lnTo>
                    <a:pt x="1736" y="232"/>
                  </a:lnTo>
                  <a:lnTo>
                    <a:pt x="1722" y="232"/>
                  </a:lnTo>
                  <a:moveTo>
                    <a:pt x="0" y="157"/>
                  </a:moveTo>
                  <a:lnTo>
                    <a:pt x="0" y="335"/>
                  </a:lnTo>
                  <a:lnTo>
                    <a:pt x="1705" y="412"/>
                  </a:lnTo>
                  <a:lnTo>
                    <a:pt x="1716" y="232"/>
                  </a:lnTo>
                  <a:lnTo>
                    <a:pt x="0" y="157"/>
                  </a:lnTo>
                  <a:moveTo>
                    <a:pt x="0" y="0"/>
                  </a:moveTo>
                  <a:lnTo>
                    <a:pt x="0" y="18"/>
                  </a:lnTo>
                  <a:lnTo>
                    <a:pt x="1736" y="111"/>
                  </a:lnTo>
                  <a:lnTo>
                    <a:pt x="1736" y="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5" name="Freeform 568"/>
            <p:cNvSpPr>
              <a:spLocks noEditPoints="1"/>
            </p:cNvSpPr>
            <p:nvPr/>
          </p:nvSpPr>
          <p:spPr bwMode="auto">
            <a:xfrm>
              <a:off x="1826" y="3299"/>
              <a:ext cx="1784" cy="467"/>
            </a:xfrm>
            <a:custGeom>
              <a:avLst/>
              <a:gdLst>
                <a:gd name="T0" fmla="*/ 1773 w 1784"/>
                <a:gd name="T1" fmla="*/ 461 h 467"/>
                <a:gd name="T2" fmla="*/ 1773 w 1784"/>
                <a:gd name="T3" fmla="*/ 465 h 467"/>
                <a:gd name="T4" fmla="*/ 1784 w 1784"/>
                <a:gd name="T5" fmla="*/ 467 h 467"/>
                <a:gd name="T6" fmla="*/ 1784 w 1784"/>
                <a:gd name="T7" fmla="*/ 463 h 467"/>
                <a:gd name="T8" fmla="*/ 1773 w 1784"/>
                <a:gd name="T9" fmla="*/ 461 h 467"/>
                <a:gd name="T10" fmla="*/ 0 w 1784"/>
                <a:gd name="T11" fmla="*/ 157 h 467"/>
                <a:gd name="T12" fmla="*/ 0 w 1784"/>
                <a:gd name="T13" fmla="*/ 375 h 467"/>
                <a:gd name="T14" fmla="*/ 0 w 1784"/>
                <a:gd name="T15" fmla="*/ 379 h 467"/>
                <a:gd name="T16" fmla="*/ 11 w 1784"/>
                <a:gd name="T17" fmla="*/ 379 h 467"/>
                <a:gd name="T18" fmla="*/ 16 w 1784"/>
                <a:gd name="T19" fmla="*/ 379 h 467"/>
                <a:gd name="T20" fmla="*/ 1754 w 1784"/>
                <a:gd name="T21" fmla="*/ 465 h 467"/>
                <a:gd name="T22" fmla="*/ 1754 w 1784"/>
                <a:gd name="T23" fmla="*/ 461 h 467"/>
                <a:gd name="T24" fmla="*/ 25 w 1784"/>
                <a:gd name="T25" fmla="*/ 375 h 467"/>
                <a:gd name="T26" fmla="*/ 18 w 1784"/>
                <a:gd name="T27" fmla="*/ 375 h 467"/>
                <a:gd name="T28" fmla="*/ 5 w 1784"/>
                <a:gd name="T29" fmla="*/ 375 h 467"/>
                <a:gd name="T30" fmla="*/ 5 w 1784"/>
                <a:gd name="T31" fmla="*/ 375 h 467"/>
                <a:gd name="T32" fmla="*/ 5 w 1784"/>
                <a:gd name="T33" fmla="*/ 157 h 467"/>
                <a:gd name="T34" fmla="*/ 0 w 1784"/>
                <a:gd name="T35" fmla="*/ 157 h 467"/>
                <a:gd name="T36" fmla="*/ 0 w 1784"/>
                <a:gd name="T37" fmla="*/ 0 h 467"/>
                <a:gd name="T38" fmla="*/ 0 w 1784"/>
                <a:gd name="T39" fmla="*/ 44 h 467"/>
                <a:gd name="T40" fmla="*/ 5 w 1784"/>
                <a:gd name="T41" fmla="*/ 42 h 467"/>
                <a:gd name="T42" fmla="*/ 5 w 1784"/>
                <a:gd name="T43" fmla="*/ 0 h 467"/>
                <a:gd name="T44" fmla="*/ 0 w 1784"/>
                <a:gd name="T45" fmla="*/ 0 h 4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84" h="467">
                  <a:moveTo>
                    <a:pt x="1773" y="461"/>
                  </a:moveTo>
                  <a:lnTo>
                    <a:pt x="1773" y="465"/>
                  </a:lnTo>
                  <a:lnTo>
                    <a:pt x="1784" y="467"/>
                  </a:lnTo>
                  <a:lnTo>
                    <a:pt x="1784" y="463"/>
                  </a:lnTo>
                  <a:lnTo>
                    <a:pt x="1773" y="461"/>
                  </a:lnTo>
                  <a:close/>
                  <a:moveTo>
                    <a:pt x="0" y="157"/>
                  </a:moveTo>
                  <a:lnTo>
                    <a:pt x="0" y="375"/>
                  </a:lnTo>
                  <a:lnTo>
                    <a:pt x="0" y="379"/>
                  </a:lnTo>
                  <a:lnTo>
                    <a:pt x="11" y="379"/>
                  </a:lnTo>
                  <a:lnTo>
                    <a:pt x="16" y="379"/>
                  </a:lnTo>
                  <a:lnTo>
                    <a:pt x="1754" y="465"/>
                  </a:lnTo>
                  <a:lnTo>
                    <a:pt x="1754" y="461"/>
                  </a:lnTo>
                  <a:lnTo>
                    <a:pt x="25" y="375"/>
                  </a:lnTo>
                  <a:lnTo>
                    <a:pt x="18" y="375"/>
                  </a:lnTo>
                  <a:lnTo>
                    <a:pt x="5" y="375"/>
                  </a:lnTo>
                  <a:lnTo>
                    <a:pt x="5" y="157"/>
                  </a:lnTo>
                  <a:lnTo>
                    <a:pt x="0" y="157"/>
                  </a:lnTo>
                  <a:close/>
                  <a:moveTo>
                    <a:pt x="0" y="0"/>
                  </a:moveTo>
                  <a:lnTo>
                    <a:pt x="0" y="44"/>
                  </a:lnTo>
                  <a:lnTo>
                    <a:pt x="5" y="42"/>
                  </a:lnTo>
                  <a:lnTo>
                    <a:pt x="5" y="0"/>
                  </a:lnTo>
                  <a:lnTo>
                    <a:pt x="0" y="0"/>
                  </a:lnTo>
                  <a:close/>
                </a:path>
              </a:pathLst>
            </a:custGeom>
            <a:solidFill>
              <a:srgbClr val="BBC1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6" name="Freeform 569"/>
            <p:cNvSpPr>
              <a:spLocks noEditPoints="1"/>
            </p:cNvSpPr>
            <p:nvPr/>
          </p:nvSpPr>
          <p:spPr bwMode="auto">
            <a:xfrm>
              <a:off x="1826" y="3299"/>
              <a:ext cx="1784" cy="467"/>
            </a:xfrm>
            <a:custGeom>
              <a:avLst/>
              <a:gdLst>
                <a:gd name="T0" fmla="*/ 1773 w 1784"/>
                <a:gd name="T1" fmla="*/ 461 h 467"/>
                <a:gd name="T2" fmla="*/ 1773 w 1784"/>
                <a:gd name="T3" fmla="*/ 465 h 467"/>
                <a:gd name="T4" fmla="*/ 1784 w 1784"/>
                <a:gd name="T5" fmla="*/ 467 h 467"/>
                <a:gd name="T6" fmla="*/ 1784 w 1784"/>
                <a:gd name="T7" fmla="*/ 463 h 467"/>
                <a:gd name="T8" fmla="*/ 1773 w 1784"/>
                <a:gd name="T9" fmla="*/ 461 h 467"/>
                <a:gd name="T10" fmla="*/ 0 w 1784"/>
                <a:gd name="T11" fmla="*/ 157 h 467"/>
                <a:gd name="T12" fmla="*/ 0 w 1784"/>
                <a:gd name="T13" fmla="*/ 375 h 467"/>
                <a:gd name="T14" fmla="*/ 0 w 1784"/>
                <a:gd name="T15" fmla="*/ 379 h 467"/>
                <a:gd name="T16" fmla="*/ 11 w 1784"/>
                <a:gd name="T17" fmla="*/ 379 h 467"/>
                <a:gd name="T18" fmla="*/ 16 w 1784"/>
                <a:gd name="T19" fmla="*/ 379 h 467"/>
                <a:gd name="T20" fmla="*/ 1754 w 1784"/>
                <a:gd name="T21" fmla="*/ 465 h 467"/>
                <a:gd name="T22" fmla="*/ 1754 w 1784"/>
                <a:gd name="T23" fmla="*/ 461 h 467"/>
                <a:gd name="T24" fmla="*/ 25 w 1784"/>
                <a:gd name="T25" fmla="*/ 375 h 467"/>
                <a:gd name="T26" fmla="*/ 18 w 1784"/>
                <a:gd name="T27" fmla="*/ 375 h 467"/>
                <a:gd name="T28" fmla="*/ 5 w 1784"/>
                <a:gd name="T29" fmla="*/ 375 h 467"/>
                <a:gd name="T30" fmla="*/ 5 w 1784"/>
                <a:gd name="T31" fmla="*/ 375 h 467"/>
                <a:gd name="T32" fmla="*/ 5 w 1784"/>
                <a:gd name="T33" fmla="*/ 157 h 467"/>
                <a:gd name="T34" fmla="*/ 0 w 1784"/>
                <a:gd name="T35" fmla="*/ 157 h 467"/>
                <a:gd name="T36" fmla="*/ 0 w 1784"/>
                <a:gd name="T37" fmla="*/ 0 h 467"/>
                <a:gd name="T38" fmla="*/ 0 w 1784"/>
                <a:gd name="T39" fmla="*/ 44 h 467"/>
                <a:gd name="T40" fmla="*/ 5 w 1784"/>
                <a:gd name="T41" fmla="*/ 42 h 467"/>
                <a:gd name="T42" fmla="*/ 5 w 1784"/>
                <a:gd name="T43" fmla="*/ 0 h 467"/>
                <a:gd name="T44" fmla="*/ 0 w 1784"/>
                <a:gd name="T45" fmla="*/ 0 h 4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84" h="467">
                  <a:moveTo>
                    <a:pt x="1773" y="461"/>
                  </a:moveTo>
                  <a:lnTo>
                    <a:pt x="1773" y="465"/>
                  </a:lnTo>
                  <a:lnTo>
                    <a:pt x="1784" y="467"/>
                  </a:lnTo>
                  <a:lnTo>
                    <a:pt x="1784" y="463"/>
                  </a:lnTo>
                  <a:lnTo>
                    <a:pt x="1773" y="461"/>
                  </a:lnTo>
                  <a:moveTo>
                    <a:pt x="0" y="157"/>
                  </a:moveTo>
                  <a:lnTo>
                    <a:pt x="0" y="375"/>
                  </a:lnTo>
                  <a:lnTo>
                    <a:pt x="0" y="379"/>
                  </a:lnTo>
                  <a:lnTo>
                    <a:pt x="11" y="379"/>
                  </a:lnTo>
                  <a:lnTo>
                    <a:pt x="16" y="379"/>
                  </a:lnTo>
                  <a:lnTo>
                    <a:pt x="1754" y="465"/>
                  </a:lnTo>
                  <a:lnTo>
                    <a:pt x="1754" y="461"/>
                  </a:lnTo>
                  <a:lnTo>
                    <a:pt x="25" y="375"/>
                  </a:lnTo>
                  <a:lnTo>
                    <a:pt x="18" y="375"/>
                  </a:lnTo>
                  <a:lnTo>
                    <a:pt x="5" y="375"/>
                  </a:lnTo>
                  <a:lnTo>
                    <a:pt x="5" y="157"/>
                  </a:lnTo>
                  <a:lnTo>
                    <a:pt x="0" y="157"/>
                  </a:lnTo>
                  <a:moveTo>
                    <a:pt x="0" y="0"/>
                  </a:moveTo>
                  <a:lnTo>
                    <a:pt x="0" y="44"/>
                  </a:lnTo>
                  <a:lnTo>
                    <a:pt x="5" y="42"/>
                  </a:lnTo>
                  <a:lnTo>
                    <a:pt x="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7" name="Freeform 570"/>
            <p:cNvSpPr>
              <a:spLocks noEditPoints="1"/>
            </p:cNvSpPr>
            <p:nvPr/>
          </p:nvSpPr>
          <p:spPr bwMode="auto">
            <a:xfrm>
              <a:off x="1870" y="3299"/>
              <a:ext cx="1740" cy="443"/>
            </a:xfrm>
            <a:custGeom>
              <a:avLst/>
              <a:gdLst>
                <a:gd name="T0" fmla="*/ 8387 w 790"/>
                <a:gd name="T1" fmla="*/ 2118 h 201"/>
                <a:gd name="T2" fmla="*/ 8387 w 790"/>
                <a:gd name="T3" fmla="*/ 2151 h 201"/>
                <a:gd name="T4" fmla="*/ 8440 w 790"/>
                <a:gd name="T5" fmla="*/ 2151 h 201"/>
                <a:gd name="T6" fmla="*/ 8440 w 790"/>
                <a:gd name="T7" fmla="*/ 2118 h 201"/>
                <a:gd name="T8" fmla="*/ 8387 w 790"/>
                <a:gd name="T9" fmla="*/ 2118 h 201"/>
                <a:gd name="T10" fmla="*/ 0 w 790"/>
                <a:gd name="T11" fmla="*/ 758 h 201"/>
                <a:gd name="T12" fmla="*/ 0 w 790"/>
                <a:gd name="T13" fmla="*/ 1724 h 201"/>
                <a:gd name="T14" fmla="*/ 0 w 790"/>
                <a:gd name="T15" fmla="*/ 1754 h 201"/>
                <a:gd name="T16" fmla="*/ 0 w 790"/>
                <a:gd name="T17" fmla="*/ 1754 h 201"/>
                <a:gd name="T18" fmla="*/ 9 w 790"/>
                <a:gd name="T19" fmla="*/ 1768 h 201"/>
                <a:gd name="T20" fmla="*/ 9 w 790"/>
                <a:gd name="T21" fmla="*/ 1768 h 201"/>
                <a:gd name="T22" fmla="*/ 8290 w 790"/>
                <a:gd name="T23" fmla="*/ 2151 h 201"/>
                <a:gd name="T24" fmla="*/ 8290 w 790"/>
                <a:gd name="T25" fmla="*/ 2118 h 201"/>
                <a:gd name="T26" fmla="*/ 33 w 790"/>
                <a:gd name="T27" fmla="*/ 1735 h 201"/>
                <a:gd name="T28" fmla="*/ 33 w 790"/>
                <a:gd name="T29" fmla="*/ 1638 h 201"/>
                <a:gd name="T30" fmla="*/ 33 w 790"/>
                <a:gd name="T31" fmla="*/ 771 h 201"/>
                <a:gd name="T32" fmla="*/ 0 w 790"/>
                <a:gd name="T33" fmla="*/ 758 h 201"/>
                <a:gd name="T34" fmla="*/ 0 w 790"/>
                <a:gd name="T35" fmla="*/ 0 h 201"/>
                <a:gd name="T36" fmla="*/ 0 w 790"/>
                <a:gd name="T37" fmla="*/ 106 h 201"/>
                <a:gd name="T38" fmla="*/ 20 w 790"/>
                <a:gd name="T39" fmla="*/ 97 h 201"/>
                <a:gd name="T40" fmla="*/ 33 w 790"/>
                <a:gd name="T41" fmla="*/ 97 h 201"/>
                <a:gd name="T42" fmla="*/ 33 w 790"/>
                <a:gd name="T43" fmla="*/ 9 h 201"/>
                <a:gd name="T44" fmla="*/ 0 w 790"/>
                <a:gd name="T45" fmla="*/ 0 h 20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90" h="201">
                  <a:moveTo>
                    <a:pt x="785" y="198"/>
                  </a:moveTo>
                  <a:cubicBezTo>
                    <a:pt x="785" y="201"/>
                    <a:pt x="785" y="201"/>
                    <a:pt x="785" y="201"/>
                  </a:cubicBezTo>
                  <a:cubicBezTo>
                    <a:pt x="790" y="201"/>
                    <a:pt x="790" y="201"/>
                    <a:pt x="790" y="201"/>
                  </a:cubicBezTo>
                  <a:cubicBezTo>
                    <a:pt x="790" y="198"/>
                    <a:pt x="790" y="198"/>
                    <a:pt x="790" y="198"/>
                  </a:cubicBezTo>
                  <a:cubicBezTo>
                    <a:pt x="785" y="198"/>
                    <a:pt x="785" y="198"/>
                    <a:pt x="785" y="198"/>
                  </a:cubicBezTo>
                  <a:moveTo>
                    <a:pt x="0" y="71"/>
                  </a:moveTo>
                  <a:cubicBezTo>
                    <a:pt x="0" y="161"/>
                    <a:pt x="0" y="161"/>
                    <a:pt x="0" y="161"/>
                  </a:cubicBezTo>
                  <a:cubicBezTo>
                    <a:pt x="0" y="164"/>
                    <a:pt x="0" y="164"/>
                    <a:pt x="0" y="164"/>
                  </a:cubicBezTo>
                  <a:cubicBezTo>
                    <a:pt x="0" y="164"/>
                    <a:pt x="0" y="164"/>
                    <a:pt x="0" y="164"/>
                  </a:cubicBezTo>
                  <a:cubicBezTo>
                    <a:pt x="0" y="165"/>
                    <a:pt x="1" y="165"/>
                    <a:pt x="1" y="165"/>
                  </a:cubicBezTo>
                  <a:cubicBezTo>
                    <a:pt x="1" y="165"/>
                    <a:pt x="1" y="165"/>
                    <a:pt x="1" y="165"/>
                  </a:cubicBezTo>
                  <a:cubicBezTo>
                    <a:pt x="776" y="201"/>
                    <a:pt x="776" y="201"/>
                    <a:pt x="776" y="201"/>
                  </a:cubicBezTo>
                  <a:cubicBezTo>
                    <a:pt x="776" y="198"/>
                    <a:pt x="776" y="198"/>
                    <a:pt x="776" y="198"/>
                  </a:cubicBezTo>
                  <a:cubicBezTo>
                    <a:pt x="3" y="162"/>
                    <a:pt x="3" y="162"/>
                    <a:pt x="3" y="162"/>
                  </a:cubicBezTo>
                  <a:cubicBezTo>
                    <a:pt x="3" y="153"/>
                    <a:pt x="3" y="153"/>
                    <a:pt x="3" y="153"/>
                  </a:cubicBezTo>
                  <a:cubicBezTo>
                    <a:pt x="3" y="72"/>
                    <a:pt x="3" y="72"/>
                    <a:pt x="3" y="72"/>
                  </a:cubicBezTo>
                  <a:cubicBezTo>
                    <a:pt x="0" y="71"/>
                    <a:pt x="0" y="71"/>
                    <a:pt x="0" y="71"/>
                  </a:cubicBezTo>
                  <a:moveTo>
                    <a:pt x="0" y="0"/>
                  </a:moveTo>
                  <a:cubicBezTo>
                    <a:pt x="0" y="10"/>
                    <a:pt x="0" y="10"/>
                    <a:pt x="0" y="10"/>
                  </a:cubicBezTo>
                  <a:cubicBezTo>
                    <a:pt x="2" y="9"/>
                    <a:pt x="2" y="9"/>
                    <a:pt x="2" y="9"/>
                  </a:cubicBezTo>
                  <a:cubicBezTo>
                    <a:pt x="3" y="9"/>
                    <a:pt x="3" y="9"/>
                    <a:pt x="3" y="9"/>
                  </a:cubicBezTo>
                  <a:cubicBezTo>
                    <a:pt x="3" y="1"/>
                    <a:pt x="3" y="1"/>
                    <a:pt x="3" y="1"/>
                  </a:cubicBezTo>
                  <a:cubicBezTo>
                    <a:pt x="0" y="0"/>
                    <a:pt x="0" y="0"/>
                    <a:pt x="0" y="0"/>
                  </a:cubicBezTo>
                </a:path>
              </a:pathLst>
            </a:custGeom>
            <a:solidFill>
              <a:srgbClr val="3E47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8" name="Freeform 571"/>
            <p:cNvSpPr>
              <a:spLocks noEditPoints="1"/>
            </p:cNvSpPr>
            <p:nvPr/>
          </p:nvSpPr>
          <p:spPr bwMode="auto">
            <a:xfrm>
              <a:off x="1644" y="3343"/>
              <a:ext cx="182" cy="113"/>
            </a:xfrm>
            <a:custGeom>
              <a:avLst/>
              <a:gdLst>
                <a:gd name="T0" fmla="*/ 81 w 182"/>
                <a:gd name="T1" fmla="*/ 51 h 113"/>
                <a:gd name="T2" fmla="*/ 0 w 182"/>
                <a:gd name="T3" fmla="*/ 91 h 113"/>
                <a:gd name="T4" fmla="*/ 0 w 182"/>
                <a:gd name="T5" fmla="*/ 104 h 113"/>
                <a:gd name="T6" fmla="*/ 81 w 182"/>
                <a:gd name="T7" fmla="*/ 108 h 113"/>
                <a:gd name="T8" fmla="*/ 81 w 182"/>
                <a:gd name="T9" fmla="*/ 51 h 113"/>
                <a:gd name="T10" fmla="*/ 182 w 182"/>
                <a:gd name="T11" fmla="*/ 0 h 113"/>
                <a:gd name="T12" fmla="*/ 85 w 182"/>
                <a:gd name="T13" fmla="*/ 49 h 113"/>
                <a:gd name="T14" fmla="*/ 85 w 182"/>
                <a:gd name="T15" fmla="*/ 108 h 113"/>
                <a:gd name="T16" fmla="*/ 182 w 182"/>
                <a:gd name="T17" fmla="*/ 113 h 113"/>
                <a:gd name="T18" fmla="*/ 182 w 18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 h="113">
                  <a:moveTo>
                    <a:pt x="81" y="51"/>
                  </a:moveTo>
                  <a:lnTo>
                    <a:pt x="0" y="91"/>
                  </a:lnTo>
                  <a:lnTo>
                    <a:pt x="0" y="104"/>
                  </a:lnTo>
                  <a:lnTo>
                    <a:pt x="81" y="108"/>
                  </a:lnTo>
                  <a:lnTo>
                    <a:pt x="81" y="51"/>
                  </a:lnTo>
                  <a:close/>
                  <a:moveTo>
                    <a:pt x="182" y="0"/>
                  </a:moveTo>
                  <a:lnTo>
                    <a:pt x="85" y="49"/>
                  </a:lnTo>
                  <a:lnTo>
                    <a:pt x="85" y="108"/>
                  </a:lnTo>
                  <a:lnTo>
                    <a:pt x="182" y="113"/>
                  </a:lnTo>
                  <a:lnTo>
                    <a:pt x="182" y="0"/>
                  </a:lnTo>
                  <a:close/>
                </a:path>
              </a:pathLst>
            </a:custGeom>
            <a:solidFill>
              <a:srgbClr val="7388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9" name="Freeform 572"/>
            <p:cNvSpPr>
              <a:spLocks noEditPoints="1"/>
            </p:cNvSpPr>
            <p:nvPr/>
          </p:nvSpPr>
          <p:spPr bwMode="auto">
            <a:xfrm>
              <a:off x="1644" y="3343"/>
              <a:ext cx="182" cy="113"/>
            </a:xfrm>
            <a:custGeom>
              <a:avLst/>
              <a:gdLst>
                <a:gd name="T0" fmla="*/ 81 w 182"/>
                <a:gd name="T1" fmla="*/ 51 h 113"/>
                <a:gd name="T2" fmla="*/ 0 w 182"/>
                <a:gd name="T3" fmla="*/ 91 h 113"/>
                <a:gd name="T4" fmla="*/ 0 w 182"/>
                <a:gd name="T5" fmla="*/ 104 h 113"/>
                <a:gd name="T6" fmla="*/ 81 w 182"/>
                <a:gd name="T7" fmla="*/ 108 h 113"/>
                <a:gd name="T8" fmla="*/ 81 w 182"/>
                <a:gd name="T9" fmla="*/ 51 h 113"/>
                <a:gd name="T10" fmla="*/ 182 w 182"/>
                <a:gd name="T11" fmla="*/ 0 h 113"/>
                <a:gd name="T12" fmla="*/ 85 w 182"/>
                <a:gd name="T13" fmla="*/ 49 h 113"/>
                <a:gd name="T14" fmla="*/ 85 w 182"/>
                <a:gd name="T15" fmla="*/ 108 h 113"/>
                <a:gd name="T16" fmla="*/ 182 w 182"/>
                <a:gd name="T17" fmla="*/ 113 h 113"/>
                <a:gd name="T18" fmla="*/ 182 w 18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 h="113">
                  <a:moveTo>
                    <a:pt x="81" y="51"/>
                  </a:moveTo>
                  <a:lnTo>
                    <a:pt x="0" y="91"/>
                  </a:lnTo>
                  <a:lnTo>
                    <a:pt x="0" y="104"/>
                  </a:lnTo>
                  <a:lnTo>
                    <a:pt x="81" y="108"/>
                  </a:lnTo>
                  <a:lnTo>
                    <a:pt x="81" y="51"/>
                  </a:lnTo>
                  <a:moveTo>
                    <a:pt x="182" y="0"/>
                  </a:moveTo>
                  <a:lnTo>
                    <a:pt x="85" y="49"/>
                  </a:lnTo>
                  <a:lnTo>
                    <a:pt x="85" y="108"/>
                  </a:lnTo>
                  <a:lnTo>
                    <a:pt x="182" y="113"/>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 name="Freeform 573"/>
            <p:cNvSpPr>
              <a:spLocks/>
            </p:cNvSpPr>
            <p:nvPr/>
          </p:nvSpPr>
          <p:spPr bwMode="auto">
            <a:xfrm>
              <a:off x="1725" y="3392"/>
              <a:ext cx="4" cy="59"/>
            </a:xfrm>
            <a:custGeom>
              <a:avLst/>
              <a:gdLst>
                <a:gd name="T0" fmla="*/ 4 w 4"/>
                <a:gd name="T1" fmla="*/ 0 h 59"/>
                <a:gd name="T2" fmla="*/ 0 w 4"/>
                <a:gd name="T3" fmla="*/ 2 h 59"/>
                <a:gd name="T4" fmla="*/ 0 w 4"/>
                <a:gd name="T5" fmla="*/ 59 h 59"/>
                <a:gd name="T6" fmla="*/ 4 w 4"/>
                <a:gd name="T7" fmla="*/ 59 h 59"/>
                <a:gd name="T8" fmla="*/ 4 w 4"/>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59">
                  <a:moveTo>
                    <a:pt x="4" y="0"/>
                  </a:moveTo>
                  <a:lnTo>
                    <a:pt x="0" y="2"/>
                  </a:lnTo>
                  <a:lnTo>
                    <a:pt x="0" y="59"/>
                  </a:lnTo>
                  <a:lnTo>
                    <a:pt x="4" y="59"/>
                  </a:lnTo>
                  <a:lnTo>
                    <a:pt x="4" y="0"/>
                  </a:lnTo>
                  <a:close/>
                </a:path>
              </a:pathLst>
            </a:custGeom>
            <a:solidFill>
              <a:srgbClr val="2E3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1" name="Freeform 574"/>
            <p:cNvSpPr>
              <a:spLocks/>
            </p:cNvSpPr>
            <p:nvPr/>
          </p:nvSpPr>
          <p:spPr bwMode="auto">
            <a:xfrm>
              <a:off x="1831" y="3321"/>
              <a:ext cx="39" cy="135"/>
            </a:xfrm>
            <a:custGeom>
              <a:avLst/>
              <a:gdLst>
                <a:gd name="T0" fmla="*/ 39 w 39"/>
                <a:gd name="T1" fmla="*/ 0 h 135"/>
                <a:gd name="T2" fmla="*/ 0 w 39"/>
                <a:gd name="T3" fmla="*/ 20 h 135"/>
                <a:gd name="T4" fmla="*/ 0 w 39"/>
                <a:gd name="T5" fmla="*/ 135 h 135"/>
                <a:gd name="T6" fmla="*/ 39 w 39"/>
                <a:gd name="T7" fmla="*/ 135 h 135"/>
                <a:gd name="T8" fmla="*/ 39 w 39"/>
                <a:gd name="T9" fmla="*/ 0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135">
                  <a:moveTo>
                    <a:pt x="39" y="0"/>
                  </a:moveTo>
                  <a:lnTo>
                    <a:pt x="0" y="20"/>
                  </a:lnTo>
                  <a:lnTo>
                    <a:pt x="0" y="135"/>
                  </a:lnTo>
                  <a:lnTo>
                    <a:pt x="39" y="135"/>
                  </a:lnTo>
                  <a:lnTo>
                    <a:pt x="39" y="0"/>
                  </a:lnTo>
                  <a:close/>
                </a:path>
              </a:pathLst>
            </a:custGeom>
            <a:solidFill>
              <a:srgbClr val="6A88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2" name="Freeform 575"/>
            <p:cNvSpPr>
              <a:spLocks/>
            </p:cNvSpPr>
            <p:nvPr/>
          </p:nvSpPr>
          <p:spPr bwMode="auto">
            <a:xfrm>
              <a:off x="1831" y="3321"/>
              <a:ext cx="39" cy="135"/>
            </a:xfrm>
            <a:custGeom>
              <a:avLst/>
              <a:gdLst>
                <a:gd name="T0" fmla="*/ 39 w 39"/>
                <a:gd name="T1" fmla="*/ 0 h 135"/>
                <a:gd name="T2" fmla="*/ 0 w 39"/>
                <a:gd name="T3" fmla="*/ 20 h 135"/>
                <a:gd name="T4" fmla="*/ 0 w 39"/>
                <a:gd name="T5" fmla="*/ 135 h 135"/>
                <a:gd name="T6" fmla="*/ 39 w 39"/>
                <a:gd name="T7" fmla="*/ 135 h 135"/>
                <a:gd name="T8" fmla="*/ 39 w 39"/>
                <a:gd name="T9" fmla="*/ 0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135">
                  <a:moveTo>
                    <a:pt x="39" y="0"/>
                  </a:moveTo>
                  <a:lnTo>
                    <a:pt x="0" y="20"/>
                  </a:lnTo>
                  <a:lnTo>
                    <a:pt x="0" y="135"/>
                  </a:lnTo>
                  <a:lnTo>
                    <a:pt x="39" y="135"/>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 name="Freeform 576"/>
            <p:cNvSpPr>
              <a:spLocks/>
            </p:cNvSpPr>
            <p:nvPr/>
          </p:nvSpPr>
          <p:spPr bwMode="auto">
            <a:xfrm>
              <a:off x="1877" y="3319"/>
              <a:ext cx="1736" cy="214"/>
            </a:xfrm>
            <a:custGeom>
              <a:avLst/>
              <a:gdLst>
                <a:gd name="T0" fmla="*/ 0 w 1736"/>
                <a:gd name="T1" fmla="*/ 0 h 214"/>
                <a:gd name="T2" fmla="*/ 0 w 1736"/>
                <a:gd name="T3" fmla="*/ 139 h 214"/>
                <a:gd name="T4" fmla="*/ 1716 w 1736"/>
                <a:gd name="T5" fmla="*/ 214 h 214"/>
                <a:gd name="T6" fmla="*/ 1722 w 1736"/>
                <a:gd name="T7" fmla="*/ 110 h 214"/>
                <a:gd name="T8" fmla="*/ 1722 w 1736"/>
                <a:gd name="T9" fmla="*/ 214 h 214"/>
                <a:gd name="T10" fmla="*/ 1736 w 1736"/>
                <a:gd name="T11" fmla="*/ 214 h 214"/>
                <a:gd name="T12" fmla="*/ 1736 w 1736"/>
                <a:gd name="T13" fmla="*/ 93 h 214"/>
                <a:gd name="T14" fmla="*/ 0 w 1736"/>
                <a:gd name="T15" fmla="*/ 0 h 2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36" h="214">
                  <a:moveTo>
                    <a:pt x="0" y="0"/>
                  </a:moveTo>
                  <a:lnTo>
                    <a:pt x="0" y="139"/>
                  </a:lnTo>
                  <a:lnTo>
                    <a:pt x="1716" y="214"/>
                  </a:lnTo>
                  <a:lnTo>
                    <a:pt x="1722" y="110"/>
                  </a:lnTo>
                  <a:lnTo>
                    <a:pt x="1722" y="214"/>
                  </a:lnTo>
                  <a:lnTo>
                    <a:pt x="1736" y="214"/>
                  </a:lnTo>
                  <a:lnTo>
                    <a:pt x="1736" y="93"/>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 name="Freeform 577"/>
            <p:cNvSpPr>
              <a:spLocks/>
            </p:cNvSpPr>
            <p:nvPr/>
          </p:nvSpPr>
          <p:spPr bwMode="auto">
            <a:xfrm>
              <a:off x="1877" y="3319"/>
              <a:ext cx="1736" cy="214"/>
            </a:xfrm>
            <a:custGeom>
              <a:avLst/>
              <a:gdLst>
                <a:gd name="T0" fmla="*/ 0 w 1736"/>
                <a:gd name="T1" fmla="*/ 0 h 214"/>
                <a:gd name="T2" fmla="*/ 0 w 1736"/>
                <a:gd name="T3" fmla="*/ 139 h 214"/>
                <a:gd name="T4" fmla="*/ 1716 w 1736"/>
                <a:gd name="T5" fmla="*/ 214 h 214"/>
                <a:gd name="T6" fmla="*/ 1722 w 1736"/>
                <a:gd name="T7" fmla="*/ 110 h 214"/>
                <a:gd name="T8" fmla="*/ 1722 w 1736"/>
                <a:gd name="T9" fmla="*/ 214 h 214"/>
                <a:gd name="T10" fmla="*/ 1736 w 1736"/>
                <a:gd name="T11" fmla="*/ 214 h 214"/>
                <a:gd name="T12" fmla="*/ 1736 w 1736"/>
                <a:gd name="T13" fmla="*/ 93 h 214"/>
                <a:gd name="T14" fmla="*/ 0 w 1736"/>
                <a:gd name="T15" fmla="*/ 0 h 2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36" h="214">
                  <a:moveTo>
                    <a:pt x="0" y="0"/>
                  </a:moveTo>
                  <a:lnTo>
                    <a:pt x="0" y="139"/>
                  </a:lnTo>
                  <a:lnTo>
                    <a:pt x="1716" y="214"/>
                  </a:lnTo>
                  <a:lnTo>
                    <a:pt x="1722" y="110"/>
                  </a:lnTo>
                  <a:lnTo>
                    <a:pt x="1722" y="214"/>
                  </a:lnTo>
                  <a:lnTo>
                    <a:pt x="1736" y="214"/>
                  </a:lnTo>
                  <a:lnTo>
                    <a:pt x="1736"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5" name="Freeform 578"/>
            <p:cNvSpPr>
              <a:spLocks/>
            </p:cNvSpPr>
            <p:nvPr/>
          </p:nvSpPr>
          <p:spPr bwMode="auto">
            <a:xfrm>
              <a:off x="1826" y="3341"/>
              <a:ext cx="5" cy="115"/>
            </a:xfrm>
            <a:custGeom>
              <a:avLst/>
              <a:gdLst>
                <a:gd name="T0" fmla="*/ 5 w 5"/>
                <a:gd name="T1" fmla="*/ 0 h 115"/>
                <a:gd name="T2" fmla="*/ 0 w 5"/>
                <a:gd name="T3" fmla="*/ 2 h 115"/>
                <a:gd name="T4" fmla="*/ 0 w 5"/>
                <a:gd name="T5" fmla="*/ 115 h 115"/>
                <a:gd name="T6" fmla="*/ 5 w 5"/>
                <a:gd name="T7" fmla="*/ 115 h 115"/>
                <a:gd name="T8" fmla="*/ 5 w 5"/>
                <a:gd name="T9" fmla="*/ 0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15">
                  <a:moveTo>
                    <a:pt x="5" y="0"/>
                  </a:moveTo>
                  <a:lnTo>
                    <a:pt x="0" y="2"/>
                  </a:lnTo>
                  <a:lnTo>
                    <a:pt x="0" y="115"/>
                  </a:lnTo>
                  <a:lnTo>
                    <a:pt x="5" y="115"/>
                  </a:lnTo>
                  <a:lnTo>
                    <a:pt x="5" y="0"/>
                  </a:lnTo>
                  <a:close/>
                </a:path>
              </a:pathLst>
            </a:custGeom>
            <a:solidFill>
              <a:srgbClr val="8F9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6" name="Freeform 579"/>
            <p:cNvSpPr>
              <a:spLocks/>
            </p:cNvSpPr>
            <p:nvPr/>
          </p:nvSpPr>
          <p:spPr bwMode="auto">
            <a:xfrm>
              <a:off x="1826" y="3341"/>
              <a:ext cx="5" cy="115"/>
            </a:xfrm>
            <a:custGeom>
              <a:avLst/>
              <a:gdLst>
                <a:gd name="T0" fmla="*/ 5 w 5"/>
                <a:gd name="T1" fmla="*/ 0 h 115"/>
                <a:gd name="T2" fmla="*/ 0 w 5"/>
                <a:gd name="T3" fmla="*/ 2 h 115"/>
                <a:gd name="T4" fmla="*/ 0 w 5"/>
                <a:gd name="T5" fmla="*/ 115 h 115"/>
                <a:gd name="T6" fmla="*/ 5 w 5"/>
                <a:gd name="T7" fmla="*/ 115 h 115"/>
                <a:gd name="T8" fmla="*/ 5 w 5"/>
                <a:gd name="T9" fmla="*/ 0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15">
                  <a:moveTo>
                    <a:pt x="5" y="0"/>
                  </a:moveTo>
                  <a:lnTo>
                    <a:pt x="0" y="2"/>
                  </a:lnTo>
                  <a:lnTo>
                    <a:pt x="0" y="115"/>
                  </a:lnTo>
                  <a:lnTo>
                    <a:pt x="5" y="115"/>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7" name="Freeform 580"/>
            <p:cNvSpPr>
              <a:spLocks/>
            </p:cNvSpPr>
            <p:nvPr/>
          </p:nvSpPr>
          <p:spPr bwMode="auto">
            <a:xfrm>
              <a:off x="1870" y="3319"/>
              <a:ext cx="7" cy="139"/>
            </a:xfrm>
            <a:custGeom>
              <a:avLst/>
              <a:gdLst>
                <a:gd name="T0" fmla="*/ 5 w 7"/>
                <a:gd name="T1" fmla="*/ 0 h 139"/>
                <a:gd name="T2" fmla="*/ 0 w 7"/>
                <a:gd name="T3" fmla="*/ 2 h 139"/>
                <a:gd name="T4" fmla="*/ 0 w 7"/>
                <a:gd name="T5" fmla="*/ 137 h 139"/>
                <a:gd name="T6" fmla="*/ 7 w 7"/>
                <a:gd name="T7" fmla="*/ 139 h 139"/>
                <a:gd name="T8" fmla="*/ 7 w 7"/>
                <a:gd name="T9" fmla="*/ 0 h 139"/>
                <a:gd name="T10" fmla="*/ 5 w 7"/>
                <a:gd name="T11" fmla="*/ 0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39">
                  <a:moveTo>
                    <a:pt x="5" y="0"/>
                  </a:moveTo>
                  <a:lnTo>
                    <a:pt x="0" y="2"/>
                  </a:lnTo>
                  <a:lnTo>
                    <a:pt x="0" y="137"/>
                  </a:lnTo>
                  <a:lnTo>
                    <a:pt x="7" y="139"/>
                  </a:lnTo>
                  <a:lnTo>
                    <a:pt x="7" y="0"/>
                  </a:lnTo>
                  <a:lnTo>
                    <a:pt x="5" y="0"/>
                  </a:lnTo>
                  <a:close/>
                </a:path>
              </a:pathLst>
            </a:custGeom>
            <a:solidFill>
              <a:srgbClr val="415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8" name="Freeform 581"/>
            <p:cNvSpPr>
              <a:spLocks/>
            </p:cNvSpPr>
            <p:nvPr/>
          </p:nvSpPr>
          <p:spPr bwMode="auto">
            <a:xfrm>
              <a:off x="1870" y="3319"/>
              <a:ext cx="7" cy="139"/>
            </a:xfrm>
            <a:custGeom>
              <a:avLst/>
              <a:gdLst>
                <a:gd name="T0" fmla="*/ 5 w 7"/>
                <a:gd name="T1" fmla="*/ 0 h 139"/>
                <a:gd name="T2" fmla="*/ 0 w 7"/>
                <a:gd name="T3" fmla="*/ 2 h 139"/>
                <a:gd name="T4" fmla="*/ 0 w 7"/>
                <a:gd name="T5" fmla="*/ 137 h 139"/>
                <a:gd name="T6" fmla="*/ 7 w 7"/>
                <a:gd name="T7" fmla="*/ 139 h 139"/>
                <a:gd name="T8" fmla="*/ 7 w 7"/>
                <a:gd name="T9" fmla="*/ 0 h 139"/>
                <a:gd name="T10" fmla="*/ 5 w 7"/>
                <a:gd name="T11" fmla="*/ 0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39">
                  <a:moveTo>
                    <a:pt x="5" y="0"/>
                  </a:moveTo>
                  <a:lnTo>
                    <a:pt x="0" y="2"/>
                  </a:lnTo>
                  <a:lnTo>
                    <a:pt x="0" y="137"/>
                  </a:lnTo>
                  <a:lnTo>
                    <a:pt x="7" y="139"/>
                  </a:lnTo>
                  <a:lnTo>
                    <a:pt x="7"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9" name="Freeform 582"/>
            <p:cNvSpPr>
              <a:spLocks/>
            </p:cNvSpPr>
            <p:nvPr/>
          </p:nvSpPr>
          <p:spPr bwMode="auto">
            <a:xfrm>
              <a:off x="1621" y="3436"/>
              <a:ext cx="18" cy="11"/>
            </a:xfrm>
            <a:custGeom>
              <a:avLst/>
              <a:gdLst>
                <a:gd name="T0" fmla="*/ 18 w 18"/>
                <a:gd name="T1" fmla="*/ 0 h 11"/>
                <a:gd name="T2" fmla="*/ 0 w 18"/>
                <a:gd name="T3" fmla="*/ 9 h 11"/>
                <a:gd name="T4" fmla="*/ 0 w 18"/>
                <a:gd name="T5" fmla="*/ 9 h 11"/>
                <a:gd name="T6" fmla="*/ 18 w 18"/>
                <a:gd name="T7" fmla="*/ 11 h 11"/>
                <a:gd name="T8" fmla="*/ 18 w 18"/>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1">
                  <a:moveTo>
                    <a:pt x="18" y="0"/>
                  </a:moveTo>
                  <a:lnTo>
                    <a:pt x="0" y="9"/>
                  </a:lnTo>
                  <a:lnTo>
                    <a:pt x="18" y="11"/>
                  </a:lnTo>
                  <a:lnTo>
                    <a:pt x="18" y="0"/>
                  </a:lnTo>
                  <a:close/>
                </a:path>
              </a:pathLst>
            </a:custGeom>
            <a:solidFill>
              <a:srgbClr val="7388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0" name="Freeform 583"/>
            <p:cNvSpPr>
              <a:spLocks/>
            </p:cNvSpPr>
            <p:nvPr/>
          </p:nvSpPr>
          <p:spPr bwMode="auto">
            <a:xfrm>
              <a:off x="1621" y="3436"/>
              <a:ext cx="18" cy="11"/>
            </a:xfrm>
            <a:custGeom>
              <a:avLst/>
              <a:gdLst>
                <a:gd name="T0" fmla="*/ 18 w 18"/>
                <a:gd name="T1" fmla="*/ 0 h 11"/>
                <a:gd name="T2" fmla="*/ 0 w 18"/>
                <a:gd name="T3" fmla="*/ 9 h 11"/>
                <a:gd name="T4" fmla="*/ 0 w 18"/>
                <a:gd name="T5" fmla="*/ 9 h 11"/>
                <a:gd name="T6" fmla="*/ 18 w 18"/>
                <a:gd name="T7" fmla="*/ 11 h 11"/>
                <a:gd name="T8" fmla="*/ 18 w 18"/>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1">
                  <a:moveTo>
                    <a:pt x="18" y="0"/>
                  </a:moveTo>
                  <a:lnTo>
                    <a:pt x="0" y="9"/>
                  </a:lnTo>
                  <a:lnTo>
                    <a:pt x="18" y="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 name="Freeform 584"/>
            <p:cNvSpPr>
              <a:spLocks/>
            </p:cNvSpPr>
            <p:nvPr/>
          </p:nvSpPr>
          <p:spPr bwMode="auto">
            <a:xfrm>
              <a:off x="1619" y="3445"/>
              <a:ext cx="2" cy="1"/>
            </a:xfrm>
            <a:custGeom>
              <a:avLst/>
              <a:gdLst>
                <a:gd name="T0" fmla="*/ 2 w 2"/>
                <a:gd name="T1" fmla="*/ 0 h 1"/>
                <a:gd name="T2" fmla="*/ 0 w 2"/>
                <a:gd name="T3" fmla="*/ 0 h 1"/>
                <a:gd name="T4" fmla="*/ 2 w 2"/>
                <a:gd name="T5" fmla="*/ 0 h 1"/>
                <a:gd name="T6" fmla="*/ 2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0" y="0"/>
                  </a:lnTo>
                  <a:lnTo>
                    <a:pt x="2" y="0"/>
                  </a:lnTo>
                  <a:close/>
                </a:path>
              </a:pathLst>
            </a:custGeom>
            <a:solidFill>
              <a:srgbClr val="8F9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 name="Freeform 585"/>
            <p:cNvSpPr>
              <a:spLocks/>
            </p:cNvSpPr>
            <p:nvPr/>
          </p:nvSpPr>
          <p:spPr bwMode="auto">
            <a:xfrm>
              <a:off x="1610" y="3279"/>
              <a:ext cx="2011" cy="595"/>
            </a:xfrm>
            <a:custGeom>
              <a:avLst/>
              <a:gdLst>
                <a:gd name="T0" fmla="*/ 9714 w 913"/>
                <a:gd name="T1" fmla="*/ 2869 h 270"/>
                <a:gd name="T2" fmla="*/ 9714 w 913"/>
                <a:gd name="T3" fmla="*/ 2845 h 270"/>
                <a:gd name="T4" fmla="*/ 44 w 913"/>
                <a:gd name="T5" fmla="*/ 2417 h 270"/>
                <a:gd name="T6" fmla="*/ 44 w 913"/>
                <a:gd name="T7" fmla="*/ 44 h 270"/>
                <a:gd name="T8" fmla="*/ 9714 w 913"/>
                <a:gd name="T9" fmla="*/ 472 h 270"/>
                <a:gd name="T10" fmla="*/ 9694 w 913"/>
                <a:gd name="T11" fmla="*/ 2869 h 270"/>
                <a:gd name="T12" fmla="*/ 9714 w 913"/>
                <a:gd name="T13" fmla="*/ 2869 h 270"/>
                <a:gd name="T14" fmla="*/ 9714 w 913"/>
                <a:gd name="T15" fmla="*/ 2845 h 270"/>
                <a:gd name="T16" fmla="*/ 9714 w 913"/>
                <a:gd name="T17" fmla="*/ 2869 h 270"/>
                <a:gd name="T18" fmla="*/ 9738 w 913"/>
                <a:gd name="T19" fmla="*/ 2869 h 270"/>
                <a:gd name="T20" fmla="*/ 9755 w 913"/>
                <a:gd name="T21" fmla="*/ 452 h 270"/>
                <a:gd name="T22" fmla="*/ 9738 w 913"/>
                <a:gd name="T23" fmla="*/ 428 h 270"/>
                <a:gd name="T24" fmla="*/ 20 w 913"/>
                <a:gd name="T25" fmla="*/ 0 h 270"/>
                <a:gd name="T26" fmla="*/ 9 w 913"/>
                <a:gd name="T27" fmla="*/ 9 h 270"/>
                <a:gd name="T28" fmla="*/ 0 w 913"/>
                <a:gd name="T29" fmla="*/ 20 h 270"/>
                <a:gd name="T30" fmla="*/ 0 w 913"/>
                <a:gd name="T31" fmla="*/ 2437 h 270"/>
                <a:gd name="T32" fmla="*/ 20 w 913"/>
                <a:gd name="T33" fmla="*/ 2462 h 270"/>
                <a:gd name="T34" fmla="*/ 9714 w 913"/>
                <a:gd name="T35" fmla="*/ 2889 h 270"/>
                <a:gd name="T36" fmla="*/ 9738 w 913"/>
                <a:gd name="T37" fmla="*/ 2889 h 270"/>
                <a:gd name="T38" fmla="*/ 9738 w 913"/>
                <a:gd name="T39" fmla="*/ 2869 h 270"/>
                <a:gd name="T40" fmla="*/ 9714 w 913"/>
                <a:gd name="T41" fmla="*/ 2869 h 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13" h="270">
                  <a:moveTo>
                    <a:pt x="909" y="268"/>
                  </a:moveTo>
                  <a:cubicBezTo>
                    <a:pt x="909" y="266"/>
                    <a:pt x="909" y="266"/>
                    <a:pt x="909" y="266"/>
                  </a:cubicBezTo>
                  <a:cubicBezTo>
                    <a:pt x="4" y="226"/>
                    <a:pt x="4" y="226"/>
                    <a:pt x="4" y="226"/>
                  </a:cubicBezTo>
                  <a:cubicBezTo>
                    <a:pt x="4" y="4"/>
                    <a:pt x="4" y="4"/>
                    <a:pt x="4" y="4"/>
                  </a:cubicBezTo>
                  <a:cubicBezTo>
                    <a:pt x="909" y="44"/>
                    <a:pt x="909" y="44"/>
                    <a:pt x="909" y="44"/>
                  </a:cubicBezTo>
                  <a:cubicBezTo>
                    <a:pt x="907" y="268"/>
                    <a:pt x="907" y="268"/>
                    <a:pt x="907" y="268"/>
                  </a:cubicBezTo>
                  <a:cubicBezTo>
                    <a:pt x="909" y="268"/>
                    <a:pt x="909" y="268"/>
                    <a:pt x="909" y="268"/>
                  </a:cubicBezTo>
                  <a:cubicBezTo>
                    <a:pt x="909" y="266"/>
                    <a:pt x="909" y="266"/>
                    <a:pt x="909" y="266"/>
                  </a:cubicBezTo>
                  <a:cubicBezTo>
                    <a:pt x="909" y="268"/>
                    <a:pt x="909" y="268"/>
                    <a:pt x="909" y="268"/>
                  </a:cubicBezTo>
                  <a:cubicBezTo>
                    <a:pt x="911" y="268"/>
                    <a:pt x="911" y="268"/>
                    <a:pt x="911" y="268"/>
                  </a:cubicBezTo>
                  <a:cubicBezTo>
                    <a:pt x="913" y="42"/>
                    <a:pt x="913" y="42"/>
                    <a:pt x="913" y="42"/>
                  </a:cubicBezTo>
                  <a:cubicBezTo>
                    <a:pt x="913" y="41"/>
                    <a:pt x="912" y="40"/>
                    <a:pt x="911" y="40"/>
                  </a:cubicBezTo>
                  <a:cubicBezTo>
                    <a:pt x="2" y="0"/>
                    <a:pt x="2" y="0"/>
                    <a:pt x="2" y="0"/>
                  </a:cubicBezTo>
                  <a:cubicBezTo>
                    <a:pt x="2" y="0"/>
                    <a:pt x="1" y="0"/>
                    <a:pt x="1" y="1"/>
                  </a:cubicBezTo>
                  <a:cubicBezTo>
                    <a:pt x="0" y="1"/>
                    <a:pt x="0" y="2"/>
                    <a:pt x="0" y="2"/>
                  </a:cubicBezTo>
                  <a:cubicBezTo>
                    <a:pt x="0" y="228"/>
                    <a:pt x="0" y="228"/>
                    <a:pt x="0" y="228"/>
                  </a:cubicBezTo>
                  <a:cubicBezTo>
                    <a:pt x="0" y="229"/>
                    <a:pt x="1" y="230"/>
                    <a:pt x="2" y="230"/>
                  </a:cubicBezTo>
                  <a:cubicBezTo>
                    <a:pt x="909" y="270"/>
                    <a:pt x="909" y="270"/>
                    <a:pt x="909" y="270"/>
                  </a:cubicBezTo>
                  <a:cubicBezTo>
                    <a:pt x="910" y="270"/>
                    <a:pt x="910" y="270"/>
                    <a:pt x="911" y="270"/>
                  </a:cubicBezTo>
                  <a:cubicBezTo>
                    <a:pt x="911" y="269"/>
                    <a:pt x="911" y="269"/>
                    <a:pt x="911" y="268"/>
                  </a:cubicBezTo>
                  <a:cubicBezTo>
                    <a:pt x="909" y="268"/>
                    <a:pt x="909" y="268"/>
                    <a:pt x="909" y="2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 name="Freeform 586"/>
            <p:cNvSpPr>
              <a:spLocks/>
            </p:cNvSpPr>
            <p:nvPr/>
          </p:nvSpPr>
          <p:spPr bwMode="auto">
            <a:xfrm>
              <a:off x="1639" y="3361"/>
              <a:ext cx="5" cy="75"/>
            </a:xfrm>
            <a:custGeom>
              <a:avLst/>
              <a:gdLst>
                <a:gd name="T0" fmla="*/ 0 w 5"/>
                <a:gd name="T1" fmla="*/ 0 h 75"/>
                <a:gd name="T2" fmla="*/ 0 w 5"/>
                <a:gd name="T3" fmla="*/ 75 h 75"/>
                <a:gd name="T4" fmla="*/ 5 w 5"/>
                <a:gd name="T5" fmla="*/ 73 h 75"/>
                <a:gd name="T6" fmla="*/ 0 w 5"/>
                <a:gd name="T7" fmla="*/ 0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75">
                  <a:moveTo>
                    <a:pt x="0" y="0"/>
                  </a:moveTo>
                  <a:lnTo>
                    <a:pt x="0" y="75"/>
                  </a:lnTo>
                  <a:lnTo>
                    <a:pt x="5" y="73"/>
                  </a:lnTo>
                  <a:lnTo>
                    <a:pt x="0" y="0"/>
                  </a:lnTo>
                  <a:close/>
                </a:path>
              </a:pathLst>
            </a:custGeom>
            <a:solidFill>
              <a:srgbClr val="A9B2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 name="Freeform 587"/>
            <p:cNvSpPr>
              <a:spLocks/>
            </p:cNvSpPr>
            <p:nvPr/>
          </p:nvSpPr>
          <p:spPr bwMode="auto">
            <a:xfrm>
              <a:off x="1639" y="3361"/>
              <a:ext cx="5" cy="75"/>
            </a:xfrm>
            <a:custGeom>
              <a:avLst/>
              <a:gdLst>
                <a:gd name="T0" fmla="*/ 0 w 5"/>
                <a:gd name="T1" fmla="*/ 0 h 75"/>
                <a:gd name="T2" fmla="*/ 0 w 5"/>
                <a:gd name="T3" fmla="*/ 75 h 75"/>
                <a:gd name="T4" fmla="*/ 5 w 5"/>
                <a:gd name="T5" fmla="*/ 73 h 75"/>
                <a:gd name="T6" fmla="*/ 0 w 5"/>
                <a:gd name="T7" fmla="*/ 0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75">
                  <a:moveTo>
                    <a:pt x="0" y="0"/>
                  </a:moveTo>
                  <a:lnTo>
                    <a:pt x="0" y="75"/>
                  </a:lnTo>
                  <a:lnTo>
                    <a:pt x="5"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5" name="Freeform 588"/>
            <p:cNvSpPr>
              <a:spLocks/>
            </p:cNvSpPr>
            <p:nvPr/>
          </p:nvSpPr>
          <p:spPr bwMode="auto">
            <a:xfrm>
              <a:off x="1644" y="3762"/>
              <a:ext cx="15" cy="6"/>
            </a:xfrm>
            <a:custGeom>
              <a:avLst/>
              <a:gdLst>
                <a:gd name="T0" fmla="*/ 15 w 15"/>
                <a:gd name="T1" fmla="*/ 0 h 6"/>
                <a:gd name="T2" fmla="*/ 0 w 15"/>
                <a:gd name="T3" fmla="*/ 6 h 6"/>
                <a:gd name="T4" fmla="*/ 0 w 15"/>
                <a:gd name="T5" fmla="*/ 6 h 6"/>
                <a:gd name="T6" fmla="*/ 15 w 15"/>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6">
                  <a:moveTo>
                    <a:pt x="15" y="0"/>
                  </a:moveTo>
                  <a:lnTo>
                    <a:pt x="0" y="6"/>
                  </a:lnTo>
                  <a:lnTo>
                    <a:pt x="15" y="0"/>
                  </a:lnTo>
                  <a:close/>
                </a:path>
              </a:pathLst>
            </a:custGeom>
            <a:solidFill>
              <a:srgbClr val="CACE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6" name="Freeform 589"/>
            <p:cNvSpPr>
              <a:spLocks/>
            </p:cNvSpPr>
            <p:nvPr/>
          </p:nvSpPr>
          <p:spPr bwMode="auto">
            <a:xfrm>
              <a:off x="1644" y="3762"/>
              <a:ext cx="15" cy="6"/>
            </a:xfrm>
            <a:custGeom>
              <a:avLst/>
              <a:gdLst>
                <a:gd name="T0" fmla="*/ 15 w 15"/>
                <a:gd name="T1" fmla="*/ 0 h 6"/>
                <a:gd name="T2" fmla="*/ 0 w 15"/>
                <a:gd name="T3" fmla="*/ 6 h 6"/>
                <a:gd name="T4" fmla="*/ 0 w 15"/>
                <a:gd name="T5" fmla="*/ 6 h 6"/>
                <a:gd name="T6" fmla="*/ 15 w 15"/>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6">
                  <a:moveTo>
                    <a:pt x="15" y="0"/>
                  </a:moveTo>
                  <a:lnTo>
                    <a:pt x="0" y="6"/>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7" name="Freeform 590"/>
            <p:cNvSpPr>
              <a:spLocks/>
            </p:cNvSpPr>
            <p:nvPr/>
          </p:nvSpPr>
          <p:spPr bwMode="auto">
            <a:xfrm>
              <a:off x="1639" y="3447"/>
              <a:ext cx="22" cy="315"/>
            </a:xfrm>
            <a:custGeom>
              <a:avLst/>
              <a:gdLst>
                <a:gd name="T0" fmla="*/ 0 w 22"/>
                <a:gd name="T1" fmla="*/ 0 h 315"/>
                <a:gd name="T2" fmla="*/ 0 w 22"/>
                <a:gd name="T3" fmla="*/ 315 h 315"/>
                <a:gd name="T4" fmla="*/ 22 w 22"/>
                <a:gd name="T5" fmla="*/ 304 h 315"/>
                <a:gd name="T6" fmla="*/ 5 w 22"/>
                <a:gd name="T7" fmla="*/ 0 h 315"/>
                <a:gd name="T8" fmla="*/ 0 w 22"/>
                <a:gd name="T9" fmla="*/ 0 h 3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15">
                  <a:moveTo>
                    <a:pt x="0" y="0"/>
                  </a:moveTo>
                  <a:lnTo>
                    <a:pt x="0" y="315"/>
                  </a:lnTo>
                  <a:lnTo>
                    <a:pt x="22" y="304"/>
                  </a:lnTo>
                  <a:lnTo>
                    <a:pt x="5" y="0"/>
                  </a:lnTo>
                  <a:lnTo>
                    <a:pt x="0" y="0"/>
                  </a:lnTo>
                  <a:close/>
                </a:path>
              </a:pathLst>
            </a:custGeom>
            <a:solidFill>
              <a:srgbClr val="A9B2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8" name="Freeform 591"/>
            <p:cNvSpPr>
              <a:spLocks/>
            </p:cNvSpPr>
            <p:nvPr/>
          </p:nvSpPr>
          <p:spPr bwMode="auto">
            <a:xfrm>
              <a:off x="1639" y="3447"/>
              <a:ext cx="22" cy="315"/>
            </a:xfrm>
            <a:custGeom>
              <a:avLst/>
              <a:gdLst>
                <a:gd name="T0" fmla="*/ 0 w 22"/>
                <a:gd name="T1" fmla="*/ 0 h 315"/>
                <a:gd name="T2" fmla="*/ 0 w 22"/>
                <a:gd name="T3" fmla="*/ 315 h 315"/>
                <a:gd name="T4" fmla="*/ 22 w 22"/>
                <a:gd name="T5" fmla="*/ 304 h 315"/>
                <a:gd name="T6" fmla="*/ 5 w 22"/>
                <a:gd name="T7" fmla="*/ 0 h 315"/>
                <a:gd name="T8" fmla="*/ 0 w 22"/>
                <a:gd name="T9" fmla="*/ 0 h 3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15">
                  <a:moveTo>
                    <a:pt x="0" y="0"/>
                  </a:moveTo>
                  <a:lnTo>
                    <a:pt x="0" y="315"/>
                  </a:lnTo>
                  <a:lnTo>
                    <a:pt x="22" y="304"/>
                  </a:lnTo>
                  <a:lnTo>
                    <a:pt x="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9" name="Freeform 592"/>
            <p:cNvSpPr>
              <a:spLocks/>
            </p:cNvSpPr>
            <p:nvPr/>
          </p:nvSpPr>
          <p:spPr bwMode="auto">
            <a:xfrm>
              <a:off x="1639" y="3751"/>
              <a:ext cx="31" cy="17"/>
            </a:xfrm>
            <a:custGeom>
              <a:avLst/>
              <a:gdLst>
                <a:gd name="T0" fmla="*/ 22 w 31"/>
                <a:gd name="T1" fmla="*/ 0 h 17"/>
                <a:gd name="T2" fmla="*/ 0 w 31"/>
                <a:gd name="T3" fmla="*/ 11 h 17"/>
                <a:gd name="T4" fmla="*/ 0 w 31"/>
                <a:gd name="T5" fmla="*/ 17 h 17"/>
                <a:gd name="T6" fmla="*/ 5 w 31"/>
                <a:gd name="T7" fmla="*/ 17 h 17"/>
                <a:gd name="T8" fmla="*/ 20 w 31"/>
                <a:gd name="T9" fmla="*/ 11 h 17"/>
                <a:gd name="T10" fmla="*/ 31 w 31"/>
                <a:gd name="T11" fmla="*/ 4 h 17"/>
                <a:gd name="T12" fmla="*/ 22 w 31"/>
                <a:gd name="T13" fmla="*/ 4 h 17"/>
                <a:gd name="T14" fmla="*/ 22 w 31"/>
                <a:gd name="T15" fmla="*/ 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17">
                  <a:moveTo>
                    <a:pt x="22" y="0"/>
                  </a:moveTo>
                  <a:lnTo>
                    <a:pt x="0" y="11"/>
                  </a:lnTo>
                  <a:lnTo>
                    <a:pt x="0" y="17"/>
                  </a:lnTo>
                  <a:lnTo>
                    <a:pt x="5" y="17"/>
                  </a:lnTo>
                  <a:lnTo>
                    <a:pt x="20" y="11"/>
                  </a:lnTo>
                  <a:lnTo>
                    <a:pt x="31" y="4"/>
                  </a:lnTo>
                  <a:lnTo>
                    <a:pt x="22" y="4"/>
                  </a:lnTo>
                  <a:lnTo>
                    <a:pt x="22" y="0"/>
                  </a:lnTo>
                  <a:close/>
                </a:path>
              </a:pathLst>
            </a:custGeom>
            <a:solidFill>
              <a:srgbClr val="CAC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0" name="Freeform 593"/>
            <p:cNvSpPr>
              <a:spLocks/>
            </p:cNvSpPr>
            <p:nvPr/>
          </p:nvSpPr>
          <p:spPr bwMode="auto">
            <a:xfrm>
              <a:off x="1639" y="3751"/>
              <a:ext cx="31" cy="17"/>
            </a:xfrm>
            <a:custGeom>
              <a:avLst/>
              <a:gdLst>
                <a:gd name="T0" fmla="*/ 22 w 31"/>
                <a:gd name="T1" fmla="*/ 0 h 17"/>
                <a:gd name="T2" fmla="*/ 0 w 31"/>
                <a:gd name="T3" fmla="*/ 11 h 17"/>
                <a:gd name="T4" fmla="*/ 0 w 31"/>
                <a:gd name="T5" fmla="*/ 17 h 17"/>
                <a:gd name="T6" fmla="*/ 5 w 31"/>
                <a:gd name="T7" fmla="*/ 17 h 17"/>
                <a:gd name="T8" fmla="*/ 20 w 31"/>
                <a:gd name="T9" fmla="*/ 11 h 17"/>
                <a:gd name="T10" fmla="*/ 31 w 31"/>
                <a:gd name="T11" fmla="*/ 4 h 17"/>
                <a:gd name="T12" fmla="*/ 22 w 31"/>
                <a:gd name="T13" fmla="*/ 4 h 17"/>
                <a:gd name="T14" fmla="*/ 22 w 31"/>
                <a:gd name="T15" fmla="*/ 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17">
                  <a:moveTo>
                    <a:pt x="22" y="0"/>
                  </a:moveTo>
                  <a:lnTo>
                    <a:pt x="0" y="11"/>
                  </a:lnTo>
                  <a:lnTo>
                    <a:pt x="0" y="17"/>
                  </a:lnTo>
                  <a:lnTo>
                    <a:pt x="5" y="17"/>
                  </a:lnTo>
                  <a:lnTo>
                    <a:pt x="20" y="11"/>
                  </a:lnTo>
                  <a:lnTo>
                    <a:pt x="31" y="4"/>
                  </a:lnTo>
                  <a:lnTo>
                    <a:pt x="22" y="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1" name="Freeform 594"/>
            <p:cNvSpPr>
              <a:spLocks/>
            </p:cNvSpPr>
            <p:nvPr/>
          </p:nvSpPr>
          <p:spPr bwMode="auto">
            <a:xfrm>
              <a:off x="1644" y="3755"/>
              <a:ext cx="235" cy="24"/>
            </a:xfrm>
            <a:custGeom>
              <a:avLst/>
              <a:gdLst>
                <a:gd name="T0" fmla="*/ 26 w 235"/>
                <a:gd name="T1" fmla="*/ 0 h 24"/>
                <a:gd name="T2" fmla="*/ 15 w 235"/>
                <a:gd name="T3" fmla="*/ 7 h 24"/>
                <a:gd name="T4" fmla="*/ 0 w 235"/>
                <a:gd name="T5" fmla="*/ 13 h 24"/>
                <a:gd name="T6" fmla="*/ 235 w 235"/>
                <a:gd name="T7" fmla="*/ 24 h 24"/>
                <a:gd name="T8" fmla="*/ 26 w 235"/>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 h="24">
                  <a:moveTo>
                    <a:pt x="26" y="0"/>
                  </a:moveTo>
                  <a:lnTo>
                    <a:pt x="15" y="7"/>
                  </a:lnTo>
                  <a:lnTo>
                    <a:pt x="0" y="13"/>
                  </a:lnTo>
                  <a:lnTo>
                    <a:pt x="235" y="24"/>
                  </a:lnTo>
                  <a:lnTo>
                    <a:pt x="26" y="0"/>
                  </a:lnTo>
                  <a:close/>
                </a:path>
              </a:pathLst>
            </a:custGeom>
            <a:solidFill>
              <a:srgbClr val="A9B2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2" name="Freeform 595"/>
            <p:cNvSpPr>
              <a:spLocks/>
            </p:cNvSpPr>
            <p:nvPr/>
          </p:nvSpPr>
          <p:spPr bwMode="auto">
            <a:xfrm>
              <a:off x="1644" y="3755"/>
              <a:ext cx="235" cy="24"/>
            </a:xfrm>
            <a:custGeom>
              <a:avLst/>
              <a:gdLst>
                <a:gd name="T0" fmla="*/ 26 w 235"/>
                <a:gd name="T1" fmla="*/ 0 h 24"/>
                <a:gd name="T2" fmla="*/ 15 w 235"/>
                <a:gd name="T3" fmla="*/ 7 h 24"/>
                <a:gd name="T4" fmla="*/ 0 w 235"/>
                <a:gd name="T5" fmla="*/ 13 h 24"/>
                <a:gd name="T6" fmla="*/ 235 w 235"/>
                <a:gd name="T7" fmla="*/ 24 h 24"/>
                <a:gd name="T8" fmla="*/ 26 w 235"/>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 h="24">
                  <a:moveTo>
                    <a:pt x="26" y="0"/>
                  </a:moveTo>
                  <a:lnTo>
                    <a:pt x="15" y="7"/>
                  </a:lnTo>
                  <a:lnTo>
                    <a:pt x="0" y="13"/>
                  </a:lnTo>
                  <a:lnTo>
                    <a:pt x="235" y="2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3" name="Freeform 596"/>
            <p:cNvSpPr>
              <a:spLocks/>
            </p:cNvSpPr>
            <p:nvPr/>
          </p:nvSpPr>
          <p:spPr bwMode="auto">
            <a:xfrm>
              <a:off x="1659" y="3755"/>
              <a:ext cx="11" cy="7"/>
            </a:xfrm>
            <a:custGeom>
              <a:avLst/>
              <a:gdLst>
                <a:gd name="T0" fmla="*/ 11 w 11"/>
                <a:gd name="T1" fmla="*/ 0 h 7"/>
                <a:gd name="T2" fmla="*/ 0 w 11"/>
                <a:gd name="T3" fmla="*/ 7 h 7"/>
                <a:gd name="T4" fmla="*/ 11 w 11"/>
                <a:gd name="T5" fmla="*/ 0 h 7"/>
                <a:gd name="T6" fmla="*/ 11 w 11"/>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7">
                  <a:moveTo>
                    <a:pt x="11" y="0"/>
                  </a:moveTo>
                  <a:lnTo>
                    <a:pt x="0" y="7"/>
                  </a:lnTo>
                  <a:lnTo>
                    <a:pt x="11" y="0"/>
                  </a:lnTo>
                  <a:close/>
                </a:path>
              </a:pathLst>
            </a:custGeom>
            <a:solidFill>
              <a:srgbClr val="A9B2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 name="Freeform 597"/>
            <p:cNvSpPr>
              <a:spLocks/>
            </p:cNvSpPr>
            <p:nvPr/>
          </p:nvSpPr>
          <p:spPr bwMode="auto">
            <a:xfrm>
              <a:off x="1659" y="3755"/>
              <a:ext cx="11" cy="7"/>
            </a:xfrm>
            <a:custGeom>
              <a:avLst/>
              <a:gdLst>
                <a:gd name="T0" fmla="*/ 11 w 11"/>
                <a:gd name="T1" fmla="*/ 0 h 7"/>
                <a:gd name="T2" fmla="*/ 0 w 11"/>
                <a:gd name="T3" fmla="*/ 7 h 7"/>
                <a:gd name="T4" fmla="*/ 11 w 11"/>
                <a:gd name="T5" fmla="*/ 0 h 7"/>
                <a:gd name="T6" fmla="*/ 11 w 11"/>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7">
                  <a:moveTo>
                    <a:pt x="11" y="0"/>
                  </a:moveTo>
                  <a:lnTo>
                    <a:pt x="0" y="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5" name="Freeform 598"/>
            <p:cNvSpPr>
              <a:spLocks/>
            </p:cNvSpPr>
            <p:nvPr/>
          </p:nvSpPr>
          <p:spPr bwMode="auto">
            <a:xfrm>
              <a:off x="1639" y="3434"/>
              <a:ext cx="5" cy="13"/>
            </a:xfrm>
            <a:custGeom>
              <a:avLst/>
              <a:gdLst>
                <a:gd name="T0" fmla="*/ 5 w 5"/>
                <a:gd name="T1" fmla="*/ 0 h 13"/>
                <a:gd name="T2" fmla="*/ 0 w 5"/>
                <a:gd name="T3" fmla="*/ 2 h 13"/>
                <a:gd name="T4" fmla="*/ 0 w 5"/>
                <a:gd name="T5" fmla="*/ 13 h 13"/>
                <a:gd name="T6" fmla="*/ 5 w 5"/>
                <a:gd name="T7" fmla="*/ 13 h 13"/>
                <a:gd name="T8" fmla="*/ 5 w 5"/>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3">
                  <a:moveTo>
                    <a:pt x="5" y="0"/>
                  </a:moveTo>
                  <a:lnTo>
                    <a:pt x="0" y="2"/>
                  </a:lnTo>
                  <a:lnTo>
                    <a:pt x="0" y="13"/>
                  </a:lnTo>
                  <a:lnTo>
                    <a:pt x="5" y="13"/>
                  </a:lnTo>
                  <a:lnTo>
                    <a:pt x="5" y="0"/>
                  </a:lnTo>
                  <a:close/>
                </a:path>
              </a:pathLst>
            </a:custGeom>
            <a:solidFill>
              <a:srgbClr val="94A1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6" name="Freeform 599"/>
            <p:cNvSpPr>
              <a:spLocks/>
            </p:cNvSpPr>
            <p:nvPr/>
          </p:nvSpPr>
          <p:spPr bwMode="auto">
            <a:xfrm>
              <a:off x="1639" y="3434"/>
              <a:ext cx="5" cy="13"/>
            </a:xfrm>
            <a:custGeom>
              <a:avLst/>
              <a:gdLst>
                <a:gd name="T0" fmla="*/ 5 w 5"/>
                <a:gd name="T1" fmla="*/ 0 h 13"/>
                <a:gd name="T2" fmla="*/ 0 w 5"/>
                <a:gd name="T3" fmla="*/ 2 h 13"/>
                <a:gd name="T4" fmla="*/ 0 w 5"/>
                <a:gd name="T5" fmla="*/ 13 h 13"/>
                <a:gd name="T6" fmla="*/ 5 w 5"/>
                <a:gd name="T7" fmla="*/ 13 h 13"/>
                <a:gd name="T8" fmla="*/ 5 w 5"/>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3">
                  <a:moveTo>
                    <a:pt x="5" y="0"/>
                  </a:moveTo>
                  <a:lnTo>
                    <a:pt x="0" y="2"/>
                  </a:lnTo>
                  <a:lnTo>
                    <a:pt x="0" y="13"/>
                  </a:lnTo>
                  <a:lnTo>
                    <a:pt x="5" y="1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7" name="Freeform 600"/>
            <p:cNvSpPr>
              <a:spLocks/>
            </p:cNvSpPr>
            <p:nvPr/>
          </p:nvSpPr>
          <p:spPr bwMode="auto">
            <a:xfrm>
              <a:off x="3417" y="3764"/>
              <a:ext cx="182" cy="81"/>
            </a:xfrm>
            <a:custGeom>
              <a:avLst/>
              <a:gdLst>
                <a:gd name="T0" fmla="*/ 163 w 182"/>
                <a:gd name="T1" fmla="*/ 0 h 81"/>
                <a:gd name="T2" fmla="*/ 158 w 182"/>
                <a:gd name="T3" fmla="*/ 59 h 81"/>
                <a:gd name="T4" fmla="*/ 0 w 182"/>
                <a:gd name="T5" fmla="*/ 77 h 81"/>
                <a:gd name="T6" fmla="*/ 182 w 182"/>
                <a:gd name="T7" fmla="*/ 81 h 81"/>
                <a:gd name="T8" fmla="*/ 182 w 182"/>
                <a:gd name="T9" fmla="*/ 0 h 81"/>
                <a:gd name="T10" fmla="*/ 163 w 182"/>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2" h="81">
                  <a:moveTo>
                    <a:pt x="163" y="0"/>
                  </a:moveTo>
                  <a:lnTo>
                    <a:pt x="158" y="59"/>
                  </a:lnTo>
                  <a:lnTo>
                    <a:pt x="0" y="77"/>
                  </a:lnTo>
                  <a:lnTo>
                    <a:pt x="182" y="81"/>
                  </a:lnTo>
                  <a:lnTo>
                    <a:pt x="182" y="0"/>
                  </a:lnTo>
                  <a:lnTo>
                    <a:pt x="163" y="0"/>
                  </a:lnTo>
                  <a:close/>
                </a:path>
              </a:pathLst>
            </a:custGeom>
            <a:solidFill>
              <a:srgbClr val="A9B2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8" name="Freeform 601"/>
            <p:cNvSpPr>
              <a:spLocks/>
            </p:cNvSpPr>
            <p:nvPr/>
          </p:nvSpPr>
          <p:spPr bwMode="auto">
            <a:xfrm>
              <a:off x="3417" y="3764"/>
              <a:ext cx="182" cy="81"/>
            </a:xfrm>
            <a:custGeom>
              <a:avLst/>
              <a:gdLst>
                <a:gd name="T0" fmla="*/ 163 w 182"/>
                <a:gd name="T1" fmla="*/ 0 h 81"/>
                <a:gd name="T2" fmla="*/ 158 w 182"/>
                <a:gd name="T3" fmla="*/ 59 h 81"/>
                <a:gd name="T4" fmla="*/ 0 w 182"/>
                <a:gd name="T5" fmla="*/ 77 h 81"/>
                <a:gd name="T6" fmla="*/ 182 w 182"/>
                <a:gd name="T7" fmla="*/ 81 h 81"/>
                <a:gd name="T8" fmla="*/ 182 w 182"/>
                <a:gd name="T9" fmla="*/ 0 h 81"/>
                <a:gd name="T10" fmla="*/ 163 w 182"/>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2" h="81">
                  <a:moveTo>
                    <a:pt x="163" y="0"/>
                  </a:moveTo>
                  <a:lnTo>
                    <a:pt x="158" y="59"/>
                  </a:lnTo>
                  <a:lnTo>
                    <a:pt x="0" y="77"/>
                  </a:lnTo>
                  <a:lnTo>
                    <a:pt x="182" y="81"/>
                  </a:lnTo>
                  <a:lnTo>
                    <a:pt x="182" y="0"/>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9" name="Rectangle 602"/>
            <p:cNvSpPr>
              <a:spLocks noChangeArrowheads="1"/>
            </p:cNvSpPr>
            <p:nvPr/>
          </p:nvSpPr>
          <p:spPr bwMode="auto">
            <a:xfrm>
              <a:off x="3580" y="3742"/>
              <a:ext cx="19" cy="18"/>
            </a:xfrm>
            <a:prstGeom prst="rect">
              <a:avLst/>
            </a:prstGeom>
            <a:solidFill>
              <a:srgbClr val="A0B3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80" name="Rectangle 603"/>
            <p:cNvSpPr>
              <a:spLocks noChangeArrowheads="1"/>
            </p:cNvSpPr>
            <p:nvPr/>
          </p:nvSpPr>
          <p:spPr bwMode="auto">
            <a:xfrm>
              <a:off x="3580" y="3742"/>
              <a:ext cx="19"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81" name="Freeform 604"/>
            <p:cNvSpPr>
              <a:spLocks/>
            </p:cNvSpPr>
            <p:nvPr/>
          </p:nvSpPr>
          <p:spPr bwMode="auto">
            <a:xfrm>
              <a:off x="3580" y="3713"/>
              <a:ext cx="19" cy="22"/>
            </a:xfrm>
            <a:custGeom>
              <a:avLst/>
              <a:gdLst>
                <a:gd name="T0" fmla="*/ 2 w 19"/>
                <a:gd name="T1" fmla="*/ 0 h 22"/>
                <a:gd name="T2" fmla="*/ 0 w 19"/>
                <a:gd name="T3" fmla="*/ 22 h 22"/>
                <a:gd name="T4" fmla="*/ 19 w 19"/>
                <a:gd name="T5" fmla="*/ 22 h 22"/>
                <a:gd name="T6" fmla="*/ 19 w 19"/>
                <a:gd name="T7" fmla="*/ 0 h 22"/>
                <a:gd name="T8" fmla="*/ 2 w 1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2">
                  <a:moveTo>
                    <a:pt x="2" y="0"/>
                  </a:moveTo>
                  <a:lnTo>
                    <a:pt x="0" y="22"/>
                  </a:lnTo>
                  <a:lnTo>
                    <a:pt x="19" y="22"/>
                  </a:lnTo>
                  <a:lnTo>
                    <a:pt x="19" y="0"/>
                  </a:lnTo>
                  <a:lnTo>
                    <a:pt x="2" y="0"/>
                  </a:lnTo>
                  <a:close/>
                </a:path>
              </a:pathLst>
            </a:custGeom>
            <a:solidFill>
              <a:srgbClr val="9FAE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 name="Freeform 605"/>
            <p:cNvSpPr>
              <a:spLocks/>
            </p:cNvSpPr>
            <p:nvPr/>
          </p:nvSpPr>
          <p:spPr bwMode="auto">
            <a:xfrm>
              <a:off x="3580" y="3713"/>
              <a:ext cx="19" cy="22"/>
            </a:xfrm>
            <a:custGeom>
              <a:avLst/>
              <a:gdLst>
                <a:gd name="T0" fmla="*/ 2 w 19"/>
                <a:gd name="T1" fmla="*/ 0 h 22"/>
                <a:gd name="T2" fmla="*/ 0 w 19"/>
                <a:gd name="T3" fmla="*/ 22 h 22"/>
                <a:gd name="T4" fmla="*/ 19 w 19"/>
                <a:gd name="T5" fmla="*/ 22 h 22"/>
                <a:gd name="T6" fmla="*/ 19 w 19"/>
                <a:gd name="T7" fmla="*/ 0 h 22"/>
                <a:gd name="T8" fmla="*/ 2 w 1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2">
                  <a:moveTo>
                    <a:pt x="2" y="0"/>
                  </a:moveTo>
                  <a:lnTo>
                    <a:pt x="0" y="22"/>
                  </a:lnTo>
                  <a:lnTo>
                    <a:pt x="19" y="22"/>
                  </a:lnTo>
                  <a:lnTo>
                    <a:pt x="19"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 name="Freeform 606"/>
            <p:cNvSpPr>
              <a:spLocks/>
            </p:cNvSpPr>
            <p:nvPr/>
          </p:nvSpPr>
          <p:spPr bwMode="auto">
            <a:xfrm>
              <a:off x="3582" y="3533"/>
              <a:ext cx="17" cy="180"/>
            </a:xfrm>
            <a:custGeom>
              <a:avLst/>
              <a:gdLst>
                <a:gd name="T0" fmla="*/ 11 w 17"/>
                <a:gd name="T1" fmla="*/ 0 h 180"/>
                <a:gd name="T2" fmla="*/ 0 w 17"/>
                <a:gd name="T3" fmla="*/ 180 h 180"/>
                <a:gd name="T4" fmla="*/ 17 w 17"/>
                <a:gd name="T5" fmla="*/ 180 h 180"/>
                <a:gd name="T6" fmla="*/ 17 w 17"/>
                <a:gd name="T7" fmla="*/ 0 h 180"/>
                <a:gd name="T8" fmla="*/ 11 w 17"/>
                <a:gd name="T9" fmla="*/ 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80">
                  <a:moveTo>
                    <a:pt x="11" y="0"/>
                  </a:moveTo>
                  <a:lnTo>
                    <a:pt x="0" y="180"/>
                  </a:lnTo>
                  <a:lnTo>
                    <a:pt x="17" y="180"/>
                  </a:lnTo>
                  <a:lnTo>
                    <a:pt x="17" y="0"/>
                  </a:lnTo>
                  <a:lnTo>
                    <a:pt x="11" y="0"/>
                  </a:lnTo>
                  <a:close/>
                </a:path>
              </a:pathLst>
            </a:custGeom>
            <a:solidFill>
              <a:srgbClr val="8EA1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4" name="Freeform 607"/>
            <p:cNvSpPr>
              <a:spLocks/>
            </p:cNvSpPr>
            <p:nvPr/>
          </p:nvSpPr>
          <p:spPr bwMode="auto">
            <a:xfrm>
              <a:off x="3582" y="3533"/>
              <a:ext cx="17" cy="180"/>
            </a:xfrm>
            <a:custGeom>
              <a:avLst/>
              <a:gdLst>
                <a:gd name="T0" fmla="*/ 11 w 17"/>
                <a:gd name="T1" fmla="*/ 0 h 180"/>
                <a:gd name="T2" fmla="*/ 0 w 17"/>
                <a:gd name="T3" fmla="*/ 180 h 180"/>
                <a:gd name="T4" fmla="*/ 17 w 17"/>
                <a:gd name="T5" fmla="*/ 180 h 180"/>
                <a:gd name="T6" fmla="*/ 17 w 17"/>
                <a:gd name="T7" fmla="*/ 0 h 180"/>
                <a:gd name="T8" fmla="*/ 11 w 17"/>
                <a:gd name="T9" fmla="*/ 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80">
                  <a:moveTo>
                    <a:pt x="11" y="0"/>
                  </a:moveTo>
                  <a:lnTo>
                    <a:pt x="0" y="180"/>
                  </a:lnTo>
                  <a:lnTo>
                    <a:pt x="17" y="180"/>
                  </a:lnTo>
                  <a:lnTo>
                    <a:pt x="17" y="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5" name="Rectangle 608"/>
            <p:cNvSpPr>
              <a:spLocks noChangeArrowheads="1"/>
            </p:cNvSpPr>
            <p:nvPr/>
          </p:nvSpPr>
          <p:spPr bwMode="auto">
            <a:xfrm>
              <a:off x="3580" y="3735"/>
              <a:ext cx="19" cy="7"/>
            </a:xfrm>
            <a:prstGeom prst="rect">
              <a:avLst/>
            </a:prstGeom>
            <a:solidFill>
              <a:srgbClr val="6265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86" name="Rectangle 609"/>
            <p:cNvSpPr>
              <a:spLocks noChangeArrowheads="1"/>
            </p:cNvSpPr>
            <p:nvPr/>
          </p:nvSpPr>
          <p:spPr bwMode="auto">
            <a:xfrm>
              <a:off x="3580" y="3735"/>
              <a:ext cx="1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87" name="Freeform 610"/>
            <p:cNvSpPr>
              <a:spLocks/>
            </p:cNvSpPr>
            <p:nvPr/>
          </p:nvSpPr>
          <p:spPr bwMode="auto">
            <a:xfrm>
              <a:off x="3593" y="3429"/>
              <a:ext cx="6" cy="104"/>
            </a:xfrm>
            <a:custGeom>
              <a:avLst/>
              <a:gdLst>
                <a:gd name="T0" fmla="*/ 6 w 6"/>
                <a:gd name="T1" fmla="*/ 0 h 104"/>
                <a:gd name="T2" fmla="*/ 0 w 6"/>
                <a:gd name="T3" fmla="*/ 104 h 104"/>
                <a:gd name="T4" fmla="*/ 6 w 6"/>
                <a:gd name="T5" fmla="*/ 104 h 104"/>
                <a:gd name="T6" fmla="*/ 6 w 6"/>
                <a:gd name="T7" fmla="*/ 0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104">
                  <a:moveTo>
                    <a:pt x="6" y="0"/>
                  </a:moveTo>
                  <a:lnTo>
                    <a:pt x="0" y="104"/>
                  </a:lnTo>
                  <a:lnTo>
                    <a:pt x="6" y="104"/>
                  </a:lnTo>
                  <a:lnTo>
                    <a:pt x="6" y="0"/>
                  </a:lnTo>
                  <a:close/>
                </a:path>
              </a:pathLst>
            </a:custGeom>
            <a:solidFill>
              <a:srgbClr val="8396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8" name="Freeform 611"/>
            <p:cNvSpPr>
              <a:spLocks/>
            </p:cNvSpPr>
            <p:nvPr/>
          </p:nvSpPr>
          <p:spPr bwMode="auto">
            <a:xfrm>
              <a:off x="3593" y="3429"/>
              <a:ext cx="6" cy="104"/>
            </a:xfrm>
            <a:custGeom>
              <a:avLst/>
              <a:gdLst>
                <a:gd name="T0" fmla="*/ 6 w 6"/>
                <a:gd name="T1" fmla="*/ 0 h 104"/>
                <a:gd name="T2" fmla="*/ 0 w 6"/>
                <a:gd name="T3" fmla="*/ 104 h 104"/>
                <a:gd name="T4" fmla="*/ 6 w 6"/>
                <a:gd name="T5" fmla="*/ 104 h 104"/>
                <a:gd name="T6" fmla="*/ 6 w 6"/>
                <a:gd name="T7" fmla="*/ 0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104">
                  <a:moveTo>
                    <a:pt x="6" y="0"/>
                  </a:moveTo>
                  <a:lnTo>
                    <a:pt x="0" y="104"/>
                  </a:lnTo>
                  <a:lnTo>
                    <a:pt x="6" y="104"/>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9" name="Freeform 612"/>
            <p:cNvSpPr>
              <a:spLocks noEditPoints="1"/>
            </p:cNvSpPr>
            <p:nvPr/>
          </p:nvSpPr>
          <p:spPr bwMode="auto">
            <a:xfrm>
              <a:off x="3961" y="3127"/>
              <a:ext cx="121" cy="214"/>
            </a:xfrm>
            <a:custGeom>
              <a:avLst/>
              <a:gdLst>
                <a:gd name="T0" fmla="*/ 121 w 121"/>
                <a:gd name="T1" fmla="*/ 122 h 214"/>
                <a:gd name="T2" fmla="*/ 114 w 121"/>
                <a:gd name="T3" fmla="*/ 126 h 214"/>
                <a:gd name="T4" fmla="*/ 121 w 121"/>
                <a:gd name="T5" fmla="*/ 214 h 214"/>
                <a:gd name="T6" fmla="*/ 121 w 121"/>
                <a:gd name="T7" fmla="*/ 122 h 214"/>
                <a:gd name="T8" fmla="*/ 121 w 121"/>
                <a:gd name="T9" fmla="*/ 0 h 214"/>
                <a:gd name="T10" fmla="*/ 0 w 121"/>
                <a:gd name="T11" fmla="*/ 73 h 214"/>
                <a:gd name="T12" fmla="*/ 108 w 121"/>
                <a:gd name="T13" fmla="*/ 33 h 214"/>
                <a:gd name="T14" fmla="*/ 112 w 121"/>
                <a:gd name="T15" fmla="*/ 110 h 214"/>
                <a:gd name="T16" fmla="*/ 121 w 121"/>
                <a:gd name="T17" fmla="*/ 110 h 214"/>
                <a:gd name="T18" fmla="*/ 121 w 121"/>
                <a:gd name="T19" fmla="*/ 0 h 2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214">
                  <a:moveTo>
                    <a:pt x="121" y="122"/>
                  </a:moveTo>
                  <a:lnTo>
                    <a:pt x="114" y="126"/>
                  </a:lnTo>
                  <a:lnTo>
                    <a:pt x="121" y="214"/>
                  </a:lnTo>
                  <a:lnTo>
                    <a:pt x="121" y="122"/>
                  </a:lnTo>
                  <a:close/>
                  <a:moveTo>
                    <a:pt x="121" y="0"/>
                  </a:moveTo>
                  <a:lnTo>
                    <a:pt x="0" y="73"/>
                  </a:lnTo>
                  <a:lnTo>
                    <a:pt x="108" y="33"/>
                  </a:lnTo>
                  <a:lnTo>
                    <a:pt x="112" y="110"/>
                  </a:lnTo>
                  <a:lnTo>
                    <a:pt x="121" y="110"/>
                  </a:lnTo>
                  <a:lnTo>
                    <a:pt x="121" y="0"/>
                  </a:lnTo>
                  <a:close/>
                </a:path>
              </a:pathLst>
            </a:custGeom>
            <a:solidFill>
              <a:srgbClr val="A2AB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0" name="Freeform 613"/>
            <p:cNvSpPr>
              <a:spLocks noEditPoints="1"/>
            </p:cNvSpPr>
            <p:nvPr/>
          </p:nvSpPr>
          <p:spPr bwMode="auto">
            <a:xfrm>
              <a:off x="3961" y="3127"/>
              <a:ext cx="121" cy="214"/>
            </a:xfrm>
            <a:custGeom>
              <a:avLst/>
              <a:gdLst>
                <a:gd name="T0" fmla="*/ 121 w 121"/>
                <a:gd name="T1" fmla="*/ 122 h 214"/>
                <a:gd name="T2" fmla="*/ 114 w 121"/>
                <a:gd name="T3" fmla="*/ 126 h 214"/>
                <a:gd name="T4" fmla="*/ 121 w 121"/>
                <a:gd name="T5" fmla="*/ 214 h 214"/>
                <a:gd name="T6" fmla="*/ 121 w 121"/>
                <a:gd name="T7" fmla="*/ 122 h 214"/>
                <a:gd name="T8" fmla="*/ 121 w 121"/>
                <a:gd name="T9" fmla="*/ 0 h 214"/>
                <a:gd name="T10" fmla="*/ 0 w 121"/>
                <a:gd name="T11" fmla="*/ 73 h 214"/>
                <a:gd name="T12" fmla="*/ 108 w 121"/>
                <a:gd name="T13" fmla="*/ 33 h 214"/>
                <a:gd name="T14" fmla="*/ 112 w 121"/>
                <a:gd name="T15" fmla="*/ 110 h 214"/>
                <a:gd name="T16" fmla="*/ 121 w 121"/>
                <a:gd name="T17" fmla="*/ 110 h 214"/>
                <a:gd name="T18" fmla="*/ 121 w 121"/>
                <a:gd name="T19" fmla="*/ 0 h 2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214">
                  <a:moveTo>
                    <a:pt x="121" y="122"/>
                  </a:moveTo>
                  <a:lnTo>
                    <a:pt x="114" y="126"/>
                  </a:lnTo>
                  <a:lnTo>
                    <a:pt x="121" y="214"/>
                  </a:lnTo>
                  <a:lnTo>
                    <a:pt x="121" y="122"/>
                  </a:lnTo>
                  <a:moveTo>
                    <a:pt x="121" y="0"/>
                  </a:moveTo>
                  <a:lnTo>
                    <a:pt x="0" y="73"/>
                  </a:lnTo>
                  <a:lnTo>
                    <a:pt x="108" y="33"/>
                  </a:lnTo>
                  <a:lnTo>
                    <a:pt x="112" y="110"/>
                  </a:lnTo>
                  <a:lnTo>
                    <a:pt x="121" y="110"/>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1" name="Freeform 614"/>
            <p:cNvSpPr>
              <a:spLocks/>
            </p:cNvSpPr>
            <p:nvPr/>
          </p:nvSpPr>
          <p:spPr bwMode="auto">
            <a:xfrm>
              <a:off x="4073" y="3237"/>
              <a:ext cx="9" cy="16"/>
            </a:xfrm>
            <a:custGeom>
              <a:avLst/>
              <a:gdLst>
                <a:gd name="T0" fmla="*/ 0 w 9"/>
                <a:gd name="T1" fmla="*/ 0 h 16"/>
                <a:gd name="T2" fmla="*/ 2 w 9"/>
                <a:gd name="T3" fmla="*/ 16 h 16"/>
                <a:gd name="T4" fmla="*/ 9 w 9"/>
                <a:gd name="T5" fmla="*/ 12 h 16"/>
                <a:gd name="T6" fmla="*/ 9 w 9"/>
                <a:gd name="T7" fmla="*/ 0 h 16"/>
                <a:gd name="T8" fmla="*/ 0 w 9"/>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6">
                  <a:moveTo>
                    <a:pt x="0" y="0"/>
                  </a:moveTo>
                  <a:lnTo>
                    <a:pt x="2" y="16"/>
                  </a:lnTo>
                  <a:lnTo>
                    <a:pt x="9" y="12"/>
                  </a:lnTo>
                  <a:lnTo>
                    <a:pt x="9" y="0"/>
                  </a:lnTo>
                  <a:lnTo>
                    <a:pt x="0" y="0"/>
                  </a:lnTo>
                  <a:close/>
                </a:path>
              </a:pathLst>
            </a:custGeom>
            <a:solidFill>
              <a:srgbClr val="8B9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 name="Freeform 615"/>
            <p:cNvSpPr>
              <a:spLocks/>
            </p:cNvSpPr>
            <p:nvPr/>
          </p:nvSpPr>
          <p:spPr bwMode="auto">
            <a:xfrm>
              <a:off x="4073" y="3237"/>
              <a:ext cx="9" cy="16"/>
            </a:xfrm>
            <a:custGeom>
              <a:avLst/>
              <a:gdLst>
                <a:gd name="T0" fmla="*/ 0 w 9"/>
                <a:gd name="T1" fmla="*/ 0 h 16"/>
                <a:gd name="T2" fmla="*/ 2 w 9"/>
                <a:gd name="T3" fmla="*/ 16 h 16"/>
                <a:gd name="T4" fmla="*/ 9 w 9"/>
                <a:gd name="T5" fmla="*/ 12 h 16"/>
                <a:gd name="T6" fmla="*/ 9 w 9"/>
                <a:gd name="T7" fmla="*/ 0 h 16"/>
                <a:gd name="T8" fmla="*/ 0 w 9"/>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6">
                  <a:moveTo>
                    <a:pt x="0" y="0"/>
                  </a:moveTo>
                  <a:lnTo>
                    <a:pt x="2" y="16"/>
                  </a:lnTo>
                  <a:lnTo>
                    <a:pt x="9" y="12"/>
                  </a:lnTo>
                  <a:lnTo>
                    <a:pt x="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3" name="Freeform 616"/>
            <p:cNvSpPr>
              <a:spLocks/>
            </p:cNvSpPr>
            <p:nvPr/>
          </p:nvSpPr>
          <p:spPr bwMode="auto">
            <a:xfrm>
              <a:off x="4075" y="3557"/>
              <a:ext cx="2" cy="2"/>
            </a:xfrm>
            <a:custGeom>
              <a:avLst/>
              <a:gdLst>
                <a:gd name="T0" fmla="*/ 2 w 2"/>
                <a:gd name="T1" fmla="*/ 0 h 2"/>
                <a:gd name="T2" fmla="*/ 0 w 2"/>
                <a:gd name="T3" fmla="*/ 2 h 2"/>
                <a:gd name="T4" fmla="*/ 0 w 2"/>
                <a:gd name="T5" fmla="*/ 2 h 2"/>
                <a:gd name="T6" fmla="*/ 2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2" y="0"/>
                  </a:moveTo>
                  <a:lnTo>
                    <a:pt x="0" y="2"/>
                  </a:lnTo>
                  <a:lnTo>
                    <a:pt x="2" y="0"/>
                  </a:lnTo>
                  <a:close/>
                </a:path>
              </a:pathLst>
            </a:custGeom>
            <a:solidFill>
              <a:srgbClr val="A2AB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4" name="Freeform 617"/>
            <p:cNvSpPr>
              <a:spLocks/>
            </p:cNvSpPr>
            <p:nvPr/>
          </p:nvSpPr>
          <p:spPr bwMode="auto">
            <a:xfrm>
              <a:off x="3897" y="3638"/>
              <a:ext cx="33" cy="20"/>
            </a:xfrm>
            <a:custGeom>
              <a:avLst/>
              <a:gdLst>
                <a:gd name="T0" fmla="*/ 33 w 33"/>
                <a:gd name="T1" fmla="*/ 0 h 20"/>
                <a:gd name="T2" fmla="*/ 0 w 33"/>
                <a:gd name="T3" fmla="*/ 20 h 20"/>
                <a:gd name="T4" fmla="*/ 0 w 33"/>
                <a:gd name="T5" fmla="*/ 20 h 20"/>
                <a:gd name="T6" fmla="*/ 15 w 33"/>
                <a:gd name="T7" fmla="*/ 20 h 20"/>
                <a:gd name="T8" fmla="*/ 33 w 33"/>
                <a:gd name="T9" fmla="*/ 9 h 20"/>
                <a:gd name="T10" fmla="*/ 33 w 33"/>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0">
                  <a:moveTo>
                    <a:pt x="33" y="0"/>
                  </a:moveTo>
                  <a:lnTo>
                    <a:pt x="0" y="20"/>
                  </a:lnTo>
                  <a:lnTo>
                    <a:pt x="15" y="20"/>
                  </a:lnTo>
                  <a:lnTo>
                    <a:pt x="33" y="9"/>
                  </a:lnTo>
                  <a:lnTo>
                    <a:pt x="33" y="0"/>
                  </a:lnTo>
                  <a:close/>
                </a:path>
              </a:pathLst>
            </a:custGeom>
            <a:solidFill>
              <a:srgbClr val="9BAA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5" name="Freeform 618"/>
            <p:cNvSpPr>
              <a:spLocks/>
            </p:cNvSpPr>
            <p:nvPr/>
          </p:nvSpPr>
          <p:spPr bwMode="auto">
            <a:xfrm>
              <a:off x="3897" y="3638"/>
              <a:ext cx="33" cy="20"/>
            </a:xfrm>
            <a:custGeom>
              <a:avLst/>
              <a:gdLst>
                <a:gd name="T0" fmla="*/ 33 w 33"/>
                <a:gd name="T1" fmla="*/ 0 h 20"/>
                <a:gd name="T2" fmla="*/ 0 w 33"/>
                <a:gd name="T3" fmla="*/ 20 h 20"/>
                <a:gd name="T4" fmla="*/ 0 w 33"/>
                <a:gd name="T5" fmla="*/ 20 h 20"/>
                <a:gd name="T6" fmla="*/ 15 w 33"/>
                <a:gd name="T7" fmla="*/ 20 h 20"/>
                <a:gd name="T8" fmla="*/ 33 w 33"/>
                <a:gd name="T9" fmla="*/ 9 h 20"/>
                <a:gd name="T10" fmla="*/ 33 w 33"/>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0">
                  <a:moveTo>
                    <a:pt x="33" y="0"/>
                  </a:moveTo>
                  <a:lnTo>
                    <a:pt x="0" y="20"/>
                  </a:lnTo>
                  <a:lnTo>
                    <a:pt x="15" y="20"/>
                  </a:lnTo>
                  <a:lnTo>
                    <a:pt x="33" y="9"/>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6" name="Freeform 619"/>
            <p:cNvSpPr>
              <a:spLocks/>
            </p:cNvSpPr>
            <p:nvPr/>
          </p:nvSpPr>
          <p:spPr bwMode="auto">
            <a:xfrm>
              <a:off x="3895" y="3658"/>
              <a:ext cx="2" cy="1"/>
            </a:xfrm>
            <a:custGeom>
              <a:avLst/>
              <a:gdLst>
                <a:gd name="T0" fmla="*/ 2 w 2"/>
                <a:gd name="T1" fmla="*/ 0 h 1"/>
                <a:gd name="T2" fmla="*/ 0 w 2"/>
                <a:gd name="T3" fmla="*/ 0 h 1"/>
                <a:gd name="T4" fmla="*/ 2 w 2"/>
                <a:gd name="T5" fmla="*/ 0 h 1"/>
                <a:gd name="T6" fmla="*/ 2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0" y="0"/>
                  </a:lnTo>
                  <a:lnTo>
                    <a:pt x="2" y="0"/>
                  </a:lnTo>
                  <a:close/>
                </a:path>
              </a:pathLst>
            </a:custGeom>
            <a:solidFill>
              <a:srgbClr val="93A7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 name="Freeform 620"/>
            <p:cNvSpPr>
              <a:spLocks noEditPoints="1"/>
            </p:cNvSpPr>
            <p:nvPr/>
          </p:nvSpPr>
          <p:spPr bwMode="auto">
            <a:xfrm>
              <a:off x="3897" y="3568"/>
              <a:ext cx="165" cy="101"/>
            </a:xfrm>
            <a:custGeom>
              <a:avLst/>
              <a:gdLst>
                <a:gd name="T0" fmla="*/ 0 w 165"/>
                <a:gd name="T1" fmla="*/ 95 h 101"/>
                <a:gd name="T2" fmla="*/ 0 w 165"/>
                <a:gd name="T3" fmla="*/ 101 h 101"/>
                <a:gd name="T4" fmla="*/ 9 w 165"/>
                <a:gd name="T5" fmla="*/ 95 h 101"/>
                <a:gd name="T6" fmla="*/ 0 w 165"/>
                <a:gd name="T7" fmla="*/ 95 h 101"/>
                <a:gd name="T8" fmla="*/ 163 w 165"/>
                <a:gd name="T9" fmla="*/ 0 h 101"/>
                <a:gd name="T10" fmla="*/ 37 w 165"/>
                <a:gd name="T11" fmla="*/ 68 h 101"/>
                <a:gd name="T12" fmla="*/ 37 w 165"/>
                <a:gd name="T13" fmla="*/ 77 h 101"/>
                <a:gd name="T14" fmla="*/ 165 w 165"/>
                <a:gd name="T15" fmla="*/ 0 h 101"/>
                <a:gd name="T16" fmla="*/ 163 w 165"/>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5" h="101">
                  <a:moveTo>
                    <a:pt x="0" y="95"/>
                  </a:moveTo>
                  <a:lnTo>
                    <a:pt x="0" y="101"/>
                  </a:lnTo>
                  <a:lnTo>
                    <a:pt x="9" y="95"/>
                  </a:lnTo>
                  <a:lnTo>
                    <a:pt x="0" y="95"/>
                  </a:lnTo>
                  <a:close/>
                  <a:moveTo>
                    <a:pt x="163" y="0"/>
                  </a:moveTo>
                  <a:lnTo>
                    <a:pt x="37" y="68"/>
                  </a:lnTo>
                  <a:lnTo>
                    <a:pt x="37" y="77"/>
                  </a:lnTo>
                  <a:lnTo>
                    <a:pt x="165" y="0"/>
                  </a:lnTo>
                  <a:lnTo>
                    <a:pt x="163" y="0"/>
                  </a:lnTo>
                  <a:close/>
                </a:path>
              </a:pathLst>
            </a:custGeom>
            <a:solidFill>
              <a:srgbClr val="A5AE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 name="Freeform 621"/>
            <p:cNvSpPr>
              <a:spLocks noEditPoints="1"/>
            </p:cNvSpPr>
            <p:nvPr/>
          </p:nvSpPr>
          <p:spPr bwMode="auto">
            <a:xfrm>
              <a:off x="3897" y="3568"/>
              <a:ext cx="165" cy="101"/>
            </a:xfrm>
            <a:custGeom>
              <a:avLst/>
              <a:gdLst>
                <a:gd name="T0" fmla="*/ 0 w 165"/>
                <a:gd name="T1" fmla="*/ 95 h 101"/>
                <a:gd name="T2" fmla="*/ 0 w 165"/>
                <a:gd name="T3" fmla="*/ 101 h 101"/>
                <a:gd name="T4" fmla="*/ 9 w 165"/>
                <a:gd name="T5" fmla="*/ 95 h 101"/>
                <a:gd name="T6" fmla="*/ 0 w 165"/>
                <a:gd name="T7" fmla="*/ 95 h 101"/>
                <a:gd name="T8" fmla="*/ 163 w 165"/>
                <a:gd name="T9" fmla="*/ 0 h 101"/>
                <a:gd name="T10" fmla="*/ 37 w 165"/>
                <a:gd name="T11" fmla="*/ 68 h 101"/>
                <a:gd name="T12" fmla="*/ 37 w 165"/>
                <a:gd name="T13" fmla="*/ 77 h 101"/>
                <a:gd name="T14" fmla="*/ 165 w 165"/>
                <a:gd name="T15" fmla="*/ 0 h 101"/>
                <a:gd name="T16" fmla="*/ 163 w 165"/>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5" h="101">
                  <a:moveTo>
                    <a:pt x="0" y="95"/>
                  </a:moveTo>
                  <a:lnTo>
                    <a:pt x="0" y="101"/>
                  </a:lnTo>
                  <a:lnTo>
                    <a:pt x="9" y="95"/>
                  </a:lnTo>
                  <a:lnTo>
                    <a:pt x="0" y="95"/>
                  </a:lnTo>
                  <a:moveTo>
                    <a:pt x="163" y="0"/>
                  </a:moveTo>
                  <a:lnTo>
                    <a:pt x="37" y="68"/>
                  </a:lnTo>
                  <a:lnTo>
                    <a:pt x="37" y="77"/>
                  </a:lnTo>
                  <a:lnTo>
                    <a:pt x="165" y="0"/>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 name="Rectangle 622"/>
            <p:cNvSpPr>
              <a:spLocks noChangeArrowheads="1"/>
            </p:cNvSpPr>
            <p:nvPr/>
          </p:nvSpPr>
          <p:spPr bwMode="auto">
            <a:xfrm>
              <a:off x="3895" y="3663"/>
              <a:ext cx="2" cy="6"/>
            </a:xfrm>
            <a:prstGeom prst="rect">
              <a:avLst/>
            </a:prstGeom>
            <a:solidFill>
              <a:srgbClr val="9BAA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00" name="Rectangle 623"/>
            <p:cNvSpPr>
              <a:spLocks noChangeArrowheads="1"/>
            </p:cNvSpPr>
            <p:nvPr/>
          </p:nvSpPr>
          <p:spPr bwMode="auto">
            <a:xfrm>
              <a:off x="3895" y="3663"/>
              <a:ext cx="2"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01" name="Freeform 624"/>
            <p:cNvSpPr>
              <a:spLocks noEditPoints="1"/>
            </p:cNvSpPr>
            <p:nvPr/>
          </p:nvSpPr>
          <p:spPr bwMode="auto">
            <a:xfrm>
              <a:off x="3895" y="3636"/>
              <a:ext cx="39" cy="27"/>
            </a:xfrm>
            <a:custGeom>
              <a:avLst/>
              <a:gdLst>
                <a:gd name="T0" fmla="*/ 0 w 39"/>
                <a:gd name="T1" fmla="*/ 22 h 27"/>
                <a:gd name="T2" fmla="*/ 0 w 39"/>
                <a:gd name="T3" fmla="*/ 22 h 27"/>
                <a:gd name="T4" fmla="*/ 0 w 39"/>
                <a:gd name="T5" fmla="*/ 27 h 27"/>
                <a:gd name="T6" fmla="*/ 2 w 39"/>
                <a:gd name="T7" fmla="*/ 27 h 27"/>
                <a:gd name="T8" fmla="*/ 11 w 39"/>
                <a:gd name="T9" fmla="*/ 27 h 27"/>
                <a:gd name="T10" fmla="*/ 17 w 39"/>
                <a:gd name="T11" fmla="*/ 22 h 27"/>
                <a:gd name="T12" fmla="*/ 2 w 39"/>
                <a:gd name="T13" fmla="*/ 22 h 27"/>
                <a:gd name="T14" fmla="*/ 0 w 39"/>
                <a:gd name="T15" fmla="*/ 22 h 27"/>
                <a:gd name="T16" fmla="*/ 39 w 39"/>
                <a:gd name="T17" fmla="*/ 0 h 27"/>
                <a:gd name="T18" fmla="*/ 35 w 39"/>
                <a:gd name="T19" fmla="*/ 2 h 27"/>
                <a:gd name="T20" fmla="*/ 35 w 39"/>
                <a:gd name="T21" fmla="*/ 11 h 27"/>
                <a:gd name="T22" fmla="*/ 39 w 39"/>
                <a:gd name="T23" fmla="*/ 9 h 27"/>
                <a:gd name="T24" fmla="*/ 39 w 39"/>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27">
                  <a:moveTo>
                    <a:pt x="0" y="22"/>
                  </a:moveTo>
                  <a:lnTo>
                    <a:pt x="0" y="22"/>
                  </a:lnTo>
                  <a:lnTo>
                    <a:pt x="0" y="27"/>
                  </a:lnTo>
                  <a:lnTo>
                    <a:pt x="2" y="27"/>
                  </a:lnTo>
                  <a:lnTo>
                    <a:pt x="11" y="27"/>
                  </a:lnTo>
                  <a:lnTo>
                    <a:pt x="17" y="22"/>
                  </a:lnTo>
                  <a:lnTo>
                    <a:pt x="2" y="22"/>
                  </a:lnTo>
                  <a:lnTo>
                    <a:pt x="0" y="22"/>
                  </a:lnTo>
                  <a:close/>
                  <a:moveTo>
                    <a:pt x="39" y="0"/>
                  </a:moveTo>
                  <a:lnTo>
                    <a:pt x="35" y="2"/>
                  </a:lnTo>
                  <a:lnTo>
                    <a:pt x="35" y="11"/>
                  </a:lnTo>
                  <a:lnTo>
                    <a:pt x="39" y="9"/>
                  </a:lnTo>
                  <a:lnTo>
                    <a:pt x="39" y="0"/>
                  </a:lnTo>
                  <a:close/>
                </a:path>
              </a:pathLst>
            </a:custGeom>
            <a:solidFill>
              <a:srgbClr val="A4AE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 name="Freeform 625"/>
            <p:cNvSpPr>
              <a:spLocks noEditPoints="1"/>
            </p:cNvSpPr>
            <p:nvPr/>
          </p:nvSpPr>
          <p:spPr bwMode="auto">
            <a:xfrm>
              <a:off x="3895" y="3636"/>
              <a:ext cx="39" cy="27"/>
            </a:xfrm>
            <a:custGeom>
              <a:avLst/>
              <a:gdLst>
                <a:gd name="T0" fmla="*/ 0 w 39"/>
                <a:gd name="T1" fmla="*/ 22 h 27"/>
                <a:gd name="T2" fmla="*/ 0 w 39"/>
                <a:gd name="T3" fmla="*/ 22 h 27"/>
                <a:gd name="T4" fmla="*/ 0 w 39"/>
                <a:gd name="T5" fmla="*/ 27 h 27"/>
                <a:gd name="T6" fmla="*/ 2 w 39"/>
                <a:gd name="T7" fmla="*/ 27 h 27"/>
                <a:gd name="T8" fmla="*/ 11 w 39"/>
                <a:gd name="T9" fmla="*/ 27 h 27"/>
                <a:gd name="T10" fmla="*/ 17 w 39"/>
                <a:gd name="T11" fmla="*/ 22 h 27"/>
                <a:gd name="T12" fmla="*/ 2 w 39"/>
                <a:gd name="T13" fmla="*/ 22 h 27"/>
                <a:gd name="T14" fmla="*/ 0 w 39"/>
                <a:gd name="T15" fmla="*/ 22 h 27"/>
                <a:gd name="T16" fmla="*/ 39 w 39"/>
                <a:gd name="T17" fmla="*/ 0 h 27"/>
                <a:gd name="T18" fmla="*/ 35 w 39"/>
                <a:gd name="T19" fmla="*/ 2 h 27"/>
                <a:gd name="T20" fmla="*/ 35 w 39"/>
                <a:gd name="T21" fmla="*/ 11 h 27"/>
                <a:gd name="T22" fmla="*/ 39 w 39"/>
                <a:gd name="T23" fmla="*/ 9 h 27"/>
                <a:gd name="T24" fmla="*/ 39 w 39"/>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27">
                  <a:moveTo>
                    <a:pt x="0" y="22"/>
                  </a:moveTo>
                  <a:lnTo>
                    <a:pt x="0" y="22"/>
                  </a:lnTo>
                  <a:lnTo>
                    <a:pt x="0" y="27"/>
                  </a:lnTo>
                  <a:lnTo>
                    <a:pt x="2" y="27"/>
                  </a:lnTo>
                  <a:lnTo>
                    <a:pt x="11" y="27"/>
                  </a:lnTo>
                  <a:lnTo>
                    <a:pt x="17" y="22"/>
                  </a:lnTo>
                  <a:lnTo>
                    <a:pt x="2" y="22"/>
                  </a:lnTo>
                  <a:lnTo>
                    <a:pt x="0" y="22"/>
                  </a:lnTo>
                  <a:moveTo>
                    <a:pt x="39" y="0"/>
                  </a:moveTo>
                  <a:lnTo>
                    <a:pt x="35" y="2"/>
                  </a:lnTo>
                  <a:lnTo>
                    <a:pt x="35" y="11"/>
                  </a:lnTo>
                  <a:lnTo>
                    <a:pt x="39" y="9"/>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 name="Freeform 626"/>
            <p:cNvSpPr>
              <a:spLocks/>
            </p:cNvSpPr>
            <p:nvPr/>
          </p:nvSpPr>
          <p:spPr bwMode="auto">
            <a:xfrm>
              <a:off x="4060" y="3559"/>
              <a:ext cx="15" cy="9"/>
            </a:xfrm>
            <a:custGeom>
              <a:avLst/>
              <a:gdLst>
                <a:gd name="T0" fmla="*/ 15 w 15"/>
                <a:gd name="T1" fmla="*/ 0 h 9"/>
                <a:gd name="T2" fmla="*/ 0 w 15"/>
                <a:gd name="T3" fmla="*/ 9 h 9"/>
                <a:gd name="T4" fmla="*/ 2 w 15"/>
                <a:gd name="T5" fmla="*/ 9 h 9"/>
                <a:gd name="T6" fmla="*/ 15 w 15"/>
                <a:gd name="T7" fmla="*/ 0 h 9"/>
                <a:gd name="T8" fmla="*/ 15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15" y="0"/>
                  </a:moveTo>
                  <a:lnTo>
                    <a:pt x="0" y="9"/>
                  </a:lnTo>
                  <a:lnTo>
                    <a:pt x="2" y="9"/>
                  </a:lnTo>
                  <a:lnTo>
                    <a:pt x="15" y="0"/>
                  </a:lnTo>
                  <a:close/>
                </a:path>
              </a:pathLst>
            </a:custGeom>
            <a:solidFill>
              <a:srgbClr val="C7C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 name="Freeform 627"/>
            <p:cNvSpPr>
              <a:spLocks/>
            </p:cNvSpPr>
            <p:nvPr/>
          </p:nvSpPr>
          <p:spPr bwMode="auto">
            <a:xfrm>
              <a:off x="4060" y="3559"/>
              <a:ext cx="15" cy="9"/>
            </a:xfrm>
            <a:custGeom>
              <a:avLst/>
              <a:gdLst>
                <a:gd name="T0" fmla="*/ 15 w 15"/>
                <a:gd name="T1" fmla="*/ 0 h 9"/>
                <a:gd name="T2" fmla="*/ 0 w 15"/>
                <a:gd name="T3" fmla="*/ 9 h 9"/>
                <a:gd name="T4" fmla="*/ 2 w 15"/>
                <a:gd name="T5" fmla="*/ 9 h 9"/>
                <a:gd name="T6" fmla="*/ 15 w 15"/>
                <a:gd name="T7" fmla="*/ 0 h 9"/>
                <a:gd name="T8" fmla="*/ 15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15" y="0"/>
                  </a:moveTo>
                  <a:lnTo>
                    <a:pt x="0" y="9"/>
                  </a:lnTo>
                  <a:lnTo>
                    <a:pt x="2" y="9"/>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 name="Freeform 628"/>
            <p:cNvSpPr>
              <a:spLocks/>
            </p:cNvSpPr>
            <p:nvPr/>
          </p:nvSpPr>
          <p:spPr bwMode="auto">
            <a:xfrm>
              <a:off x="3806" y="3663"/>
              <a:ext cx="82" cy="61"/>
            </a:xfrm>
            <a:custGeom>
              <a:avLst/>
              <a:gdLst>
                <a:gd name="T0" fmla="*/ 82 w 82"/>
                <a:gd name="T1" fmla="*/ 0 h 61"/>
                <a:gd name="T2" fmla="*/ 0 w 82"/>
                <a:gd name="T3" fmla="*/ 44 h 61"/>
                <a:gd name="T4" fmla="*/ 0 w 82"/>
                <a:gd name="T5" fmla="*/ 61 h 61"/>
                <a:gd name="T6" fmla="*/ 82 w 82"/>
                <a:gd name="T7" fmla="*/ 11 h 61"/>
                <a:gd name="T8" fmla="*/ 82 w 82"/>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61">
                  <a:moveTo>
                    <a:pt x="82" y="0"/>
                  </a:moveTo>
                  <a:lnTo>
                    <a:pt x="0" y="44"/>
                  </a:lnTo>
                  <a:lnTo>
                    <a:pt x="0" y="61"/>
                  </a:lnTo>
                  <a:lnTo>
                    <a:pt x="82" y="11"/>
                  </a:lnTo>
                  <a:lnTo>
                    <a:pt x="82" y="0"/>
                  </a:lnTo>
                  <a:close/>
                </a:path>
              </a:pathLst>
            </a:custGeom>
            <a:solidFill>
              <a:srgbClr val="7B6D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6" name="Freeform 629"/>
            <p:cNvSpPr>
              <a:spLocks/>
            </p:cNvSpPr>
            <p:nvPr/>
          </p:nvSpPr>
          <p:spPr bwMode="auto">
            <a:xfrm>
              <a:off x="3806" y="3663"/>
              <a:ext cx="82" cy="61"/>
            </a:xfrm>
            <a:custGeom>
              <a:avLst/>
              <a:gdLst>
                <a:gd name="T0" fmla="*/ 82 w 82"/>
                <a:gd name="T1" fmla="*/ 0 h 61"/>
                <a:gd name="T2" fmla="*/ 0 w 82"/>
                <a:gd name="T3" fmla="*/ 44 h 61"/>
                <a:gd name="T4" fmla="*/ 0 w 82"/>
                <a:gd name="T5" fmla="*/ 61 h 61"/>
                <a:gd name="T6" fmla="*/ 82 w 82"/>
                <a:gd name="T7" fmla="*/ 11 h 61"/>
                <a:gd name="T8" fmla="*/ 82 w 82"/>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61">
                  <a:moveTo>
                    <a:pt x="82" y="0"/>
                  </a:moveTo>
                  <a:lnTo>
                    <a:pt x="0" y="44"/>
                  </a:lnTo>
                  <a:lnTo>
                    <a:pt x="0" y="61"/>
                  </a:lnTo>
                  <a:lnTo>
                    <a:pt x="82" y="11"/>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7" name="Freeform 630"/>
            <p:cNvSpPr>
              <a:spLocks/>
            </p:cNvSpPr>
            <p:nvPr/>
          </p:nvSpPr>
          <p:spPr bwMode="auto">
            <a:xfrm>
              <a:off x="3888" y="3658"/>
              <a:ext cx="7" cy="16"/>
            </a:xfrm>
            <a:custGeom>
              <a:avLst/>
              <a:gdLst>
                <a:gd name="T0" fmla="*/ 7 w 7"/>
                <a:gd name="T1" fmla="*/ 0 h 16"/>
                <a:gd name="T2" fmla="*/ 0 w 7"/>
                <a:gd name="T3" fmla="*/ 5 h 16"/>
                <a:gd name="T4" fmla="*/ 0 w 7"/>
                <a:gd name="T5" fmla="*/ 16 h 16"/>
                <a:gd name="T6" fmla="*/ 7 w 7"/>
                <a:gd name="T7" fmla="*/ 11 h 16"/>
                <a:gd name="T8" fmla="*/ 7 w 7"/>
                <a:gd name="T9" fmla="*/ 5 h 16"/>
                <a:gd name="T10" fmla="*/ 7 w 7"/>
                <a:gd name="T11" fmla="*/ 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6">
                  <a:moveTo>
                    <a:pt x="7" y="0"/>
                  </a:moveTo>
                  <a:lnTo>
                    <a:pt x="0" y="5"/>
                  </a:lnTo>
                  <a:lnTo>
                    <a:pt x="0" y="16"/>
                  </a:lnTo>
                  <a:lnTo>
                    <a:pt x="7" y="11"/>
                  </a:lnTo>
                  <a:lnTo>
                    <a:pt x="7" y="5"/>
                  </a:lnTo>
                  <a:lnTo>
                    <a:pt x="7" y="0"/>
                  </a:lnTo>
                  <a:close/>
                </a:path>
              </a:pathLst>
            </a:custGeom>
            <a:solidFill>
              <a:srgbClr val="5F6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8" name="Freeform 631"/>
            <p:cNvSpPr>
              <a:spLocks/>
            </p:cNvSpPr>
            <p:nvPr/>
          </p:nvSpPr>
          <p:spPr bwMode="auto">
            <a:xfrm>
              <a:off x="3888" y="3658"/>
              <a:ext cx="7" cy="16"/>
            </a:xfrm>
            <a:custGeom>
              <a:avLst/>
              <a:gdLst>
                <a:gd name="T0" fmla="*/ 7 w 7"/>
                <a:gd name="T1" fmla="*/ 0 h 16"/>
                <a:gd name="T2" fmla="*/ 0 w 7"/>
                <a:gd name="T3" fmla="*/ 5 h 16"/>
                <a:gd name="T4" fmla="*/ 0 w 7"/>
                <a:gd name="T5" fmla="*/ 16 h 16"/>
                <a:gd name="T6" fmla="*/ 7 w 7"/>
                <a:gd name="T7" fmla="*/ 11 h 16"/>
                <a:gd name="T8" fmla="*/ 7 w 7"/>
                <a:gd name="T9" fmla="*/ 5 h 16"/>
                <a:gd name="T10" fmla="*/ 7 w 7"/>
                <a:gd name="T11" fmla="*/ 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6">
                  <a:moveTo>
                    <a:pt x="7" y="0"/>
                  </a:moveTo>
                  <a:lnTo>
                    <a:pt x="0" y="5"/>
                  </a:lnTo>
                  <a:lnTo>
                    <a:pt x="0" y="16"/>
                  </a:lnTo>
                  <a:lnTo>
                    <a:pt x="7" y="11"/>
                  </a:lnTo>
                  <a:lnTo>
                    <a:pt x="7"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9" name="Freeform 632"/>
            <p:cNvSpPr>
              <a:spLocks/>
            </p:cNvSpPr>
            <p:nvPr/>
          </p:nvSpPr>
          <p:spPr bwMode="auto">
            <a:xfrm>
              <a:off x="3765" y="3749"/>
              <a:ext cx="2" cy="2"/>
            </a:xfrm>
            <a:custGeom>
              <a:avLst/>
              <a:gdLst>
                <a:gd name="T0" fmla="*/ 0 w 2"/>
                <a:gd name="T1" fmla="*/ 0 h 2"/>
                <a:gd name="T2" fmla="*/ 0 w 2"/>
                <a:gd name="T3" fmla="*/ 2 h 2"/>
                <a:gd name="T4" fmla="*/ 2 w 2"/>
                <a:gd name="T5" fmla="*/ 0 h 2"/>
                <a:gd name="T6" fmla="*/ 0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0" y="0"/>
                  </a:moveTo>
                  <a:lnTo>
                    <a:pt x="0" y="2"/>
                  </a:lnTo>
                  <a:lnTo>
                    <a:pt x="2" y="0"/>
                  </a:lnTo>
                  <a:lnTo>
                    <a:pt x="0" y="0"/>
                  </a:lnTo>
                  <a:close/>
                </a:path>
              </a:pathLst>
            </a:custGeom>
            <a:solidFill>
              <a:srgbClr val="9CAE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0" name="Freeform 633"/>
            <p:cNvSpPr>
              <a:spLocks/>
            </p:cNvSpPr>
            <p:nvPr/>
          </p:nvSpPr>
          <p:spPr bwMode="auto">
            <a:xfrm>
              <a:off x="3765" y="3722"/>
              <a:ext cx="35" cy="22"/>
            </a:xfrm>
            <a:custGeom>
              <a:avLst/>
              <a:gdLst>
                <a:gd name="T0" fmla="*/ 17 w 35"/>
                <a:gd name="T1" fmla="*/ 0 h 22"/>
                <a:gd name="T2" fmla="*/ 0 w 35"/>
                <a:gd name="T3" fmla="*/ 9 h 22"/>
                <a:gd name="T4" fmla="*/ 0 w 35"/>
                <a:gd name="T5" fmla="*/ 20 h 22"/>
                <a:gd name="T6" fmla="*/ 11 w 35"/>
                <a:gd name="T7" fmla="*/ 22 h 22"/>
                <a:gd name="T8" fmla="*/ 35 w 35"/>
                <a:gd name="T9" fmla="*/ 7 h 22"/>
                <a:gd name="T10" fmla="*/ 35 w 35"/>
                <a:gd name="T11" fmla="*/ 0 h 22"/>
                <a:gd name="T12" fmla="*/ 17 w 35"/>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22">
                  <a:moveTo>
                    <a:pt x="17" y="0"/>
                  </a:moveTo>
                  <a:lnTo>
                    <a:pt x="0" y="9"/>
                  </a:lnTo>
                  <a:lnTo>
                    <a:pt x="0" y="20"/>
                  </a:lnTo>
                  <a:lnTo>
                    <a:pt x="11" y="22"/>
                  </a:lnTo>
                  <a:lnTo>
                    <a:pt x="35" y="7"/>
                  </a:lnTo>
                  <a:lnTo>
                    <a:pt x="35" y="0"/>
                  </a:lnTo>
                  <a:lnTo>
                    <a:pt x="17" y="0"/>
                  </a:lnTo>
                  <a:close/>
                </a:path>
              </a:pathLst>
            </a:custGeom>
            <a:solidFill>
              <a:srgbClr val="9CA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1" name="Freeform 634"/>
            <p:cNvSpPr>
              <a:spLocks/>
            </p:cNvSpPr>
            <p:nvPr/>
          </p:nvSpPr>
          <p:spPr bwMode="auto">
            <a:xfrm>
              <a:off x="3765" y="3722"/>
              <a:ext cx="35" cy="22"/>
            </a:xfrm>
            <a:custGeom>
              <a:avLst/>
              <a:gdLst>
                <a:gd name="T0" fmla="*/ 17 w 35"/>
                <a:gd name="T1" fmla="*/ 0 h 22"/>
                <a:gd name="T2" fmla="*/ 0 w 35"/>
                <a:gd name="T3" fmla="*/ 9 h 22"/>
                <a:gd name="T4" fmla="*/ 0 w 35"/>
                <a:gd name="T5" fmla="*/ 20 h 22"/>
                <a:gd name="T6" fmla="*/ 11 w 35"/>
                <a:gd name="T7" fmla="*/ 22 h 22"/>
                <a:gd name="T8" fmla="*/ 35 w 35"/>
                <a:gd name="T9" fmla="*/ 7 h 22"/>
                <a:gd name="T10" fmla="*/ 35 w 35"/>
                <a:gd name="T11" fmla="*/ 0 h 22"/>
                <a:gd name="T12" fmla="*/ 17 w 35"/>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22">
                  <a:moveTo>
                    <a:pt x="17" y="0"/>
                  </a:moveTo>
                  <a:lnTo>
                    <a:pt x="0" y="9"/>
                  </a:lnTo>
                  <a:lnTo>
                    <a:pt x="0" y="20"/>
                  </a:lnTo>
                  <a:lnTo>
                    <a:pt x="11" y="22"/>
                  </a:lnTo>
                  <a:lnTo>
                    <a:pt x="35" y="7"/>
                  </a:lnTo>
                  <a:lnTo>
                    <a:pt x="35" y="0"/>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 name="Freeform 635"/>
            <p:cNvSpPr>
              <a:spLocks/>
            </p:cNvSpPr>
            <p:nvPr/>
          </p:nvSpPr>
          <p:spPr bwMode="auto">
            <a:xfrm>
              <a:off x="3782" y="3711"/>
              <a:ext cx="18" cy="11"/>
            </a:xfrm>
            <a:custGeom>
              <a:avLst/>
              <a:gdLst>
                <a:gd name="T0" fmla="*/ 18 w 18"/>
                <a:gd name="T1" fmla="*/ 0 h 11"/>
                <a:gd name="T2" fmla="*/ 0 w 18"/>
                <a:gd name="T3" fmla="*/ 11 h 11"/>
                <a:gd name="T4" fmla="*/ 18 w 18"/>
                <a:gd name="T5" fmla="*/ 11 h 11"/>
                <a:gd name="T6" fmla="*/ 18 w 18"/>
                <a:gd name="T7" fmla="*/ 0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11">
                  <a:moveTo>
                    <a:pt x="18" y="0"/>
                  </a:moveTo>
                  <a:lnTo>
                    <a:pt x="0" y="11"/>
                  </a:lnTo>
                  <a:lnTo>
                    <a:pt x="18" y="11"/>
                  </a:lnTo>
                  <a:lnTo>
                    <a:pt x="18" y="0"/>
                  </a:lnTo>
                  <a:close/>
                </a:path>
              </a:pathLst>
            </a:custGeom>
            <a:solidFill>
              <a:srgbClr val="8A9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 name="Freeform 636"/>
            <p:cNvSpPr>
              <a:spLocks/>
            </p:cNvSpPr>
            <p:nvPr/>
          </p:nvSpPr>
          <p:spPr bwMode="auto">
            <a:xfrm>
              <a:off x="3782" y="3711"/>
              <a:ext cx="18" cy="11"/>
            </a:xfrm>
            <a:custGeom>
              <a:avLst/>
              <a:gdLst>
                <a:gd name="T0" fmla="*/ 18 w 18"/>
                <a:gd name="T1" fmla="*/ 0 h 11"/>
                <a:gd name="T2" fmla="*/ 0 w 18"/>
                <a:gd name="T3" fmla="*/ 11 h 11"/>
                <a:gd name="T4" fmla="*/ 18 w 18"/>
                <a:gd name="T5" fmla="*/ 11 h 11"/>
                <a:gd name="T6" fmla="*/ 18 w 18"/>
                <a:gd name="T7" fmla="*/ 0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11">
                  <a:moveTo>
                    <a:pt x="18" y="0"/>
                  </a:moveTo>
                  <a:lnTo>
                    <a:pt x="0" y="11"/>
                  </a:lnTo>
                  <a:lnTo>
                    <a:pt x="18" y="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 name="Freeform 637"/>
            <p:cNvSpPr>
              <a:spLocks/>
            </p:cNvSpPr>
            <p:nvPr/>
          </p:nvSpPr>
          <p:spPr bwMode="auto">
            <a:xfrm>
              <a:off x="3800" y="3711"/>
              <a:ext cx="1" cy="18"/>
            </a:xfrm>
            <a:custGeom>
              <a:avLst/>
              <a:gdLst>
                <a:gd name="T0" fmla="*/ 0 w 1"/>
                <a:gd name="T1" fmla="*/ 0 h 18"/>
                <a:gd name="T2" fmla="*/ 0 w 1"/>
                <a:gd name="T3" fmla="*/ 0 h 18"/>
                <a:gd name="T4" fmla="*/ 0 w 1"/>
                <a:gd name="T5" fmla="*/ 11 h 18"/>
                <a:gd name="T6" fmla="*/ 0 w 1"/>
                <a:gd name="T7" fmla="*/ 18 h 18"/>
                <a:gd name="T8" fmla="*/ 0 w 1"/>
                <a:gd name="T9" fmla="*/ 18 h 18"/>
                <a:gd name="T10" fmla="*/ 0 w 1"/>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8">
                  <a:moveTo>
                    <a:pt x="0" y="0"/>
                  </a:moveTo>
                  <a:lnTo>
                    <a:pt x="0" y="0"/>
                  </a:lnTo>
                  <a:lnTo>
                    <a:pt x="0" y="11"/>
                  </a:lnTo>
                  <a:lnTo>
                    <a:pt x="0" y="18"/>
                  </a:lnTo>
                  <a:lnTo>
                    <a:pt x="0" y="0"/>
                  </a:lnTo>
                  <a:close/>
                </a:path>
              </a:pathLst>
            </a:custGeom>
            <a:solidFill>
              <a:srgbClr val="C7C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 name="Freeform 638"/>
            <p:cNvSpPr>
              <a:spLocks/>
            </p:cNvSpPr>
            <p:nvPr/>
          </p:nvSpPr>
          <p:spPr bwMode="auto">
            <a:xfrm>
              <a:off x="3800" y="3711"/>
              <a:ext cx="1" cy="18"/>
            </a:xfrm>
            <a:custGeom>
              <a:avLst/>
              <a:gdLst>
                <a:gd name="T0" fmla="*/ 0 w 1"/>
                <a:gd name="T1" fmla="*/ 0 h 18"/>
                <a:gd name="T2" fmla="*/ 0 w 1"/>
                <a:gd name="T3" fmla="*/ 0 h 18"/>
                <a:gd name="T4" fmla="*/ 0 w 1"/>
                <a:gd name="T5" fmla="*/ 11 h 18"/>
                <a:gd name="T6" fmla="*/ 0 w 1"/>
                <a:gd name="T7" fmla="*/ 18 h 18"/>
                <a:gd name="T8" fmla="*/ 0 w 1"/>
                <a:gd name="T9" fmla="*/ 18 h 18"/>
                <a:gd name="T10" fmla="*/ 0 w 1"/>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8">
                  <a:moveTo>
                    <a:pt x="0" y="0"/>
                  </a:moveTo>
                  <a:lnTo>
                    <a:pt x="0" y="0"/>
                  </a:lnTo>
                  <a:lnTo>
                    <a:pt x="0" y="11"/>
                  </a:lnTo>
                  <a:lnTo>
                    <a:pt x="0"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 name="Freeform 639"/>
            <p:cNvSpPr>
              <a:spLocks noEditPoints="1"/>
            </p:cNvSpPr>
            <p:nvPr/>
          </p:nvSpPr>
          <p:spPr bwMode="auto">
            <a:xfrm>
              <a:off x="3765" y="3707"/>
              <a:ext cx="41" cy="42"/>
            </a:xfrm>
            <a:custGeom>
              <a:avLst/>
              <a:gdLst>
                <a:gd name="T0" fmla="*/ 0 w 41"/>
                <a:gd name="T1" fmla="*/ 35 h 42"/>
                <a:gd name="T2" fmla="*/ 0 w 41"/>
                <a:gd name="T3" fmla="*/ 42 h 42"/>
                <a:gd name="T4" fmla="*/ 2 w 41"/>
                <a:gd name="T5" fmla="*/ 42 h 42"/>
                <a:gd name="T6" fmla="*/ 11 w 41"/>
                <a:gd name="T7" fmla="*/ 37 h 42"/>
                <a:gd name="T8" fmla="*/ 0 w 41"/>
                <a:gd name="T9" fmla="*/ 35 h 42"/>
                <a:gd name="T10" fmla="*/ 41 w 41"/>
                <a:gd name="T11" fmla="*/ 0 h 42"/>
                <a:gd name="T12" fmla="*/ 35 w 41"/>
                <a:gd name="T13" fmla="*/ 4 h 42"/>
                <a:gd name="T14" fmla="*/ 35 w 41"/>
                <a:gd name="T15" fmla="*/ 22 h 42"/>
                <a:gd name="T16" fmla="*/ 41 w 41"/>
                <a:gd name="T17" fmla="*/ 17 h 42"/>
                <a:gd name="T18" fmla="*/ 41 w 41"/>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0" y="35"/>
                  </a:moveTo>
                  <a:lnTo>
                    <a:pt x="0" y="42"/>
                  </a:lnTo>
                  <a:lnTo>
                    <a:pt x="2" y="42"/>
                  </a:lnTo>
                  <a:lnTo>
                    <a:pt x="11" y="37"/>
                  </a:lnTo>
                  <a:lnTo>
                    <a:pt x="0" y="35"/>
                  </a:lnTo>
                  <a:close/>
                  <a:moveTo>
                    <a:pt x="41" y="0"/>
                  </a:moveTo>
                  <a:lnTo>
                    <a:pt x="35" y="4"/>
                  </a:lnTo>
                  <a:lnTo>
                    <a:pt x="35" y="22"/>
                  </a:lnTo>
                  <a:lnTo>
                    <a:pt x="41" y="17"/>
                  </a:lnTo>
                  <a:lnTo>
                    <a:pt x="41" y="0"/>
                  </a:lnTo>
                  <a:close/>
                </a:path>
              </a:pathLst>
            </a:custGeom>
            <a:solidFill>
              <a:srgbClr val="5F6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7" name="Freeform 640"/>
            <p:cNvSpPr>
              <a:spLocks noEditPoints="1"/>
            </p:cNvSpPr>
            <p:nvPr/>
          </p:nvSpPr>
          <p:spPr bwMode="auto">
            <a:xfrm>
              <a:off x="3765" y="3707"/>
              <a:ext cx="41" cy="42"/>
            </a:xfrm>
            <a:custGeom>
              <a:avLst/>
              <a:gdLst>
                <a:gd name="T0" fmla="*/ 0 w 41"/>
                <a:gd name="T1" fmla="*/ 35 h 42"/>
                <a:gd name="T2" fmla="*/ 0 w 41"/>
                <a:gd name="T3" fmla="*/ 42 h 42"/>
                <a:gd name="T4" fmla="*/ 2 w 41"/>
                <a:gd name="T5" fmla="*/ 42 h 42"/>
                <a:gd name="T6" fmla="*/ 11 w 41"/>
                <a:gd name="T7" fmla="*/ 37 h 42"/>
                <a:gd name="T8" fmla="*/ 0 w 41"/>
                <a:gd name="T9" fmla="*/ 35 h 42"/>
                <a:gd name="T10" fmla="*/ 41 w 41"/>
                <a:gd name="T11" fmla="*/ 0 h 42"/>
                <a:gd name="T12" fmla="*/ 35 w 41"/>
                <a:gd name="T13" fmla="*/ 4 h 42"/>
                <a:gd name="T14" fmla="*/ 35 w 41"/>
                <a:gd name="T15" fmla="*/ 22 h 42"/>
                <a:gd name="T16" fmla="*/ 41 w 41"/>
                <a:gd name="T17" fmla="*/ 17 h 42"/>
                <a:gd name="T18" fmla="*/ 41 w 41"/>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0" y="35"/>
                  </a:moveTo>
                  <a:lnTo>
                    <a:pt x="0" y="42"/>
                  </a:lnTo>
                  <a:lnTo>
                    <a:pt x="2" y="42"/>
                  </a:lnTo>
                  <a:lnTo>
                    <a:pt x="11" y="37"/>
                  </a:lnTo>
                  <a:lnTo>
                    <a:pt x="0" y="35"/>
                  </a:lnTo>
                  <a:moveTo>
                    <a:pt x="41" y="0"/>
                  </a:moveTo>
                  <a:lnTo>
                    <a:pt x="35" y="4"/>
                  </a:lnTo>
                  <a:lnTo>
                    <a:pt x="35" y="22"/>
                  </a:lnTo>
                  <a:lnTo>
                    <a:pt x="41" y="17"/>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8" name="Freeform 641"/>
            <p:cNvSpPr>
              <a:spLocks/>
            </p:cNvSpPr>
            <p:nvPr/>
          </p:nvSpPr>
          <p:spPr bwMode="auto">
            <a:xfrm>
              <a:off x="3641" y="3771"/>
              <a:ext cx="91" cy="55"/>
            </a:xfrm>
            <a:custGeom>
              <a:avLst/>
              <a:gdLst>
                <a:gd name="T0" fmla="*/ 53 w 91"/>
                <a:gd name="T1" fmla="*/ 0 h 55"/>
                <a:gd name="T2" fmla="*/ 0 w 91"/>
                <a:gd name="T3" fmla="*/ 28 h 55"/>
                <a:gd name="T4" fmla="*/ 2 w 91"/>
                <a:gd name="T5" fmla="*/ 55 h 55"/>
                <a:gd name="T6" fmla="*/ 91 w 91"/>
                <a:gd name="T7" fmla="*/ 0 h 55"/>
                <a:gd name="T8" fmla="*/ 53 w 91"/>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55">
                  <a:moveTo>
                    <a:pt x="53" y="0"/>
                  </a:moveTo>
                  <a:lnTo>
                    <a:pt x="0" y="28"/>
                  </a:lnTo>
                  <a:lnTo>
                    <a:pt x="2" y="55"/>
                  </a:lnTo>
                  <a:lnTo>
                    <a:pt x="91" y="0"/>
                  </a:lnTo>
                  <a:lnTo>
                    <a:pt x="53" y="0"/>
                  </a:lnTo>
                  <a:close/>
                </a:path>
              </a:pathLst>
            </a:custGeom>
            <a:solidFill>
              <a:srgbClr val="A5AE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9" name="Freeform 642"/>
            <p:cNvSpPr>
              <a:spLocks/>
            </p:cNvSpPr>
            <p:nvPr/>
          </p:nvSpPr>
          <p:spPr bwMode="auto">
            <a:xfrm>
              <a:off x="3641" y="3771"/>
              <a:ext cx="91" cy="55"/>
            </a:xfrm>
            <a:custGeom>
              <a:avLst/>
              <a:gdLst>
                <a:gd name="T0" fmla="*/ 53 w 91"/>
                <a:gd name="T1" fmla="*/ 0 h 55"/>
                <a:gd name="T2" fmla="*/ 0 w 91"/>
                <a:gd name="T3" fmla="*/ 28 h 55"/>
                <a:gd name="T4" fmla="*/ 2 w 91"/>
                <a:gd name="T5" fmla="*/ 55 h 55"/>
                <a:gd name="T6" fmla="*/ 91 w 91"/>
                <a:gd name="T7" fmla="*/ 0 h 55"/>
                <a:gd name="T8" fmla="*/ 53 w 91"/>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55">
                  <a:moveTo>
                    <a:pt x="53" y="0"/>
                  </a:moveTo>
                  <a:lnTo>
                    <a:pt x="0" y="28"/>
                  </a:lnTo>
                  <a:lnTo>
                    <a:pt x="2" y="55"/>
                  </a:lnTo>
                  <a:lnTo>
                    <a:pt x="91" y="0"/>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0" name="Freeform 643"/>
            <p:cNvSpPr>
              <a:spLocks/>
            </p:cNvSpPr>
            <p:nvPr/>
          </p:nvSpPr>
          <p:spPr bwMode="auto">
            <a:xfrm>
              <a:off x="3701" y="3749"/>
              <a:ext cx="59" cy="19"/>
            </a:xfrm>
            <a:custGeom>
              <a:avLst/>
              <a:gdLst>
                <a:gd name="T0" fmla="*/ 33 w 59"/>
                <a:gd name="T1" fmla="*/ 0 h 19"/>
                <a:gd name="T2" fmla="*/ 0 w 59"/>
                <a:gd name="T3" fmla="*/ 17 h 19"/>
                <a:gd name="T4" fmla="*/ 37 w 59"/>
                <a:gd name="T5" fmla="*/ 19 h 19"/>
                <a:gd name="T6" fmla="*/ 59 w 59"/>
                <a:gd name="T7" fmla="*/ 4 h 19"/>
                <a:gd name="T8" fmla="*/ 59 w 59"/>
                <a:gd name="T9" fmla="*/ 0 h 19"/>
                <a:gd name="T10" fmla="*/ 33 w 59"/>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 h="19">
                  <a:moveTo>
                    <a:pt x="33" y="0"/>
                  </a:moveTo>
                  <a:lnTo>
                    <a:pt x="0" y="17"/>
                  </a:lnTo>
                  <a:lnTo>
                    <a:pt x="37" y="19"/>
                  </a:lnTo>
                  <a:lnTo>
                    <a:pt x="59" y="4"/>
                  </a:lnTo>
                  <a:lnTo>
                    <a:pt x="59" y="0"/>
                  </a:lnTo>
                  <a:lnTo>
                    <a:pt x="33" y="0"/>
                  </a:lnTo>
                  <a:close/>
                </a:path>
              </a:pathLst>
            </a:custGeom>
            <a:solidFill>
              <a:srgbClr val="9CAE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1" name="Freeform 644"/>
            <p:cNvSpPr>
              <a:spLocks/>
            </p:cNvSpPr>
            <p:nvPr/>
          </p:nvSpPr>
          <p:spPr bwMode="auto">
            <a:xfrm>
              <a:off x="3701" y="3749"/>
              <a:ext cx="59" cy="19"/>
            </a:xfrm>
            <a:custGeom>
              <a:avLst/>
              <a:gdLst>
                <a:gd name="T0" fmla="*/ 33 w 59"/>
                <a:gd name="T1" fmla="*/ 0 h 19"/>
                <a:gd name="T2" fmla="*/ 0 w 59"/>
                <a:gd name="T3" fmla="*/ 17 h 19"/>
                <a:gd name="T4" fmla="*/ 37 w 59"/>
                <a:gd name="T5" fmla="*/ 19 h 19"/>
                <a:gd name="T6" fmla="*/ 59 w 59"/>
                <a:gd name="T7" fmla="*/ 4 h 19"/>
                <a:gd name="T8" fmla="*/ 59 w 59"/>
                <a:gd name="T9" fmla="*/ 0 h 19"/>
                <a:gd name="T10" fmla="*/ 33 w 59"/>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 h="19">
                  <a:moveTo>
                    <a:pt x="33" y="0"/>
                  </a:moveTo>
                  <a:lnTo>
                    <a:pt x="0" y="17"/>
                  </a:lnTo>
                  <a:lnTo>
                    <a:pt x="37" y="19"/>
                  </a:lnTo>
                  <a:lnTo>
                    <a:pt x="59" y="4"/>
                  </a:lnTo>
                  <a:lnTo>
                    <a:pt x="59" y="0"/>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 name="Freeform 645"/>
            <p:cNvSpPr>
              <a:spLocks/>
            </p:cNvSpPr>
            <p:nvPr/>
          </p:nvSpPr>
          <p:spPr bwMode="auto">
            <a:xfrm>
              <a:off x="3745" y="3733"/>
              <a:ext cx="15" cy="9"/>
            </a:xfrm>
            <a:custGeom>
              <a:avLst/>
              <a:gdLst>
                <a:gd name="T0" fmla="*/ 15 w 15"/>
                <a:gd name="T1" fmla="*/ 0 h 9"/>
                <a:gd name="T2" fmla="*/ 0 w 15"/>
                <a:gd name="T3" fmla="*/ 9 h 9"/>
                <a:gd name="T4" fmla="*/ 15 w 15"/>
                <a:gd name="T5" fmla="*/ 9 h 9"/>
                <a:gd name="T6" fmla="*/ 15 w 15"/>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9">
                  <a:moveTo>
                    <a:pt x="15" y="0"/>
                  </a:moveTo>
                  <a:lnTo>
                    <a:pt x="0" y="9"/>
                  </a:lnTo>
                  <a:lnTo>
                    <a:pt x="15" y="9"/>
                  </a:lnTo>
                  <a:lnTo>
                    <a:pt x="15" y="0"/>
                  </a:lnTo>
                  <a:close/>
                </a:path>
              </a:pathLst>
            </a:custGeom>
            <a:solidFill>
              <a:srgbClr val="9CA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3" name="Freeform 646"/>
            <p:cNvSpPr>
              <a:spLocks/>
            </p:cNvSpPr>
            <p:nvPr/>
          </p:nvSpPr>
          <p:spPr bwMode="auto">
            <a:xfrm>
              <a:off x="3745" y="3733"/>
              <a:ext cx="15" cy="9"/>
            </a:xfrm>
            <a:custGeom>
              <a:avLst/>
              <a:gdLst>
                <a:gd name="T0" fmla="*/ 15 w 15"/>
                <a:gd name="T1" fmla="*/ 0 h 9"/>
                <a:gd name="T2" fmla="*/ 0 w 15"/>
                <a:gd name="T3" fmla="*/ 9 h 9"/>
                <a:gd name="T4" fmla="*/ 15 w 15"/>
                <a:gd name="T5" fmla="*/ 9 h 9"/>
                <a:gd name="T6" fmla="*/ 15 w 15"/>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9">
                  <a:moveTo>
                    <a:pt x="15" y="0"/>
                  </a:moveTo>
                  <a:lnTo>
                    <a:pt x="0" y="9"/>
                  </a:lnTo>
                  <a:lnTo>
                    <a:pt x="15" y="9"/>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4" name="Freeform 647"/>
            <p:cNvSpPr>
              <a:spLocks/>
            </p:cNvSpPr>
            <p:nvPr/>
          </p:nvSpPr>
          <p:spPr bwMode="auto">
            <a:xfrm>
              <a:off x="3694" y="3766"/>
              <a:ext cx="44" cy="5"/>
            </a:xfrm>
            <a:custGeom>
              <a:avLst/>
              <a:gdLst>
                <a:gd name="T0" fmla="*/ 7 w 44"/>
                <a:gd name="T1" fmla="*/ 0 h 5"/>
                <a:gd name="T2" fmla="*/ 0 w 44"/>
                <a:gd name="T3" fmla="*/ 5 h 5"/>
                <a:gd name="T4" fmla="*/ 38 w 44"/>
                <a:gd name="T5" fmla="*/ 5 h 5"/>
                <a:gd name="T6" fmla="*/ 44 w 44"/>
                <a:gd name="T7" fmla="*/ 2 h 5"/>
                <a:gd name="T8" fmla="*/ 7 w 44"/>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5">
                  <a:moveTo>
                    <a:pt x="7" y="0"/>
                  </a:moveTo>
                  <a:lnTo>
                    <a:pt x="0" y="5"/>
                  </a:lnTo>
                  <a:lnTo>
                    <a:pt x="38" y="5"/>
                  </a:lnTo>
                  <a:lnTo>
                    <a:pt x="44" y="2"/>
                  </a:lnTo>
                  <a:lnTo>
                    <a:pt x="7" y="0"/>
                  </a:lnTo>
                  <a:close/>
                </a:path>
              </a:pathLst>
            </a:custGeom>
            <a:solidFill>
              <a:srgbClr val="C7C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5" name="Freeform 648"/>
            <p:cNvSpPr>
              <a:spLocks/>
            </p:cNvSpPr>
            <p:nvPr/>
          </p:nvSpPr>
          <p:spPr bwMode="auto">
            <a:xfrm>
              <a:off x="3694" y="3766"/>
              <a:ext cx="44" cy="5"/>
            </a:xfrm>
            <a:custGeom>
              <a:avLst/>
              <a:gdLst>
                <a:gd name="T0" fmla="*/ 7 w 44"/>
                <a:gd name="T1" fmla="*/ 0 h 5"/>
                <a:gd name="T2" fmla="*/ 0 w 44"/>
                <a:gd name="T3" fmla="*/ 5 h 5"/>
                <a:gd name="T4" fmla="*/ 38 w 44"/>
                <a:gd name="T5" fmla="*/ 5 h 5"/>
                <a:gd name="T6" fmla="*/ 44 w 44"/>
                <a:gd name="T7" fmla="*/ 2 h 5"/>
                <a:gd name="T8" fmla="*/ 7 w 44"/>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5">
                  <a:moveTo>
                    <a:pt x="7" y="0"/>
                  </a:moveTo>
                  <a:lnTo>
                    <a:pt x="0" y="5"/>
                  </a:lnTo>
                  <a:lnTo>
                    <a:pt x="38" y="5"/>
                  </a:lnTo>
                  <a:lnTo>
                    <a:pt x="44" y="2"/>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 name="Freeform 649"/>
            <p:cNvSpPr>
              <a:spLocks/>
            </p:cNvSpPr>
            <p:nvPr/>
          </p:nvSpPr>
          <p:spPr bwMode="auto">
            <a:xfrm>
              <a:off x="3734" y="3742"/>
              <a:ext cx="26" cy="7"/>
            </a:xfrm>
            <a:custGeom>
              <a:avLst/>
              <a:gdLst>
                <a:gd name="T0" fmla="*/ 11 w 26"/>
                <a:gd name="T1" fmla="*/ 0 h 7"/>
                <a:gd name="T2" fmla="*/ 0 w 26"/>
                <a:gd name="T3" fmla="*/ 7 h 7"/>
                <a:gd name="T4" fmla="*/ 26 w 26"/>
                <a:gd name="T5" fmla="*/ 7 h 7"/>
                <a:gd name="T6" fmla="*/ 26 w 26"/>
                <a:gd name="T7" fmla="*/ 0 h 7"/>
                <a:gd name="T8" fmla="*/ 11 w 26"/>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7">
                  <a:moveTo>
                    <a:pt x="11" y="0"/>
                  </a:moveTo>
                  <a:lnTo>
                    <a:pt x="0" y="7"/>
                  </a:lnTo>
                  <a:lnTo>
                    <a:pt x="26" y="7"/>
                  </a:lnTo>
                  <a:lnTo>
                    <a:pt x="26" y="0"/>
                  </a:lnTo>
                  <a:lnTo>
                    <a:pt x="11" y="0"/>
                  </a:lnTo>
                  <a:close/>
                </a:path>
              </a:pathLst>
            </a:custGeom>
            <a:solidFill>
              <a:srgbClr val="5F6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7" name="Freeform 650"/>
            <p:cNvSpPr>
              <a:spLocks/>
            </p:cNvSpPr>
            <p:nvPr/>
          </p:nvSpPr>
          <p:spPr bwMode="auto">
            <a:xfrm>
              <a:off x="3734" y="3742"/>
              <a:ext cx="26" cy="7"/>
            </a:xfrm>
            <a:custGeom>
              <a:avLst/>
              <a:gdLst>
                <a:gd name="T0" fmla="*/ 11 w 26"/>
                <a:gd name="T1" fmla="*/ 0 h 7"/>
                <a:gd name="T2" fmla="*/ 0 w 26"/>
                <a:gd name="T3" fmla="*/ 7 h 7"/>
                <a:gd name="T4" fmla="*/ 26 w 26"/>
                <a:gd name="T5" fmla="*/ 7 h 7"/>
                <a:gd name="T6" fmla="*/ 26 w 26"/>
                <a:gd name="T7" fmla="*/ 0 h 7"/>
                <a:gd name="T8" fmla="*/ 11 w 26"/>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7">
                  <a:moveTo>
                    <a:pt x="11" y="0"/>
                  </a:moveTo>
                  <a:lnTo>
                    <a:pt x="0" y="7"/>
                  </a:lnTo>
                  <a:lnTo>
                    <a:pt x="26" y="7"/>
                  </a:lnTo>
                  <a:lnTo>
                    <a:pt x="26" y="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8" name="Freeform 651"/>
            <p:cNvSpPr>
              <a:spLocks/>
            </p:cNvSpPr>
            <p:nvPr/>
          </p:nvSpPr>
          <p:spPr bwMode="auto">
            <a:xfrm>
              <a:off x="1831" y="1645"/>
              <a:ext cx="1938" cy="2121"/>
            </a:xfrm>
            <a:custGeom>
              <a:avLst/>
              <a:gdLst>
                <a:gd name="T0" fmla="*/ 0 w 1938"/>
                <a:gd name="T1" fmla="*/ 4 h 2121"/>
                <a:gd name="T2" fmla="*/ 1934 w 1938"/>
                <a:gd name="T3" fmla="*/ 97 h 2121"/>
                <a:gd name="T4" fmla="*/ 1929 w 1938"/>
                <a:gd name="T5" fmla="*/ 2121 h 2121"/>
                <a:gd name="T6" fmla="*/ 1934 w 1938"/>
                <a:gd name="T7" fmla="*/ 2121 h 2121"/>
                <a:gd name="T8" fmla="*/ 1938 w 1938"/>
                <a:gd name="T9" fmla="*/ 92 h 2121"/>
                <a:gd name="T10" fmla="*/ 0 w 1938"/>
                <a:gd name="T11" fmla="*/ 0 h 2121"/>
                <a:gd name="T12" fmla="*/ 0 w 1938"/>
                <a:gd name="T13" fmla="*/ 4 h 2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38" h="2121">
                  <a:moveTo>
                    <a:pt x="0" y="4"/>
                  </a:moveTo>
                  <a:lnTo>
                    <a:pt x="1934" y="97"/>
                  </a:lnTo>
                  <a:lnTo>
                    <a:pt x="1929" y="2121"/>
                  </a:lnTo>
                  <a:lnTo>
                    <a:pt x="1934" y="2121"/>
                  </a:lnTo>
                  <a:lnTo>
                    <a:pt x="1938" y="92"/>
                  </a:lnTo>
                  <a:lnTo>
                    <a:pt x="0" y="0"/>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9" name="Freeform 652"/>
            <p:cNvSpPr>
              <a:spLocks/>
            </p:cNvSpPr>
            <p:nvPr/>
          </p:nvSpPr>
          <p:spPr bwMode="auto">
            <a:xfrm>
              <a:off x="1831" y="1645"/>
              <a:ext cx="1938" cy="2121"/>
            </a:xfrm>
            <a:custGeom>
              <a:avLst/>
              <a:gdLst>
                <a:gd name="T0" fmla="*/ 0 w 1938"/>
                <a:gd name="T1" fmla="*/ 4 h 2121"/>
                <a:gd name="T2" fmla="*/ 1934 w 1938"/>
                <a:gd name="T3" fmla="*/ 97 h 2121"/>
                <a:gd name="T4" fmla="*/ 1929 w 1938"/>
                <a:gd name="T5" fmla="*/ 2121 h 2121"/>
                <a:gd name="T6" fmla="*/ 1934 w 1938"/>
                <a:gd name="T7" fmla="*/ 2121 h 2121"/>
                <a:gd name="T8" fmla="*/ 1938 w 1938"/>
                <a:gd name="T9" fmla="*/ 92 h 2121"/>
                <a:gd name="T10" fmla="*/ 0 w 1938"/>
                <a:gd name="T11" fmla="*/ 0 h 2121"/>
                <a:gd name="T12" fmla="*/ 0 w 1938"/>
                <a:gd name="T13" fmla="*/ 4 h 2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38" h="2121">
                  <a:moveTo>
                    <a:pt x="0" y="4"/>
                  </a:moveTo>
                  <a:lnTo>
                    <a:pt x="1934" y="97"/>
                  </a:lnTo>
                  <a:lnTo>
                    <a:pt x="1929" y="2121"/>
                  </a:lnTo>
                  <a:lnTo>
                    <a:pt x="1934" y="2121"/>
                  </a:lnTo>
                  <a:lnTo>
                    <a:pt x="1938" y="92"/>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0" name="Line 653"/>
            <p:cNvSpPr>
              <a:spLocks noChangeShapeType="1"/>
            </p:cNvSpPr>
            <p:nvPr/>
          </p:nvSpPr>
          <p:spPr bwMode="auto">
            <a:xfrm flipV="1">
              <a:off x="3767" y="1722"/>
              <a:ext cx="35" cy="18"/>
            </a:xfrm>
            <a:prstGeom prst="line">
              <a:avLst/>
            </a:prstGeom>
            <a:noFill/>
            <a:ln w="635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31" name="Freeform 654"/>
            <p:cNvSpPr>
              <a:spLocks/>
            </p:cNvSpPr>
            <p:nvPr/>
          </p:nvSpPr>
          <p:spPr bwMode="auto">
            <a:xfrm>
              <a:off x="1967" y="1579"/>
              <a:ext cx="1932" cy="288"/>
            </a:xfrm>
            <a:custGeom>
              <a:avLst/>
              <a:gdLst>
                <a:gd name="T0" fmla="*/ 0 w 1932"/>
                <a:gd name="T1" fmla="*/ 4 h 288"/>
                <a:gd name="T2" fmla="*/ 1928 w 1932"/>
                <a:gd name="T3" fmla="*/ 92 h 288"/>
                <a:gd name="T4" fmla="*/ 1928 w 1932"/>
                <a:gd name="T5" fmla="*/ 288 h 288"/>
                <a:gd name="T6" fmla="*/ 1932 w 1932"/>
                <a:gd name="T7" fmla="*/ 288 h 288"/>
                <a:gd name="T8" fmla="*/ 1932 w 1932"/>
                <a:gd name="T9" fmla="*/ 88 h 288"/>
                <a:gd name="T10" fmla="*/ 0 w 1932"/>
                <a:gd name="T11" fmla="*/ 0 h 288"/>
                <a:gd name="T12" fmla="*/ 0 w 1932"/>
                <a:gd name="T13" fmla="*/ 4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32" h="288">
                  <a:moveTo>
                    <a:pt x="0" y="4"/>
                  </a:moveTo>
                  <a:lnTo>
                    <a:pt x="1928" y="92"/>
                  </a:lnTo>
                  <a:lnTo>
                    <a:pt x="1928" y="288"/>
                  </a:lnTo>
                  <a:lnTo>
                    <a:pt x="1932" y="288"/>
                  </a:lnTo>
                  <a:lnTo>
                    <a:pt x="1932" y="88"/>
                  </a:lnTo>
                  <a:lnTo>
                    <a:pt x="0" y="0"/>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 name="Freeform 655"/>
            <p:cNvSpPr>
              <a:spLocks/>
            </p:cNvSpPr>
            <p:nvPr/>
          </p:nvSpPr>
          <p:spPr bwMode="auto">
            <a:xfrm>
              <a:off x="1967" y="1579"/>
              <a:ext cx="1932" cy="288"/>
            </a:xfrm>
            <a:custGeom>
              <a:avLst/>
              <a:gdLst>
                <a:gd name="T0" fmla="*/ 0 w 1932"/>
                <a:gd name="T1" fmla="*/ 4 h 288"/>
                <a:gd name="T2" fmla="*/ 1928 w 1932"/>
                <a:gd name="T3" fmla="*/ 92 h 288"/>
                <a:gd name="T4" fmla="*/ 1928 w 1932"/>
                <a:gd name="T5" fmla="*/ 288 h 288"/>
                <a:gd name="T6" fmla="*/ 1932 w 1932"/>
                <a:gd name="T7" fmla="*/ 288 h 288"/>
                <a:gd name="T8" fmla="*/ 1932 w 1932"/>
                <a:gd name="T9" fmla="*/ 88 h 288"/>
                <a:gd name="T10" fmla="*/ 0 w 1932"/>
                <a:gd name="T11" fmla="*/ 0 h 288"/>
                <a:gd name="T12" fmla="*/ 0 w 1932"/>
                <a:gd name="T13" fmla="*/ 4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32" h="288">
                  <a:moveTo>
                    <a:pt x="0" y="4"/>
                  </a:moveTo>
                  <a:lnTo>
                    <a:pt x="1928" y="92"/>
                  </a:lnTo>
                  <a:lnTo>
                    <a:pt x="1928" y="288"/>
                  </a:lnTo>
                  <a:lnTo>
                    <a:pt x="1932" y="288"/>
                  </a:lnTo>
                  <a:lnTo>
                    <a:pt x="1932" y="88"/>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 name="Line 656"/>
            <p:cNvSpPr>
              <a:spLocks noChangeShapeType="1"/>
            </p:cNvSpPr>
            <p:nvPr/>
          </p:nvSpPr>
          <p:spPr bwMode="auto">
            <a:xfrm flipV="1">
              <a:off x="3897" y="1654"/>
              <a:ext cx="33" cy="15"/>
            </a:xfrm>
            <a:prstGeom prst="line">
              <a:avLst/>
            </a:prstGeom>
            <a:noFill/>
            <a:ln w="635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34" name="Freeform 657"/>
            <p:cNvSpPr>
              <a:spLocks/>
            </p:cNvSpPr>
            <p:nvPr/>
          </p:nvSpPr>
          <p:spPr bwMode="auto">
            <a:xfrm>
              <a:off x="3853" y="1678"/>
              <a:ext cx="39" cy="20"/>
            </a:xfrm>
            <a:custGeom>
              <a:avLst/>
              <a:gdLst>
                <a:gd name="T0" fmla="*/ 39 w 39"/>
                <a:gd name="T1" fmla="*/ 0 h 20"/>
                <a:gd name="T2" fmla="*/ 6 w 39"/>
                <a:gd name="T3" fmla="*/ 15 h 20"/>
                <a:gd name="T4" fmla="*/ 0 w 39"/>
                <a:gd name="T5" fmla="*/ 20 h 20"/>
                <a:gd name="T6" fmla="*/ 39 w 39"/>
                <a:gd name="T7" fmla="*/ 20 h 20"/>
                <a:gd name="T8" fmla="*/ 39 w 39"/>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0">
                  <a:moveTo>
                    <a:pt x="39" y="0"/>
                  </a:moveTo>
                  <a:lnTo>
                    <a:pt x="6" y="15"/>
                  </a:lnTo>
                  <a:lnTo>
                    <a:pt x="0" y="20"/>
                  </a:lnTo>
                  <a:lnTo>
                    <a:pt x="39" y="20"/>
                  </a:lnTo>
                  <a:lnTo>
                    <a:pt x="39" y="0"/>
                  </a:lnTo>
                  <a:close/>
                </a:path>
              </a:pathLst>
            </a:custGeom>
            <a:solidFill>
              <a:srgbClr val="B8E2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 name="Freeform 658"/>
            <p:cNvSpPr>
              <a:spLocks/>
            </p:cNvSpPr>
            <p:nvPr/>
          </p:nvSpPr>
          <p:spPr bwMode="auto">
            <a:xfrm>
              <a:off x="3853" y="1678"/>
              <a:ext cx="39" cy="20"/>
            </a:xfrm>
            <a:custGeom>
              <a:avLst/>
              <a:gdLst>
                <a:gd name="T0" fmla="*/ 39 w 39"/>
                <a:gd name="T1" fmla="*/ 0 h 20"/>
                <a:gd name="T2" fmla="*/ 6 w 39"/>
                <a:gd name="T3" fmla="*/ 15 h 20"/>
                <a:gd name="T4" fmla="*/ 0 w 39"/>
                <a:gd name="T5" fmla="*/ 20 h 20"/>
                <a:gd name="T6" fmla="*/ 39 w 39"/>
                <a:gd name="T7" fmla="*/ 20 h 20"/>
                <a:gd name="T8" fmla="*/ 39 w 39"/>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0">
                  <a:moveTo>
                    <a:pt x="39" y="0"/>
                  </a:moveTo>
                  <a:lnTo>
                    <a:pt x="6" y="15"/>
                  </a:lnTo>
                  <a:lnTo>
                    <a:pt x="0" y="20"/>
                  </a:lnTo>
                  <a:lnTo>
                    <a:pt x="39" y="20"/>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6" name="Rectangle 659"/>
            <p:cNvSpPr>
              <a:spLocks noChangeArrowheads="1"/>
            </p:cNvSpPr>
            <p:nvPr/>
          </p:nvSpPr>
          <p:spPr bwMode="auto">
            <a:xfrm>
              <a:off x="3897" y="3174"/>
              <a:ext cx="1" cy="26"/>
            </a:xfrm>
            <a:prstGeom prst="rect">
              <a:avLst/>
            </a:prstGeom>
            <a:solidFill>
              <a:srgbClr val="98C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37" name="Freeform 660"/>
            <p:cNvSpPr>
              <a:spLocks/>
            </p:cNvSpPr>
            <p:nvPr/>
          </p:nvSpPr>
          <p:spPr bwMode="auto">
            <a:xfrm>
              <a:off x="3895" y="2550"/>
              <a:ext cx="2" cy="513"/>
            </a:xfrm>
            <a:custGeom>
              <a:avLst/>
              <a:gdLst>
                <a:gd name="T0" fmla="*/ 0 w 2"/>
                <a:gd name="T1" fmla="*/ 0 h 513"/>
                <a:gd name="T2" fmla="*/ 0 w 2"/>
                <a:gd name="T3" fmla="*/ 513 h 513"/>
                <a:gd name="T4" fmla="*/ 2 w 2"/>
                <a:gd name="T5" fmla="*/ 513 h 513"/>
                <a:gd name="T6" fmla="*/ 0 w 2"/>
                <a:gd name="T7" fmla="*/ 0 h 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513">
                  <a:moveTo>
                    <a:pt x="0" y="0"/>
                  </a:moveTo>
                  <a:lnTo>
                    <a:pt x="0" y="513"/>
                  </a:lnTo>
                  <a:lnTo>
                    <a:pt x="2" y="5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8" name="Freeform 661"/>
            <p:cNvSpPr>
              <a:spLocks/>
            </p:cNvSpPr>
            <p:nvPr/>
          </p:nvSpPr>
          <p:spPr bwMode="auto">
            <a:xfrm>
              <a:off x="3895" y="3072"/>
              <a:ext cx="2" cy="128"/>
            </a:xfrm>
            <a:custGeom>
              <a:avLst/>
              <a:gdLst>
                <a:gd name="T0" fmla="*/ 0 w 2"/>
                <a:gd name="T1" fmla="*/ 0 h 128"/>
                <a:gd name="T2" fmla="*/ 0 w 2"/>
                <a:gd name="T3" fmla="*/ 128 h 128"/>
                <a:gd name="T4" fmla="*/ 2 w 2"/>
                <a:gd name="T5" fmla="*/ 128 h 128"/>
                <a:gd name="T6" fmla="*/ 2 w 2"/>
                <a:gd name="T7" fmla="*/ 102 h 128"/>
                <a:gd name="T8" fmla="*/ 2 w 2"/>
                <a:gd name="T9" fmla="*/ 0 h 128"/>
                <a:gd name="T10" fmla="*/ 0 w 2"/>
                <a:gd name="T11" fmla="*/ 0 h 1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28">
                  <a:moveTo>
                    <a:pt x="0" y="0"/>
                  </a:moveTo>
                  <a:lnTo>
                    <a:pt x="0" y="128"/>
                  </a:lnTo>
                  <a:lnTo>
                    <a:pt x="2" y="128"/>
                  </a:lnTo>
                  <a:lnTo>
                    <a:pt x="2" y="102"/>
                  </a:lnTo>
                  <a:lnTo>
                    <a:pt x="2" y="0"/>
                  </a:lnTo>
                  <a:lnTo>
                    <a:pt x="0" y="0"/>
                  </a:lnTo>
                  <a:close/>
                </a:path>
              </a:pathLst>
            </a:custGeom>
            <a:solidFill>
              <a:srgbClr val="8CC0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9" name="Freeform 662"/>
            <p:cNvSpPr>
              <a:spLocks/>
            </p:cNvSpPr>
            <p:nvPr/>
          </p:nvSpPr>
          <p:spPr bwMode="auto">
            <a:xfrm>
              <a:off x="3895" y="3072"/>
              <a:ext cx="2" cy="128"/>
            </a:xfrm>
            <a:custGeom>
              <a:avLst/>
              <a:gdLst>
                <a:gd name="T0" fmla="*/ 0 w 2"/>
                <a:gd name="T1" fmla="*/ 0 h 128"/>
                <a:gd name="T2" fmla="*/ 0 w 2"/>
                <a:gd name="T3" fmla="*/ 128 h 128"/>
                <a:gd name="T4" fmla="*/ 2 w 2"/>
                <a:gd name="T5" fmla="*/ 128 h 128"/>
                <a:gd name="T6" fmla="*/ 2 w 2"/>
                <a:gd name="T7" fmla="*/ 102 h 128"/>
                <a:gd name="T8" fmla="*/ 2 w 2"/>
                <a:gd name="T9" fmla="*/ 0 h 128"/>
                <a:gd name="T10" fmla="*/ 0 w 2"/>
                <a:gd name="T11" fmla="*/ 0 h 1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28">
                  <a:moveTo>
                    <a:pt x="0" y="0"/>
                  </a:moveTo>
                  <a:lnTo>
                    <a:pt x="0" y="128"/>
                  </a:lnTo>
                  <a:lnTo>
                    <a:pt x="2" y="128"/>
                  </a:lnTo>
                  <a:lnTo>
                    <a:pt x="2" y="10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0" name="Rectangle 663"/>
            <p:cNvSpPr>
              <a:spLocks noChangeArrowheads="1"/>
            </p:cNvSpPr>
            <p:nvPr/>
          </p:nvSpPr>
          <p:spPr bwMode="auto">
            <a:xfrm>
              <a:off x="3895" y="3063"/>
              <a:ext cx="2" cy="9"/>
            </a:xfrm>
            <a:prstGeom prst="rect">
              <a:avLst/>
            </a:prstGeom>
            <a:solidFill>
              <a:srgbClr val="E4F4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41" name="Rectangle 664"/>
            <p:cNvSpPr>
              <a:spLocks noChangeArrowheads="1"/>
            </p:cNvSpPr>
            <p:nvPr/>
          </p:nvSpPr>
          <p:spPr bwMode="auto">
            <a:xfrm>
              <a:off x="3895" y="3063"/>
              <a:ext cx="2" cy="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42" name="Freeform 665"/>
            <p:cNvSpPr>
              <a:spLocks noEditPoints="1"/>
            </p:cNvSpPr>
            <p:nvPr/>
          </p:nvSpPr>
          <p:spPr bwMode="auto">
            <a:xfrm>
              <a:off x="3806" y="1880"/>
              <a:ext cx="82" cy="1373"/>
            </a:xfrm>
            <a:custGeom>
              <a:avLst/>
              <a:gdLst>
                <a:gd name="T0" fmla="*/ 44 w 37"/>
                <a:gd name="T1" fmla="*/ 6634 h 623"/>
                <a:gd name="T2" fmla="*/ 35 w 37"/>
                <a:gd name="T3" fmla="*/ 6625 h 623"/>
                <a:gd name="T4" fmla="*/ 35 w 37"/>
                <a:gd name="T5" fmla="*/ 5620 h 623"/>
                <a:gd name="T6" fmla="*/ 44 w 37"/>
                <a:gd name="T7" fmla="*/ 5620 h 623"/>
                <a:gd name="T8" fmla="*/ 53 w 37"/>
                <a:gd name="T9" fmla="*/ 5620 h 623"/>
                <a:gd name="T10" fmla="*/ 53 w 37"/>
                <a:gd name="T11" fmla="*/ 6625 h 623"/>
                <a:gd name="T12" fmla="*/ 44 w 37"/>
                <a:gd name="T13" fmla="*/ 6634 h 623"/>
                <a:gd name="T14" fmla="*/ 44 w 37"/>
                <a:gd name="T15" fmla="*/ 5309 h 623"/>
                <a:gd name="T16" fmla="*/ 35 w 37"/>
                <a:gd name="T17" fmla="*/ 5298 h 623"/>
                <a:gd name="T18" fmla="*/ 35 w 37"/>
                <a:gd name="T19" fmla="*/ 3511 h 623"/>
                <a:gd name="T20" fmla="*/ 44 w 37"/>
                <a:gd name="T21" fmla="*/ 3502 h 623"/>
                <a:gd name="T22" fmla="*/ 53 w 37"/>
                <a:gd name="T23" fmla="*/ 3511 h 623"/>
                <a:gd name="T24" fmla="*/ 53 w 37"/>
                <a:gd name="T25" fmla="*/ 5298 h 623"/>
                <a:gd name="T26" fmla="*/ 44 w 37"/>
                <a:gd name="T27" fmla="*/ 5309 h 623"/>
                <a:gd name="T28" fmla="*/ 403 w 37"/>
                <a:gd name="T29" fmla="*/ 0 h 623"/>
                <a:gd name="T30" fmla="*/ 53 w 37"/>
                <a:gd name="T31" fmla="*/ 214 h 623"/>
                <a:gd name="T32" fmla="*/ 53 w 37"/>
                <a:gd name="T33" fmla="*/ 2986 h 623"/>
                <a:gd name="T34" fmla="*/ 44 w 37"/>
                <a:gd name="T35" fmla="*/ 2997 h 623"/>
                <a:gd name="T36" fmla="*/ 35 w 37"/>
                <a:gd name="T37" fmla="*/ 2986 h 623"/>
                <a:gd name="T38" fmla="*/ 35 w 37"/>
                <a:gd name="T39" fmla="*/ 223 h 623"/>
                <a:gd name="T40" fmla="*/ 0 w 37"/>
                <a:gd name="T41" fmla="*/ 247 h 623"/>
                <a:gd name="T42" fmla="*/ 0 w 37"/>
                <a:gd name="T43" fmla="*/ 6669 h 623"/>
                <a:gd name="T44" fmla="*/ 403 w 37"/>
                <a:gd name="T45" fmla="*/ 6435 h 623"/>
                <a:gd name="T46" fmla="*/ 403 w 37"/>
                <a:gd name="T47" fmla="*/ 0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 h="623">
                  <a:moveTo>
                    <a:pt x="4" y="620"/>
                  </a:moveTo>
                  <a:cubicBezTo>
                    <a:pt x="3" y="620"/>
                    <a:pt x="3" y="620"/>
                    <a:pt x="3" y="619"/>
                  </a:cubicBezTo>
                  <a:cubicBezTo>
                    <a:pt x="3" y="525"/>
                    <a:pt x="3" y="525"/>
                    <a:pt x="3" y="525"/>
                  </a:cubicBezTo>
                  <a:cubicBezTo>
                    <a:pt x="3" y="525"/>
                    <a:pt x="3" y="525"/>
                    <a:pt x="4" y="525"/>
                  </a:cubicBezTo>
                  <a:cubicBezTo>
                    <a:pt x="4" y="525"/>
                    <a:pt x="5" y="525"/>
                    <a:pt x="5" y="525"/>
                  </a:cubicBezTo>
                  <a:cubicBezTo>
                    <a:pt x="5" y="619"/>
                    <a:pt x="5" y="619"/>
                    <a:pt x="5" y="619"/>
                  </a:cubicBezTo>
                  <a:cubicBezTo>
                    <a:pt x="5" y="620"/>
                    <a:pt x="4" y="620"/>
                    <a:pt x="4" y="620"/>
                  </a:cubicBezTo>
                  <a:moveTo>
                    <a:pt x="4" y="496"/>
                  </a:moveTo>
                  <a:cubicBezTo>
                    <a:pt x="3" y="496"/>
                    <a:pt x="3" y="496"/>
                    <a:pt x="3" y="495"/>
                  </a:cubicBezTo>
                  <a:cubicBezTo>
                    <a:pt x="3" y="328"/>
                    <a:pt x="3" y="328"/>
                    <a:pt x="3" y="328"/>
                  </a:cubicBezTo>
                  <a:cubicBezTo>
                    <a:pt x="3" y="327"/>
                    <a:pt x="3" y="327"/>
                    <a:pt x="4" y="327"/>
                  </a:cubicBezTo>
                  <a:cubicBezTo>
                    <a:pt x="4" y="327"/>
                    <a:pt x="5" y="327"/>
                    <a:pt x="5" y="328"/>
                  </a:cubicBezTo>
                  <a:cubicBezTo>
                    <a:pt x="5" y="495"/>
                    <a:pt x="5" y="495"/>
                    <a:pt x="5" y="495"/>
                  </a:cubicBezTo>
                  <a:cubicBezTo>
                    <a:pt x="5" y="496"/>
                    <a:pt x="4" y="496"/>
                    <a:pt x="4" y="496"/>
                  </a:cubicBezTo>
                  <a:moveTo>
                    <a:pt x="37" y="0"/>
                  </a:moveTo>
                  <a:cubicBezTo>
                    <a:pt x="5" y="20"/>
                    <a:pt x="5" y="20"/>
                    <a:pt x="5" y="20"/>
                  </a:cubicBezTo>
                  <a:cubicBezTo>
                    <a:pt x="5" y="279"/>
                    <a:pt x="5" y="279"/>
                    <a:pt x="5" y="279"/>
                  </a:cubicBezTo>
                  <a:cubicBezTo>
                    <a:pt x="5" y="280"/>
                    <a:pt x="4" y="280"/>
                    <a:pt x="4" y="280"/>
                  </a:cubicBezTo>
                  <a:cubicBezTo>
                    <a:pt x="3" y="280"/>
                    <a:pt x="3" y="280"/>
                    <a:pt x="3" y="279"/>
                  </a:cubicBezTo>
                  <a:cubicBezTo>
                    <a:pt x="3" y="21"/>
                    <a:pt x="3" y="21"/>
                    <a:pt x="3" y="21"/>
                  </a:cubicBezTo>
                  <a:cubicBezTo>
                    <a:pt x="0" y="23"/>
                    <a:pt x="0" y="23"/>
                    <a:pt x="0" y="23"/>
                  </a:cubicBezTo>
                  <a:cubicBezTo>
                    <a:pt x="0" y="623"/>
                    <a:pt x="0" y="623"/>
                    <a:pt x="0" y="623"/>
                  </a:cubicBezTo>
                  <a:cubicBezTo>
                    <a:pt x="37" y="601"/>
                    <a:pt x="37" y="601"/>
                    <a:pt x="37" y="601"/>
                  </a:cubicBezTo>
                  <a:cubicBezTo>
                    <a:pt x="37" y="0"/>
                    <a:pt x="37" y="0"/>
                    <a:pt x="37"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 name="Freeform 666"/>
            <p:cNvSpPr>
              <a:spLocks noEditPoints="1"/>
            </p:cNvSpPr>
            <p:nvPr/>
          </p:nvSpPr>
          <p:spPr bwMode="auto">
            <a:xfrm>
              <a:off x="3806" y="1878"/>
              <a:ext cx="89" cy="1326"/>
            </a:xfrm>
            <a:custGeom>
              <a:avLst/>
              <a:gdLst>
                <a:gd name="T0" fmla="*/ 7 w 89"/>
                <a:gd name="T1" fmla="*/ 49 h 1326"/>
                <a:gd name="T2" fmla="*/ 0 w 89"/>
                <a:gd name="T3" fmla="*/ 53 h 1326"/>
                <a:gd name="T4" fmla="*/ 7 w 89"/>
                <a:gd name="T5" fmla="*/ 49 h 1326"/>
                <a:gd name="T6" fmla="*/ 7 w 89"/>
                <a:gd name="T7" fmla="*/ 49 h 1326"/>
                <a:gd name="T8" fmla="*/ 86 w 89"/>
                <a:gd name="T9" fmla="*/ 0 h 1326"/>
                <a:gd name="T10" fmla="*/ 12 w 89"/>
                <a:gd name="T11" fmla="*/ 47 h 1326"/>
                <a:gd name="T12" fmla="*/ 12 w 89"/>
                <a:gd name="T13" fmla="*/ 47 h 1326"/>
                <a:gd name="T14" fmla="*/ 82 w 89"/>
                <a:gd name="T15" fmla="*/ 2 h 1326"/>
                <a:gd name="T16" fmla="*/ 82 w 89"/>
                <a:gd name="T17" fmla="*/ 1326 h 1326"/>
                <a:gd name="T18" fmla="*/ 89 w 89"/>
                <a:gd name="T19" fmla="*/ 1322 h 1326"/>
                <a:gd name="T20" fmla="*/ 89 w 89"/>
                <a:gd name="T21" fmla="*/ 1194 h 1326"/>
                <a:gd name="T22" fmla="*/ 89 w 89"/>
                <a:gd name="T23" fmla="*/ 1185 h 1326"/>
                <a:gd name="T24" fmla="*/ 89 w 89"/>
                <a:gd name="T25" fmla="*/ 672 h 1326"/>
                <a:gd name="T26" fmla="*/ 86 w 89"/>
                <a:gd name="T27" fmla="*/ 0 h 13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 h="1326">
                  <a:moveTo>
                    <a:pt x="7" y="49"/>
                  </a:moveTo>
                  <a:lnTo>
                    <a:pt x="0" y="53"/>
                  </a:lnTo>
                  <a:lnTo>
                    <a:pt x="7" y="49"/>
                  </a:lnTo>
                  <a:close/>
                  <a:moveTo>
                    <a:pt x="86" y="0"/>
                  </a:moveTo>
                  <a:lnTo>
                    <a:pt x="12" y="47"/>
                  </a:lnTo>
                  <a:lnTo>
                    <a:pt x="82" y="2"/>
                  </a:lnTo>
                  <a:lnTo>
                    <a:pt x="82" y="1326"/>
                  </a:lnTo>
                  <a:lnTo>
                    <a:pt x="89" y="1322"/>
                  </a:lnTo>
                  <a:lnTo>
                    <a:pt x="89" y="1194"/>
                  </a:lnTo>
                  <a:lnTo>
                    <a:pt x="89" y="1185"/>
                  </a:lnTo>
                  <a:lnTo>
                    <a:pt x="89" y="672"/>
                  </a:lnTo>
                  <a:lnTo>
                    <a:pt x="86" y="0"/>
                  </a:lnTo>
                  <a:close/>
                </a:path>
              </a:pathLst>
            </a:custGeom>
            <a:solidFill>
              <a:srgbClr val="3C4A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 name="Freeform 667"/>
            <p:cNvSpPr>
              <a:spLocks noEditPoints="1"/>
            </p:cNvSpPr>
            <p:nvPr/>
          </p:nvSpPr>
          <p:spPr bwMode="auto">
            <a:xfrm>
              <a:off x="3806" y="1878"/>
              <a:ext cx="89" cy="1326"/>
            </a:xfrm>
            <a:custGeom>
              <a:avLst/>
              <a:gdLst>
                <a:gd name="T0" fmla="*/ 7 w 89"/>
                <a:gd name="T1" fmla="*/ 49 h 1326"/>
                <a:gd name="T2" fmla="*/ 0 w 89"/>
                <a:gd name="T3" fmla="*/ 53 h 1326"/>
                <a:gd name="T4" fmla="*/ 7 w 89"/>
                <a:gd name="T5" fmla="*/ 49 h 1326"/>
                <a:gd name="T6" fmla="*/ 7 w 89"/>
                <a:gd name="T7" fmla="*/ 49 h 1326"/>
                <a:gd name="T8" fmla="*/ 86 w 89"/>
                <a:gd name="T9" fmla="*/ 0 h 1326"/>
                <a:gd name="T10" fmla="*/ 12 w 89"/>
                <a:gd name="T11" fmla="*/ 47 h 1326"/>
                <a:gd name="T12" fmla="*/ 12 w 89"/>
                <a:gd name="T13" fmla="*/ 47 h 1326"/>
                <a:gd name="T14" fmla="*/ 82 w 89"/>
                <a:gd name="T15" fmla="*/ 2 h 1326"/>
                <a:gd name="T16" fmla="*/ 82 w 89"/>
                <a:gd name="T17" fmla="*/ 1326 h 1326"/>
                <a:gd name="T18" fmla="*/ 89 w 89"/>
                <a:gd name="T19" fmla="*/ 1322 h 1326"/>
                <a:gd name="T20" fmla="*/ 89 w 89"/>
                <a:gd name="T21" fmla="*/ 1194 h 1326"/>
                <a:gd name="T22" fmla="*/ 89 w 89"/>
                <a:gd name="T23" fmla="*/ 1185 h 1326"/>
                <a:gd name="T24" fmla="*/ 89 w 89"/>
                <a:gd name="T25" fmla="*/ 672 h 1326"/>
                <a:gd name="T26" fmla="*/ 86 w 89"/>
                <a:gd name="T27" fmla="*/ 0 h 13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 h="1326">
                  <a:moveTo>
                    <a:pt x="7" y="49"/>
                  </a:moveTo>
                  <a:lnTo>
                    <a:pt x="0" y="53"/>
                  </a:lnTo>
                  <a:lnTo>
                    <a:pt x="7" y="49"/>
                  </a:lnTo>
                  <a:moveTo>
                    <a:pt x="86" y="0"/>
                  </a:moveTo>
                  <a:lnTo>
                    <a:pt x="12" y="47"/>
                  </a:lnTo>
                  <a:lnTo>
                    <a:pt x="82" y="2"/>
                  </a:lnTo>
                  <a:lnTo>
                    <a:pt x="82" y="1326"/>
                  </a:lnTo>
                  <a:lnTo>
                    <a:pt x="89" y="1322"/>
                  </a:lnTo>
                  <a:lnTo>
                    <a:pt x="89" y="1194"/>
                  </a:lnTo>
                  <a:lnTo>
                    <a:pt x="89" y="1185"/>
                  </a:lnTo>
                  <a:lnTo>
                    <a:pt x="89" y="672"/>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 name="Freeform 668"/>
            <p:cNvSpPr>
              <a:spLocks noEditPoints="1"/>
            </p:cNvSpPr>
            <p:nvPr/>
          </p:nvSpPr>
          <p:spPr bwMode="auto">
            <a:xfrm>
              <a:off x="3804" y="1876"/>
              <a:ext cx="88" cy="55"/>
            </a:xfrm>
            <a:custGeom>
              <a:avLst/>
              <a:gdLst>
                <a:gd name="T0" fmla="*/ 0 w 40"/>
                <a:gd name="T1" fmla="*/ 233 h 25"/>
                <a:gd name="T2" fmla="*/ 0 w 40"/>
                <a:gd name="T3" fmla="*/ 233 h 25"/>
                <a:gd name="T4" fmla="*/ 0 w 40"/>
                <a:gd name="T5" fmla="*/ 233 h 25"/>
                <a:gd name="T6" fmla="*/ 0 w 40"/>
                <a:gd name="T7" fmla="*/ 233 h 25"/>
                <a:gd name="T8" fmla="*/ 0 w 40"/>
                <a:gd name="T9" fmla="*/ 233 h 25"/>
                <a:gd name="T10" fmla="*/ 33 w 40"/>
                <a:gd name="T11" fmla="*/ 222 h 25"/>
                <a:gd name="T12" fmla="*/ 0 w 40"/>
                <a:gd name="T13" fmla="*/ 246 h 25"/>
                <a:gd name="T14" fmla="*/ 9 w 40"/>
                <a:gd name="T15" fmla="*/ 257 h 25"/>
                <a:gd name="T16" fmla="*/ 9 w 40"/>
                <a:gd name="T17" fmla="*/ 266 h 25"/>
                <a:gd name="T18" fmla="*/ 44 w 40"/>
                <a:gd name="T19" fmla="*/ 246 h 25"/>
                <a:gd name="T20" fmla="*/ 44 w 40"/>
                <a:gd name="T21" fmla="*/ 222 h 25"/>
                <a:gd name="T22" fmla="*/ 33 w 40"/>
                <a:gd name="T23" fmla="*/ 222 h 25"/>
                <a:gd name="T24" fmla="*/ 427 w 40"/>
                <a:gd name="T25" fmla="*/ 0 h 25"/>
                <a:gd name="T26" fmla="*/ 202 w 40"/>
                <a:gd name="T27" fmla="*/ 125 h 25"/>
                <a:gd name="T28" fmla="*/ 202 w 40"/>
                <a:gd name="T29" fmla="*/ 117 h 25"/>
                <a:gd name="T30" fmla="*/ 53 w 40"/>
                <a:gd name="T31" fmla="*/ 202 h 25"/>
                <a:gd name="T32" fmla="*/ 64 w 40"/>
                <a:gd name="T33" fmla="*/ 213 h 25"/>
                <a:gd name="T34" fmla="*/ 64 w 40"/>
                <a:gd name="T35" fmla="*/ 233 h 25"/>
                <a:gd name="T36" fmla="*/ 427 w 40"/>
                <a:gd name="T37" fmla="*/ 9 h 25"/>
                <a:gd name="T38" fmla="*/ 427 w 40"/>
                <a:gd name="T39" fmla="*/ 0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25">
                  <a:moveTo>
                    <a:pt x="0" y="22"/>
                  </a:moveTo>
                  <a:cubicBezTo>
                    <a:pt x="0" y="22"/>
                    <a:pt x="0" y="22"/>
                    <a:pt x="0" y="22"/>
                  </a:cubicBezTo>
                  <a:cubicBezTo>
                    <a:pt x="0" y="22"/>
                    <a:pt x="0" y="22"/>
                    <a:pt x="0" y="22"/>
                  </a:cubicBezTo>
                  <a:cubicBezTo>
                    <a:pt x="0" y="22"/>
                    <a:pt x="0" y="22"/>
                    <a:pt x="0" y="22"/>
                  </a:cubicBezTo>
                  <a:cubicBezTo>
                    <a:pt x="0" y="22"/>
                    <a:pt x="0" y="22"/>
                    <a:pt x="0" y="22"/>
                  </a:cubicBezTo>
                  <a:moveTo>
                    <a:pt x="3" y="21"/>
                  </a:moveTo>
                  <a:cubicBezTo>
                    <a:pt x="0" y="23"/>
                    <a:pt x="0" y="23"/>
                    <a:pt x="0" y="23"/>
                  </a:cubicBezTo>
                  <a:cubicBezTo>
                    <a:pt x="1" y="23"/>
                    <a:pt x="1" y="23"/>
                    <a:pt x="1" y="24"/>
                  </a:cubicBezTo>
                  <a:cubicBezTo>
                    <a:pt x="1" y="25"/>
                    <a:pt x="1" y="25"/>
                    <a:pt x="1" y="25"/>
                  </a:cubicBezTo>
                  <a:cubicBezTo>
                    <a:pt x="4" y="23"/>
                    <a:pt x="4" y="23"/>
                    <a:pt x="4" y="23"/>
                  </a:cubicBezTo>
                  <a:cubicBezTo>
                    <a:pt x="4" y="21"/>
                    <a:pt x="4" y="21"/>
                    <a:pt x="4" y="21"/>
                  </a:cubicBezTo>
                  <a:cubicBezTo>
                    <a:pt x="3" y="21"/>
                    <a:pt x="3" y="21"/>
                    <a:pt x="3" y="21"/>
                  </a:cubicBezTo>
                  <a:moveTo>
                    <a:pt x="40" y="0"/>
                  </a:moveTo>
                  <a:cubicBezTo>
                    <a:pt x="19" y="12"/>
                    <a:pt x="19" y="12"/>
                    <a:pt x="19" y="12"/>
                  </a:cubicBezTo>
                  <a:cubicBezTo>
                    <a:pt x="19" y="11"/>
                    <a:pt x="19" y="11"/>
                    <a:pt x="19" y="11"/>
                  </a:cubicBezTo>
                  <a:cubicBezTo>
                    <a:pt x="5" y="19"/>
                    <a:pt x="5" y="19"/>
                    <a:pt x="5" y="19"/>
                  </a:cubicBezTo>
                  <a:cubicBezTo>
                    <a:pt x="6" y="20"/>
                    <a:pt x="6" y="20"/>
                    <a:pt x="6" y="20"/>
                  </a:cubicBezTo>
                  <a:cubicBezTo>
                    <a:pt x="6" y="22"/>
                    <a:pt x="6" y="22"/>
                    <a:pt x="6" y="22"/>
                  </a:cubicBezTo>
                  <a:cubicBezTo>
                    <a:pt x="40" y="1"/>
                    <a:pt x="40" y="1"/>
                    <a:pt x="40" y="1"/>
                  </a:cubicBezTo>
                  <a:cubicBezTo>
                    <a:pt x="40" y="0"/>
                    <a:pt x="40" y="0"/>
                    <a:pt x="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 name="Freeform 669"/>
            <p:cNvSpPr>
              <a:spLocks/>
            </p:cNvSpPr>
            <p:nvPr/>
          </p:nvSpPr>
          <p:spPr bwMode="auto">
            <a:xfrm>
              <a:off x="3802" y="1925"/>
              <a:ext cx="4" cy="1330"/>
            </a:xfrm>
            <a:custGeom>
              <a:avLst/>
              <a:gdLst>
                <a:gd name="T0" fmla="*/ 8 w 2"/>
                <a:gd name="T1" fmla="*/ 0 h 604"/>
                <a:gd name="T2" fmla="*/ 0 w 2"/>
                <a:gd name="T3" fmla="*/ 6450 h 604"/>
                <a:gd name="T4" fmla="*/ 16 w 2"/>
                <a:gd name="T5" fmla="*/ 6439 h 604"/>
                <a:gd name="T6" fmla="*/ 16 w 2"/>
                <a:gd name="T7" fmla="*/ 33 h 604"/>
                <a:gd name="T8" fmla="*/ 16 w 2"/>
                <a:gd name="T9" fmla="*/ 20 h 604"/>
                <a:gd name="T10" fmla="*/ 8 w 2"/>
                <a:gd name="T11" fmla="*/ 9 h 604"/>
                <a:gd name="T12" fmla="*/ 8 w 2"/>
                <a:gd name="T13" fmla="*/ 9 h 604"/>
                <a:gd name="T14" fmla="*/ 8 w 2"/>
                <a:gd name="T15" fmla="*/ 0 h 604"/>
                <a:gd name="T16" fmla="*/ 8 w 2"/>
                <a:gd name="T17" fmla="*/ 0 h 6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 h="604">
                  <a:moveTo>
                    <a:pt x="1" y="0"/>
                  </a:moveTo>
                  <a:cubicBezTo>
                    <a:pt x="0" y="604"/>
                    <a:pt x="0" y="604"/>
                    <a:pt x="0" y="604"/>
                  </a:cubicBezTo>
                  <a:cubicBezTo>
                    <a:pt x="2" y="603"/>
                    <a:pt x="2" y="603"/>
                    <a:pt x="2" y="603"/>
                  </a:cubicBezTo>
                  <a:cubicBezTo>
                    <a:pt x="2" y="3"/>
                    <a:pt x="2" y="3"/>
                    <a:pt x="2" y="3"/>
                  </a:cubicBezTo>
                  <a:cubicBezTo>
                    <a:pt x="2" y="2"/>
                    <a:pt x="2" y="2"/>
                    <a:pt x="2" y="2"/>
                  </a:cubicBezTo>
                  <a:cubicBezTo>
                    <a:pt x="2" y="1"/>
                    <a:pt x="2" y="1"/>
                    <a:pt x="1" y="1"/>
                  </a:cubicBezTo>
                  <a:cubicBezTo>
                    <a:pt x="1" y="1"/>
                    <a:pt x="1" y="1"/>
                    <a:pt x="1" y="1"/>
                  </a:cubicBezTo>
                  <a:cubicBezTo>
                    <a:pt x="1" y="0"/>
                    <a:pt x="1" y="0"/>
                    <a:pt x="1" y="0"/>
                  </a:cubicBezTo>
                  <a:cubicBezTo>
                    <a:pt x="1" y="0"/>
                    <a:pt x="1" y="0"/>
                    <a:pt x="1" y="0"/>
                  </a:cubicBezTo>
                </a:path>
              </a:pathLst>
            </a:custGeom>
            <a:solidFill>
              <a:srgbClr val="3C4A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 name="Freeform 670"/>
            <p:cNvSpPr>
              <a:spLocks noEditPoints="1"/>
            </p:cNvSpPr>
            <p:nvPr/>
          </p:nvSpPr>
          <p:spPr bwMode="auto">
            <a:xfrm>
              <a:off x="3804" y="1918"/>
              <a:ext cx="14" cy="579"/>
            </a:xfrm>
            <a:custGeom>
              <a:avLst/>
              <a:gdLst>
                <a:gd name="T0" fmla="*/ 0 w 6"/>
                <a:gd name="T1" fmla="*/ 9 h 263"/>
                <a:gd name="T2" fmla="*/ 0 w 6"/>
                <a:gd name="T3" fmla="*/ 20 h 263"/>
                <a:gd name="T4" fmla="*/ 0 w 6"/>
                <a:gd name="T5" fmla="*/ 20 h 263"/>
                <a:gd name="T6" fmla="*/ 0 w 6"/>
                <a:gd name="T7" fmla="*/ 9 h 263"/>
                <a:gd name="T8" fmla="*/ 65 w 6"/>
                <a:gd name="T9" fmla="*/ 0 h 263"/>
                <a:gd name="T10" fmla="*/ 37 w 6"/>
                <a:gd name="T11" fmla="*/ 20 h 263"/>
                <a:gd name="T12" fmla="*/ 49 w 6"/>
                <a:gd name="T13" fmla="*/ 20 h 263"/>
                <a:gd name="T14" fmla="*/ 49 w 6"/>
                <a:gd name="T15" fmla="*/ 44 h 263"/>
                <a:gd name="T16" fmla="*/ 49 w 6"/>
                <a:gd name="T17" fmla="*/ 44 h 263"/>
                <a:gd name="T18" fmla="*/ 49 w 6"/>
                <a:gd name="T19" fmla="*/ 2796 h 263"/>
                <a:gd name="T20" fmla="*/ 65 w 6"/>
                <a:gd name="T21" fmla="*/ 2807 h 263"/>
                <a:gd name="T22" fmla="*/ 77 w 6"/>
                <a:gd name="T23" fmla="*/ 2796 h 263"/>
                <a:gd name="T24" fmla="*/ 77 w 6"/>
                <a:gd name="T25" fmla="*/ 33 h 263"/>
                <a:gd name="T26" fmla="*/ 77 w 6"/>
                <a:gd name="T27" fmla="*/ 33 h 263"/>
                <a:gd name="T28" fmla="*/ 77 w 6"/>
                <a:gd name="T29" fmla="*/ 9 h 263"/>
                <a:gd name="T30" fmla="*/ 65 w 6"/>
                <a:gd name="T31" fmla="*/ 0 h 2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 h="263">
                  <a:moveTo>
                    <a:pt x="0" y="1"/>
                  </a:moveTo>
                  <a:cubicBezTo>
                    <a:pt x="0" y="2"/>
                    <a:pt x="0" y="2"/>
                    <a:pt x="0" y="2"/>
                  </a:cubicBezTo>
                  <a:cubicBezTo>
                    <a:pt x="0" y="2"/>
                    <a:pt x="0" y="2"/>
                    <a:pt x="0" y="2"/>
                  </a:cubicBezTo>
                  <a:cubicBezTo>
                    <a:pt x="0" y="1"/>
                    <a:pt x="0" y="1"/>
                    <a:pt x="0" y="1"/>
                  </a:cubicBezTo>
                  <a:moveTo>
                    <a:pt x="5" y="0"/>
                  </a:moveTo>
                  <a:cubicBezTo>
                    <a:pt x="3" y="2"/>
                    <a:pt x="3" y="2"/>
                    <a:pt x="3" y="2"/>
                  </a:cubicBezTo>
                  <a:cubicBezTo>
                    <a:pt x="4" y="2"/>
                    <a:pt x="4" y="2"/>
                    <a:pt x="4" y="2"/>
                  </a:cubicBezTo>
                  <a:cubicBezTo>
                    <a:pt x="4" y="4"/>
                    <a:pt x="4" y="4"/>
                    <a:pt x="4" y="4"/>
                  </a:cubicBezTo>
                  <a:cubicBezTo>
                    <a:pt x="4" y="4"/>
                    <a:pt x="4" y="4"/>
                    <a:pt x="4" y="4"/>
                  </a:cubicBezTo>
                  <a:cubicBezTo>
                    <a:pt x="4" y="262"/>
                    <a:pt x="4" y="262"/>
                    <a:pt x="4" y="262"/>
                  </a:cubicBezTo>
                  <a:cubicBezTo>
                    <a:pt x="4" y="263"/>
                    <a:pt x="4" y="263"/>
                    <a:pt x="5" y="263"/>
                  </a:cubicBezTo>
                  <a:cubicBezTo>
                    <a:pt x="5" y="263"/>
                    <a:pt x="6" y="263"/>
                    <a:pt x="6" y="262"/>
                  </a:cubicBezTo>
                  <a:cubicBezTo>
                    <a:pt x="6" y="3"/>
                    <a:pt x="6" y="3"/>
                    <a:pt x="6" y="3"/>
                  </a:cubicBezTo>
                  <a:cubicBezTo>
                    <a:pt x="6" y="3"/>
                    <a:pt x="6" y="3"/>
                    <a:pt x="6" y="3"/>
                  </a:cubicBezTo>
                  <a:cubicBezTo>
                    <a:pt x="6" y="1"/>
                    <a:pt x="6" y="1"/>
                    <a:pt x="6" y="1"/>
                  </a:cubicBezTo>
                  <a:cubicBezTo>
                    <a:pt x="6" y="1"/>
                    <a:pt x="6" y="1"/>
                    <a:pt x="5" y="0"/>
                  </a:cubicBezTo>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8" name="Freeform 671"/>
            <p:cNvSpPr>
              <a:spLocks/>
            </p:cNvSpPr>
            <p:nvPr/>
          </p:nvSpPr>
          <p:spPr bwMode="auto">
            <a:xfrm>
              <a:off x="3813" y="2601"/>
              <a:ext cx="5" cy="372"/>
            </a:xfrm>
            <a:custGeom>
              <a:avLst/>
              <a:gdLst>
                <a:gd name="T0" fmla="*/ 20 w 2"/>
                <a:gd name="T1" fmla="*/ 0 h 169"/>
                <a:gd name="T2" fmla="*/ 0 w 2"/>
                <a:gd name="T3" fmla="*/ 9 h 169"/>
                <a:gd name="T4" fmla="*/ 0 w 2"/>
                <a:gd name="T5" fmla="*/ 1792 h 169"/>
                <a:gd name="T6" fmla="*/ 20 w 2"/>
                <a:gd name="T7" fmla="*/ 1803 h 169"/>
                <a:gd name="T8" fmla="*/ 33 w 2"/>
                <a:gd name="T9" fmla="*/ 1792 h 169"/>
                <a:gd name="T10" fmla="*/ 33 w 2"/>
                <a:gd name="T11" fmla="*/ 9 h 169"/>
                <a:gd name="T12" fmla="*/ 20 w 2"/>
                <a:gd name="T13" fmla="*/ 0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69">
                  <a:moveTo>
                    <a:pt x="1" y="0"/>
                  </a:moveTo>
                  <a:cubicBezTo>
                    <a:pt x="0" y="0"/>
                    <a:pt x="0" y="0"/>
                    <a:pt x="0" y="1"/>
                  </a:cubicBezTo>
                  <a:cubicBezTo>
                    <a:pt x="0" y="168"/>
                    <a:pt x="0" y="168"/>
                    <a:pt x="0" y="168"/>
                  </a:cubicBezTo>
                  <a:cubicBezTo>
                    <a:pt x="0" y="169"/>
                    <a:pt x="0" y="169"/>
                    <a:pt x="1" y="169"/>
                  </a:cubicBezTo>
                  <a:cubicBezTo>
                    <a:pt x="1" y="169"/>
                    <a:pt x="2" y="169"/>
                    <a:pt x="2" y="168"/>
                  </a:cubicBezTo>
                  <a:cubicBezTo>
                    <a:pt x="2" y="1"/>
                    <a:pt x="2" y="1"/>
                    <a:pt x="2" y="1"/>
                  </a:cubicBezTo>
                  <a:cubicBezTo>
                    <a:pt x="2" y="0"/>
                    <a:pt x="1" y="0"/>
                    <a:pt x="1" y="0"/>
                  </a:cubicBezTo>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9" name="Freeform 672"/>
            <p:cNvSpPr>
              <a:spLocks/>
            </p:cNvSpPr>
            <p:nvPr/>
          </p:nvSpPr>
          <p:spPr bwMode="auto">
            <a:xfrm>
              <a:off x="3813" y="3037"/>
              <a:ext cx="5" cy="209"/>
            </a:xfrm>
            <a:custGeom>
              <a:avLst/>
              <a:gdLst>
                <a:gd name="T0" fmla="*/ 20 w 2"/>
                <a:gd name="T1" fmla="*/ 0 h 95"/>
                <a:gd name="T2" fmla="*/ 0 w 2"/>
                <a:gd name="T3" fmla="*/ 0 h 95"/>
                <a:gd name="T4" fmla="*/ 0 w 2"/>
                <a:gd name="T5" fmla="*/ 1001 h 95"/>
                <a:gd name="T6" fmla="*/ 20 w 2"/>
                <a:gd name="T7" fmla="*/ 1012 h 95"/>
                <a:gd name="T8" fmla="*/ 33 w 2"/>
                <a:gd name="T9" fmla="*/ 1001 h 95"/>
                <a:gd name="T10" fmla="*/ 33 w 2"/>
                <a:gd name="T11" fmla="*/ 0 h 95"/>
                <a:gd name="T12" fmla="*/ 20 w 2"/>
                <a:gd name="T13" fmla="*/ 0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95">
                  <a:moveTo>
                    <a:pt x="1" y="0"/>
                  </a:moveTo>
                  <a:cubicBezTo>
                    <a:pt x="0" y="0"/>
                    <a:pt x="0" y="0"/>
                    <a:pt x="0" y="0"/>
                  </a:cubicBezTo>
                  <a:cubicBezTo>
                    <a:pt x="0" y="94"/>
                    <a:pt x="0" y="94"/>
                    <a:pt x="0" y="94"/>
                  </a:cubicBezTo>
                  <a:cubicBezTo>
                    <a:pt x="0" y="95"/>
                    <a:pt x="0" y="95"/>
                    <a:pt x="1" y="95"/>
                  </a:cubicBezTo>
                  <a:cubicBezTo>
                    <a:pt x="1" y="95"/>
                    <a:pt x="2" y="95"/>
                    <a:pt x="2" y="94"/>
                  </a:cubicBezTo>
                  <a:cubicBezTo>
                    <a:pt x="2" y="0"/>
                    <a:pt x="2" y="0"/>
                    <a:pt x="2" y="0"/>
                  </a:cubicBezTo>
                  <a:cubicBezTo>
                    <a:pt x="2" y="0"/>
                    <a:pt x="1" y="0"/>
                    <a:pt x="1" y="0"/>
                  </a:cubicBezTo>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0" name="Freeform 673"/>
            <p:cNvSpPr>
              <a:spLocks/>
            </p:cNvSpPr>
            <p:nvPr/>
          </p:nvSpPr>
          <p:spPr bwMode="auto">
            <a:xfrm>
              <a:off x="3846" y="1874"/>
              <a:ext cx="46" cy="29"/>
            </a:xfrm>
            <a:custGeom>
              <a:avLst/>
              <a:gdLst>
                <a:gd name="T0" fmla="*/ 46 w 46"/>
                <a:gd name="T1" fmla="*/ 0 h 29"/>
                <a:gd name="T2" fmla="*/ 0 w 46"/>
                <a:gd name="T3" fmla="*/ 26 h 29"/>
                <a:gd name="T4" fmla="*/ 0 w 46"/>
                <a:gd name="T5" fmla="*/ 29 h 29"/>
                <a:gd name="T6" fmla="*/ 46 w 46"/>
                <a:gd name="T7" fmla="*/ 2 h 29"/>
                <a:gd name="T8" fmla="*/ 46 w 4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29">
                  <a:moveTo>
                    <a:pt x="46" y="0"/>
                  </a:moveTo>
                  <a:lnTo>
                    <a:pt x="0" y="26"/>
                  </a:lnTo>
                  <a:lnTo>
                    <a:pt x="0" y="29"/>
                  </a:lnTo>
                  <a:lnTo>
                    <a:pt x="46" y="2"/>
                  </a:lnTo>
                  <a:lnTo>
                    <a:pt x="46" y="0"/>
                  </a:lnTo>
                  <a:close/>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1" name="Freeform 674"/>
            <p:cNvSpPr>
              <a:spLocks/>
            </p:cNvSpPr>
            <p:nvPr/>
          </p:nvSpPr>
          <p:spPr bwMode="auto">
            <a:xfrm>
              <a:off x="3846" y="1874"/>
              <a:ext cx="46" cy="29"/>
            </a:xfrm>
            <a:custGeom>
              <a:avLst/>
              <a:gdLst>
                <a:gd name="T0" fmla="*/ 46 w 46"/>
                <a:gd name="T1" fmla="*/ 0 h 29"/>
                <a:gd name="T2" fmla="*/ 0 w 46"/>
                <a:gd name="T3" fmla="*/ 26 h 29"/>
                <a:gd name="T4" fmla="*/ 0 w 46"/>
                <a:gd name="T5" fmla="*/ 29 h 29"/>
                <a:gd name="T6" fmla="*/ 46 w 46"/>
                <a:gd name="T7" fmla="*/ 2 h 29"/>
                <a:gd name="T8" fmla="*/ 46 w 4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29">
                  <a:moveTo>
                    <a:pt x="46" y="0"/>
                  </a:moveTo>
                  <a:lnTo>
                    <a:pt x="0" y="26"/>
                  </a:lnTo>
                  <a:lnTo>
                    <a:pt x="0" y="29"/>
                  </a:lnTo>
                  <a:lnTo>
                    <a:pt x="46" y="2"/>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2" name="Freeform 675"/>
            <p:cNvSpPr>
              <a:spLocks/>
            </p:cNvSpPr>
            <p:nvPr/>
          </p:nvSpPr>
          <p:spPr bwMode="auto">
            <a:xfrm>
              <a:off x="3802" y="3200"/>
              <a:ext cx="95" cy="60"/>
            </a:xfrm>
            <a:custGeom>
              <a:avLst/>
              <a:gdLst>
                <a:gd name="T0" fmla="*/ 95 w 95"/>
                <a:gd name="T1" fmla="*/ 0 h 60"/>
                <a:gd name="T2" fmla="*/ 95 w 95"/>
                <a:gd name="T3" fmla="*/ 0 h 60"/>
                <a:gd name="T4" fmla="*/ 93 w 95"/>
                <a:gd name="T5" fmla="*/ 0 h 60"/>
                <a:gd name="T6" fmla="*/ 86 w 95"/>
                <a:gd name="T7" fmla="*/ 4 h 60"/>
                <a:gd name="T8" fmla="*/ 4 w 95"/>
                <a:gd name="T9" fmla="*/ 53 h 60"/>
                <a:gd name="T10" fmla="*/ 0 w 95"/>
                <a:gd name="T11" fmla="*/ 55 h 60"/>
                <a:gd name="T12" fmla="*/ 0 w 95"/>
                <a:gd name="T13" fmla="*/ 60 h 60"/>
                <a:gd name="T14" fmla="*/ 95 w 95"/>
                <a:gd name="T15" fmla="*/ 4 h 60"/>
                <a:gd name="T16" fmla="*/ 95 w 95"/>
                <a:gd name="T17" fmla="*/ 0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5" h="60">
                  <a:moveTo>
                    <a:pt x="95" y="0"/>
                  </a:moveTo>
                  <a:lnTo>
                    <a:pt x="95" y="0"/>
                  </a:lnTo>
                  <a:lnTo>
                    <a:pt x="93" y="0"/>
                  </a:lnTo>
                  <a:lnTo>
                    <a:pt x="86" y="4"/>
                  </a:lnTo>
                  <a:lnTo>
                    <a:pt x="4" y="53"/>
                  </a:lnTo>
                  <a:lnTo>
                    <a:pt x="0" y="55"/>
                  </a:lnTo>
                  <a:lnTo>
                    <a:pt x="0" y="60"/>
                  </a:lnTo>
                  <a:lnTo>
                    <a:pt x="95" y="4"/>
                  </a:lnTo>
                  <a:lnTo>
                    <a:pt x="95" y="0"/>
                  </a:lnTo>
                  <a:close/>
                </a:path>
              </a:pathLst>
            </a:custGeom>
            <a:solidFill>
              <a:srgbClr val="E4F4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3" name="Freeform 676"/>
            <p:cNvSpPr>
              <a:spLocks/>
            </p:cNvSpPr>
            <p:nvPr/>
          </p:nvSpPr>
          <p:spPr bwMode="auto">
            <a:xfrm>
              <a:off x="3802" y="3200"/>
              <a:ext cx="95" cy="60"/>
            </a:xfrm>
            <a:custGeom>
              <a:avLst/>
              <a:gdLst>
                <a:gd name="T0" fmla="*/ 95 w 95"/>
                <a:gd name="T1" fmla="*/ 0 h 60"/>
                <a:gd name="T2" fmla="*/ 95 w 95"/>
                <a:gd name="T3" fmla="*/ 0 h 60"/>
                <a:gd name="T4" fmla="*/ 93 w 95"/>
                <a:gd name="T5" fmla="*/ 0 h 60"/>
                <a:gd name="T6" fmla="*/ 86 w 95"/>
                <a:gd name="T7" fmla="*/ 4 h 60"/>
                <a:gd name="T8" fmla="*/ 4 w 95"/>
                <a:gd name="T9" fmla="*/ 53 h 60"/>
                <a:gd name="T10" fmla="*/ 0 w 95"/>
                <a:gd name="T11" fmla="*/ 55 h 60"/>
                <a:gd name="T12" fmla="*/ 0 w 95"/>
                <a:gd name="T13" fmla="*/ 60 h 60"/>
                <a:gd name="T14" fmla="*/ 95 w 95"/>
                <a:gd name="T15" fmla="*/ 4 h 60"/>
                <a:gd name="T16" fmla="*/ 95 w 95"/>
                <a:gd name="T17" fmla="*/ 0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5" h="60">
                  <a:moveTo>
                    <a:pt x="95" y="0"/>
                  </a:moveTo>
                  <a:lnTo>
                    <a:pt x="95" y="0"/>
                  </a:lnTo>
                  <a:lnTo>
                    <a:pt x="93" y="0"/>
                  </a:lnTo>
                  <a:lnTo>
                    <a:pt x="86" y="4"/>
                  </a:lnTo>
                  <a:lnTo>
                    <a:pt x="4" y="53"/>
                  </a:lnTo>
                  <a:lnTo>
                    <a:pt x="0" y="55"/>
                  </a:lnTo>
                  <a:lnTo>
                    <a:pt x="0" y="60"/>
                  </a:lnTo>
                  <a:lnTo>
                    <a:pt x="95" y="4"/>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4" name="Freeform 677"/>
            <p:cNvSpPr>
              <a:spLocks/>
            </p:cNvSpPr>
            <p:nvPr/>
          </p:nvSpPr>
          <p:spPr bwMode="auto">
            <a:xfrm>
              <a:off x="3804" y="1698"/>
              <a:ext cx="86" cy="48"/>
            </a:xfrm>
            <a:custGeom>
              <a:avLst/>
              <a:gdLst>
                <a:gd name="T0" fmla="*/ 47 w 86"/>
                <a:gd name="T1" fmla="*/ 0 h 48"/>
                <a:gd name="T2" fmla="*/ 0 w 86"/>
                <a:gd name="T3" fmla="*/ 26 h 48"/>
                <a:gd name="T4" fmla="*/ 0 w 86"/>
                <a:gd name="T5" fmla="*/ 48 h 48"/>
                <a:gd name="T6" fmla="*/ 86 w 86"/>
                <a:gd name="T7" fmla="*/ 2 h 48"/>
                <a:gd name="T8" fmla="*/ 47 w 86"/>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48">
                  <a:moveTo>
                    <a:pt x="47" y="0"/>
                  </a:moveTo>
                  <a:lnTo>
                    <a:pt x="0" y="26"/>
                  </a:lnTo>
                  <a:lnTo>
                    <a:pt x="0" y="48"/>
                  </a:lnTo>
                  <a:lnTo>
                    <a:pt x="86" y="2"/>
                  </a:lnTo>
                  <a:lnTo>
                    <a:pt x="47" y="0"/>
                  </a:lnTo>
                  <a:close/>
                </a:path>
              </a:pathLst>
            </a:custGeom>
            <a:solidFill>
              <a:srgbClr val="8CB9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5" name="Freeform 678"/>
            <p:cNvSpPr>
              <a:spLocks/>
            </p:cNvSpPr>
            <p:nvPr/>
          </p:nvSpPr>
          <p:spPr bwMode="auto">
            <a:xfrm>
              <a:off x="3804" y="1698"/>
              <a:ext cx="86" cy="48"/>
            </a:xfrm>
            <a:custGeom>
              <a:avLst/>
              <a:gdLst>
                <a:gd name="T0" fmla="*/ 47 w 86"/>
                <a:gd name="T1" fmla="*/ 0 h 48"/>
                <a:gd name="T2" fmla="*/ 0 w 86"/>
                <a:gd name="T3" fmla="*/ 26 h 48"/>
                <a:gd name="T4" fmla="*/ 0 w 86"/>
                <a:gd name="T5" fmla="*/ 48 h 48"/>
                <a:gd name="T6" fmla="*/ 86 w 86"/>
                <a:gd name="T7" fmla="*/ 2 h 48"/>
                <a:gd name="T8" fmla="*/ 47 w 86"/>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48">
                  <a:moveTo>
                    <a:pt x="47" y="0"/>
                  </a:moveTo>
                  <a:lnTo>
                    <a:pt x="0" y="26"/>
                  </a:lnTo>
                  <a:lnTo>
                    <a:pt x="0" y="48"/>
                  </a:lnTo>
                  <a:lnTo>
                    <a:pt x="86" y="2"/>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6" name="Freeform 679"/>
            <p:cNvSpPr>
              <a:spLocks/>
            </p:cNvSpPr>
            <p:nvPr/>
          </p:nvSpPr>
          <p:spPr bwMode="auto">
            <a:xfrm>
              <a:off x="2586" y="2244"/>
              <a:ext cx="1179" cy="954"/>
            </a:xfrm>
            <a:custGeom>
              <a:avLst/>
              <a:gdLst>
                <a:gd name="T0" fmla="*/ 1179 w 1179"/>
                <a:gd name="T1" fmla="*/ 0 h 954"/>
                <a:gd name="T2" fmla="*/ 0 w 1179"/>
                <a:gd name="T3" fmla="*/ 949 h 954"/>
                <a:gd name="T4" fmla="*/ 2 w 1179"/>
                <a:gd name="T5" fmla="*/ 954 h 954"/>
                <a:gd name="T6" fmla="*/ 1179 w 1179"/>
                <a:gd name="T7" fmla="*/ 7 h 954"/>
                <a:gd name="T8" fmla="*/ 1179 w 1179"/>
                <a:gd name="T9" fmla="*/ 0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9" h="954">
                  <a:moveTo>
                    <a:pt x="1179" y="0"/>
                  </a:moveTo>
                  <a:lnTo>
                    <a:pt x="0" y="949"/>
                  </a:lnTo>
                  <a:lnTo>
                    <a:pt x="2" y="954"/>
                  </a:lnTo>
                  <a:lnTo>
                    <a:pt x="1179" y="7"/>
                  </a:lnTo>
                  <a:lnTo>
                    <a:pt x="1179" y="0"/>
                  </a:lnTo>
                  <a:close/>
                </a:path>
              </a:pathLst>
            </a:custGeom>
            <a:solidFill>
              <a:srgbClr val="D0D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7" name="Freeform 680"/>
            <p:cNvSpPr>
              <a:spLocks/>
            </p:cNvSpPr>
            <p:nvPr/>
          </p:nvSpPr>
          <p:spPr bwMode="auto">
            <a:xfrm>
              <a:off x="2586" y="2244"/>
              <a:ext cx="1179" cy="954"/>
            </a:xfrm>
            <a:custGeom>
              <a:avLst/>
              <a:gdLst>
                <a:gd name="T0" fmla="*/ 1179 w 1179"/>
                <a:gd name="T1" fmla="*/ 0 h 954"/>
                <a:gd name="T2" fmla="*/ 0 w 1179"/>
                <a:gd name="T3" fmla="*/ 949 h 954"/>
                <a:gd name="T4" fmla="*/ 2 w 1179"/>
                <a:gd name="T5" fmla="*/ 954 h 954"/>
                <a:gd name="T6" fmla="*/ 1179 w 1179"/>
                <a:gd name="T7" fmla="*/ 7 h 954"/>
                <a:gd name="T8" fmla="*/ 1179 w 1179"/>
                <a:gd name="T9" fmla="*/ 0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9" h="954">
                  <a:moveTo>
                    <a:pt x="1179" y="0"/>
                  </a:moveTo>
                  <a:lnTo>
                    <a:pt x="0" y="949"/>
                  </a:lnTo>
                  <a:lnTo>
                    <a:pt x="2" y="954"/>
                  </a:lnTo>
                  <a:lnTo>
                    <a:pt x="1179" y="7"/>
                  </a:lnTo>
                  <a:lnTo>
                    <a:pt x="11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8" name="Freeform 681"/>
            <p:cNvSpPr>
              <a:spLocks/>
            </p:cNvSpPr>
            <p:nvPr/>
          </p:nvSpPr>
          <p:spPr bwMode="auto">
            <a:xfrm>
              <a:off x="3765" y="2244"/>
              <a:ext cx="2" cy="7"/>
            </a:xfrm>
            <a:custGeom>
              <a:avLst/>
              <a:gdLst>
                <a:gd name="T0" fmla="*/ 0 w 2"/>
                <a:gd name="T1" fmla="*/ 0 h 7"/>
                <a:gd name="T2" fmla="*/ 0 w 2"/>
                <a:gd name="T3" fmla="*/ 0 h 7"/>
                <a:gd name="T4" fmla="*/ 0 w 2"/>
                <a:gd name="T5" fmla="*/ 7 h 7"/>
                <a:gd name="T6" fmla="*/ 2 w 2"/>
                <a:gd name="T7" fmla="*/ 2 h 7"/>
                <a:gd name="T8" fmla="*/ 0 w 2"/>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7">
                  <a:moveTo>
                    <a:pt x="0" y="0"/>
                  </a:moveTo>
                  <a:lnTo>
                    <a:pt x="0" y="0"/>
                  </a:lnTo>
                  <a:lnTo>
                    <a:pt x="0" y="7"/>
                  </a:lnTo>
                  <a:lnTo>
                    <a:pt x="2"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9" name="Freeform 682"/>
            <p:cNvSpPr>
              <a:spLocks/>
            </p:cNvSpPr>
            <p:nvPr/>
          </p:nvSpPr>
          <p:spPr bwMode="auto">
            <a:xfrm>
              <a:off x="3201" y="2407"/>
              <a:ext cx="557" cy="485"/>
            </a:xfrm>
            <a:custGeom>
              <a:avLst/>
              <a:gdLst>
                <a:gd name="T0" fmla="*/ 555 w 557"/>
                <a:gd name="T1" fmla="*/ 0 h 485"/>
                <a:gd name="T2" fmla="*/ 0 w 557"/>
                <a:gd name="T3" fmla="*/ 482 h 485"/>
                <a:gd name="T4" fmla="*/ 2 w 557"/>
                <a:gd name="T5" fmla="*/ 485 h 485"/>
                <a:gd name="T6" fmla="*/ 557 w 557"/>
                <a:gd name="T7" fmla="*/ 2 h 485"/>
                <a:gd name="T8" fmla="*/ 555 w 557"/>
                <a:gd name="T9" fmla="*/ 0 h 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7" h="485">
                  <a:moveTo>
                    <a:pt x="555" y="0"/>
                  </a:moveTo>
                  <a:lnTo>
                    <a:pt x="0" y="482"/>
                  </a:lnTo>
                  <a:lnTo>
                    <a:pt x="2" y="485"/>
                  </a:lnTo>
                  <a:lnTo>
                    <a:pt x="557" y="2"/>
                  </a:lnTo>
                  <a:lnTo>
                    <a:pt x="555" y="0"/>
                  </a:lnTo>
                  <a:close/>
                </a:path>
              </a:pathLst>
            </a:custGeom>
            <a:solidFill>
              <a:srgbClr val="D0D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0" name="Freeform 683"/>
            <p:cNvSpPr>
              <a:spLocks/>
            </p:cNvSpPr>
            <p:nvPr/>
          </p:nvSpPr>
          <p:spPr bwMode="auto">
            <a:xfrm>
              <a:off x="3201" y="2407"/>
              <a:ext cx="557" cy="485"/>
            </a:xfrm>
            <a:custGeom>
              <a:avLst/>
              <a:gdLst>
                <a:gd name="T0" fmla="*/ 555 w 557"/>
                <a:gd name="T1" fmla="*/ 0 h 485"/>
                <a:gd name="T2" fmla="*/ 0 w 557"/>
                <a:gd name="T3" fmla="*/ 482 h 485"/>
                <a:gd name="T4" fmla="*/ 2 w 557"/>
                <a:gd name="T5" fmla="*/ 485 h 485"/>
                <a:gd name="T6" fmla="*/ 557 w 557"/>
                <a:gd name="T7" fmla="*/ 2 h 485"/>
                <a:gd name="T8" fmla="*/ 555 w 557"/>
                <a:gd name="T9" fmla="*/ 0 h 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7" h="485">
                  <a:moveTo>
                    <a:pt x="555" y="0"/>
                  </a:moveTo>
                  <a:lnTo>
                    <a:pt x="0" y="482"/>
                  </a:lnTo>
                  <a:lnTo>
                    <a:pt x="2" y="485"/>
                  </a:lnTo>
                  <a:lnTo>
                    <a:pt x="557" y="2"/>
                  </a:lnTo>
                  <a:lnTo>
                    <a:pt x="5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1" name="Freeform 684"/>
            <p:cNvSpPr>
              <a:spLocks/>
            </p:cNvSpPr>
            <p:nvPr/>
          </p:nvSpPr>
          <p:spPr bwMode="auto">
            <a:xfrm>
              <a:off x="3707" y="1876"/>
              <a:ext cx="53" cy="38"/>
            </a:xfrm>
            <a:custGeom>
              <a:avLst/>
              <a:gdLst>
                <a:gd name="T0" fmla="*/ 53 w 53"/>
                <a:gd name="T1" fmla="*/ 0 h 38"/>
                <a:gd name="T2" fmla="*/ 29 w 53"/>
                <a:gd name="T3" fmla="*/ 16 h 38"/>
                <a:gd name="T4" fmla="*/ 0 w 53"/>
                <a:gd name="T5" fmla="*/ 38 h 38"/>
                <a:gd name="T6" fmla="*/ 7 w 53"/>
                <a:gd name="T7" fmla="*/ 38 h 38"/>
                <a:gd name="T8" fmla="*/ 53 w 53"/>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38">
                  <a:moveTo>
                    <a:pt x="53" y="0"/>
                  </a:moveTo>
                  <a:lnTo>
                    <a:pt x="29" y="16"/>
                  </a:lnTo>
                  <a:lnTo>
                    <a:pt x="0" y="38"/>
                  </a:lnTo>
                  <a:lnTo>
                    <a:pt x="7" y="38"/>
                  </a:lnTo>
                  <a:lnTo>
                    <a:pt x="53" y="0"/>
                  </a:lnTo>
                  <a:close/>
                </a:path>
              </a:pathLst>
            </a:custGeom>
            <a:solidFill>
              <a:srgbClr val="CED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2" name="Freeform 685"/>
            <p:cNvSpPr>
              <a:spLocks/>
            </p:cNvSpPr>
            <p:nvPr/>
          </p:nvSpPr>
          <p:spPr bwMode="auto">
            <a:xfrm>
              <a:off x="3707" y="1876"/>
              <a:ext cx="53" cy="38"/>
            </a:xfrm>
            <a:custGeom>
              <a:avLst/>
              <a:gdLst>
                <a:gd name="T0" fmla="*/ 53 w 53"/>
                <a:gd name="T1" fmla="*/ 0 h 38"/>
                <a:gd name="T2" fmla="*/ 29 w 53"/>
                <a:gd name="T3" fmla="*/ 16 h 38"/>
                <a:gd name="T4" fmla="*/ 0 w 53"/>
                <a:gd name="T5" fmla="*/ 38 h 38"/>
                <a:gd name="T6" fmla="*/ 7 w 53"/>
                <a:gd name="T7" fmla="*/ 38 h 38"/>
                <a:gd name="T8" fmla="*/ 53 w 53"/>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38">
                  <a:moveTo>
                    <a:pt x="53" y="0"/>
                  </a:moveTo>
                  <a:lnTo>
                    <a:pt x="29" y="16"/>
                  </a:lnTo>
                  <a:lnTo>
                    <a:pt x="0" y="38"/>
                  </a:lnTo>
                  <a:lnTo>
                    <a:pt x="7" y="38"/>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3" name="Freeform 686"/>
            <p:cNvSpPr>
              <a:spLocks/>
            </p:cNvSpPr>
            <p:nvPr/>
          </p:nvSpPr>
          <p:spPr bwMode="auto">
            <a:xfrm>
              <a:off x="3736" y="1867"/>
              <a:ext cx="29" cy="25"/>
            </a:xfrm>
            <a:custGeom>
              <a:avLst/>
              <a:gdLst>
                <a:gd name="T0" fmla="*/ 26 w 29"/>
                <a:gd name="T1" fmla="*/ 0 h 25"/>
                <a:gd name="T2" fmla="*/ 0 w 29"/>
                <a:gd name="T3" fmla="*/ 25 h 25"/>
                <a:gd name="T4" fmla="*/ 24 w 29"/>
                <a:gd name="T5" fmla="*/ 9 h 25"/>
                <a:gd name="T6" fmla="*/ 29 w 29"/>
                <a:gd name="T7" fmla="*/ 5 h 25"/>
                <a:gd name="T8" fmla="*/ 29 w 29"/>
                <a:gd name="T9" fmla="*/ 2 h 25"/>
                <a:gd name="T10" fmla="*/ 29 w 29"/>
                <a:gd name="T11" fmla="*/ 5 h 25"/>
                <a:gd name="T12" fmla="*/ 29 w 29"/>
                <a:gd name="T13" fmla="*/ 5 h 25"/>
                <a:gd name="T14" fmla="*/ 29 w 29"/>
                <a:gd name="T15" fmla="*/ 2 h 25"/>
                <a:gd name="T16" fmla="*/ 26 w 29"/>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5">
                  <a:moveTo>
                    <a:pt x="26" y="0"/>
                  </a:moveTo>
                  <a:lnTo>
                    <a:pt x="0" y="25"/>
                  </a:lnTo>
                  <a:lnTo>
                    <a:pt x="24" y="9"/>
                  </a:lnTo>
                  <a:lnTo>
                    <a:pt x="29" y="5"/>
                  </a:lnTo>
                  <a:lnTo>
                    <a:pt x="29" y="2"/>
                  </a:lnTo>
                  <a:lnTo>
                    <a:pt x="29" y="5"/>
                  </a:lnTo>
                  <a:lnTo>
                    <a:pt x="29" y="2"/>
                  </a:lnTo>
                  <a:lnTo>
                    <a:pt x="26" y="0"/>
                  </a:lnTo>
                  <a:close/>
                </a:path>
              </a:pathLst>
            </a:custGeom>
            <a:solidFill>
              <a:srgbClr val="B3BC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4" name="Freeform 687"/>
            <p:cNvSpPr>
              <a:spLocks/>
            </p:cNvSpPr>
            <p:nvPr/>
          </p:nvSpPr>
          <p:spPr bwMode="auto">
            <a:xfrm>
              <a:off x="3736" y="1867"/>
              <a:ext cx="29" cy="25"/>
            </a:xfrm>
            <a:custGeom>
              <a:avLst/>
              <a:gdLst>
                <a:gd name="T0" fmla="*/ 26 w 29"/>
                <a:gd name="T1" fmla="*/ 0 h 25"/>
                <a:gd name="T2" fmla="*/ 0 w 29"/>
                <a:gd name="T3" fmla="*/ 25 h 25"/>
                <a:gd name="T4" fmla="*/ 24 w 29"/>
                <a:gd name="T5" fmla="*/ 9 h 25"/>
                <a:gd name="T6" fmla="*/ 29 w 29"/>
                <a:gd name="T7" fmla="*/ 5 h 25"/>
                <a:gd name="T8" fmla="*/ 29 w 29"/>
                <a:gd name="T9" fmla="*/ 2 h 25"/>
                <a:gd name="T10" fmla="*/ 29 w 29"/>
                <a:gd name="T11" fmla="*/ 5 h 25"/>
                <a:gd name="T12" fmla="*/ 29 w 29"/>
                <a:gd name="T13" fmla="*/ 5 h 25"/>
                <a:gd name="T14" fmla="*/ 29 w 29"/>
                <a:gd name="T15" fmla="*/ 2 h 25"/>
                <a:gd name="T16" fmla="*/ 26 w 29"/>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5">
                  <a:moveTo>
                    <a:pt x="26" y="0"/>
                  </a:moveTo>
                  <a:lnTo>
                    <a:pt x="0" y="25"/>
                  </a:lnTo>
                  <a:lnTo>
                    <a:pt x="24" y="9"/>
                  </a:lnTo>
                  <a:lnTo>
                    <a:pt x="29" y="5"/>
                  </a:lnTo>
                  <a:lnTo>
                    <a:pt x="29" y="2"/>
                  </a:lnTo>
                  <a:lnTo>
                    <a:pt x="29" y="5"/>
                  </a:lnTo>
                  <a:lnTo>
                    <a:pt x="29" y="2"/>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5" name="Freeform 688"/>
            <p:cNvSpPr>
              <a:spLocks/>
            </p:cNvSpPr>
            <p:nvPr/>
          </p:nvSpPr>
          <p:spPr bwMode="auto">
            <a:xfrm>
              <a:off x="3679" y="1927"/>
              <a:ext cx="20" cy="17"/>
            </a:xfrm>
            <a:custGeom>
              <a:avLst/>
              <a:gdLst>
                <a:gd name="T0" fmla="*/ 13 w 20"/>
                <a:gd name="T1" fmla="*/ 0 h 17"/>
                <a:gd name="T2" fmla="*/ 0 w 20"/>
                <a:gd name="T3" fmla="*/ 11 h 17"/>
                <a:gd name="T4" fmla="*/ 0 w 20"/>
                <a:gd name="T5" fmla="*/ 17 h 17"/>
                <a:gd name="T6" fmla="*/ 20 w 20"/>
                <a:gd name="T7" fmla="*/ 0 h 17"/>
                <a:gd name="T8" fmla="*/ 13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3" y="0"/>
                  </a:moveTo>
                  <a:lnTo>
                    <a:pt x="0" y="11"/>
                  </a:lnTo>
                  <a:lnTo>
                    <a:pt x="0" y="17"/>
                  </a:lnTo>
                  <a:lnTo>
                    <a:pt x="20" y="0"/>
                  </a:lnTo>
                  <a:lnTo>
                    <a:pt x="13" y="0"/>
                  </a:lnTo>
                  <a:close/>
                </a:path>
              </a:pathLst>
            </a:custGeom>
            <a:solidFill>
              <a:srgbClr val="D0D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6" name="Freeform 689"/>
            <p:cNvSpPr>
              <a:spLocks/>
            </p:cNvSpPr>
            <p:nvPr/>
          </p:nvSpPr>
          <p:spPr bwMode="auto">
            <a:xfrm>
              <a:off x="3679" y="1927"/>
              <a:ext cx="20" cy="17"/>
            </a:xfrm>
            <a:custGeom>
              <a:avLst/>
              <a:gdLst>
                <a:gd name="T0" fmla="*/ 13 w 20"/>
                <a:gd name="T1" fmla="*/ 0 h 17"/>
                <a:gd name="T2" fmla="*/ 0 w 20"/>
                <a:gd name="T3" fmla="*/ 11 h 17"/>
                <a:gd name="T4" fmla="*/ 0 w 20"/>
                <a:gd name="T5" fmla="*/ 17 h 17"/>
                <a:gd name="T6" fmla="*/ 20 w 20"/>
                <a:gd name="T7" fmla="*/ 0 h 17"/>
                <a:gd name="T8" fmla="*/ 13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3" y="0"/>
                  </a:moveTo>
                  <a:lnTo>
                    <a:pt x="0" y="11"/>
                  </a:lnTo>
                  <a:lnTo>
                    <a:pt x="0" y="17"/>
                  </a:lnTo>
                  <a:lnTo>
                    <a:pt x="20" y="0"/>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7" name="Freeform 690"/>
            <p:cNvSpPr>
              <a:spLocks/>
            </p:cNvSpPr>
            <p:nvPr/>
          </p:nvSpPr>
          <p:spPr bwMode="auto">
            <a:xfrm>
              <a:off x="3668" y="1942"/>
              <a:ext cx="4" cy="11"/>
            </a:xfrm>
            <a:custGeom>
              <a:avLst/>
              <a:gdLst>
                <a:gd name="T0" fmla="*/ 4 w 4"/>
                <a:gd name="T1" fmla="*/ 0 h 11"/>
                <a:gd name="T2" fmla="*/ 0 w 4"/>
                <a:gd name="T3" fmla="*/ 7 h 11"/>
                <a:gd name="T4" fmla="*/ 0 w 4"/>
                <a:gd name="T5" fmla="*/ 11 h 11"/>
                <a:gd name="T6" fmla="*/ 4 w 4"/>
                <a:gd name="T7" fmla="*/ 7 h 11"/>
                <a:gd name="T8" fmla="*/ 4 w 4"/>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1">
                  <a:moveTo>
                    <a:pt x="4" y="0"/>
                  </a:moveTo>
                  <a:lnTo>
                    <a:pt x="0" y="7"/>
                  </a:lnTo>
                  <a:lnTo>
                    <a:pt x="0" y="11"/>
                  </a:lnTo>
                  <a:lnTo>
                    <a:pt x="4" y="7"/>
                  </a:lnTo>
                  <a:lnTo>
                    <a:pt x="4" y="0"/>
                  </a:lnTo>
                  <a:close/>
                </a:path>
              </a:pathLst>
            </a:custGeom>
            <a:solidFill>
              <a:srgbClr val="C9D9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8" name="Freeform 691"/>
            <p:cNvSpPr>
              <a:spLocks/>
            </p:cNvSpPr>
            <p:nvPr/>
          </p:nvSpPr>
          <p:spPr bwMode="auto">
            <a:xfrm>
              <a:off x="3668" y="1942"/>
              <a:ext cx="4" cy="11"/>
            </a:xfrm>
            <a:custGeom>
              <a:avLst/>
              <a:gdLst>
                <a:gd name="T0" fmla="*/ 4 w 4"/>
                <a:gd name="T1" fmla="*/ 0 h 11"/>
                <a:gd name="T2" fmla="*/ 0 w 4"/>
                <a:gd name="T3" fmla="*/ 7 h 11"/>
                <a:gd name="T4" fmla="*/ 0 w 4"/>
                <a:gd name="T5" fmla="*/ 11 h 11"/>
                <a:gd name="T6" fmla="*/ 4 w 4"/>
                <a:gd name="T7" fmla="*/ 7 h 11"/>
                <a:gd name="T8" fmla="*/ 4 w 4"/>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1">
                  <a:moveTo>
                    <a:pt x="4" y="0"/>
                  </a:moveTo>
                  <a:lnTo>
                    <a:pt x="0" y="7"/>
                  </a:lnTo>
                  <a:lnTo>
                    <a:pt x="0" y="11"/>
                  </a:lnTo>
                  <a:lnTo>
                    <a:pt x="4" y="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9" name="Freeform 692"/>
            <p:cNvSpPr>
              <a:spLocks/>
            </p:cNvSpPr>
            <p:nvPr/>
          </p:nvSpPr>
          <p:spPr bwMode="auto">
            <a:xfrm>
              <a:off x="3701" y="1918"/>
              <a:ext cx="9" cy="2"/>
            </a:xfrm>
            <a:custGeom>
              <a:avLst/>
              <a:gdLst>
                <a:gd name="T0" fmla="*/ 2 w 9"/>
                <a:gd name="T1" fmla="*/ 0 h 2"/>
                <a:gd name="T2" fmla="*/ 0 w 9"/>
                <a:gd name="T3" fmla="*/ 2 h 2"/>
                <a:gd name="T4" fmla="*/ 6 w 9"/>
                <a:gd name="T5" fmla="*/ 2 h 2"/>
                <a:gd name="T6" fmla="*/ 9 w 9"/>
                <a:gd name="T7" fmla="*/ 0 h 2"/>
                <a:gd name="T8" fmla="*/ 2 w 9"/>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2">
                  <a:moveTo>
                    <a:pt x="2" y="0"/>
                  </a:moveTo>
                  <a:lnTo>
                    <a:pt x="0" y="2"/>
                  </a:lnTo>
                  <a:lnTo>
                    <a:pt x="6" y="2"/>
                  </a:lnTo>
                  <a:lnTo>
                    <a:pt x="9" y="0"/>
                  </a:lnTo>
                  <a:lnTo>
                    <a:pt x="2" y="0"/>
                  </a:lnTo>
                  <a:close/>
                </a:path>
              </a:pathLst>
            </a:custGeom>
            <a:solidFill>
              <a:srgbClr val="CED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0" name="Freeform 693"/>
            <p:cNvSpPr>
              <a:spLocks noEditPoints="1"/>
            </p:cNvSpPr>
            <p:nvPr/>
          </p:nvSpPr>
          <p:spPr bwMode="auto">
            <a:xfrm>
              <a:off x="3672" y="1920"/>
              <a:ext cx="35" cy="29"/>
            </a:xfrm>
            <a:custGeom>
              <a:avLst/>
              <a:gdLst>
                <a:gd name="T0" fmla="*/ 7 w 35"/>
                <a:gd name="T1" fmla="*/ 18 h 29"/>
                <a:gd name="T2" fmla="*/ 0 w 35"/>
                <a:gd name="T3" fmla="*/ 22 h 29"/>
                <a:gd name="T4" fmla="*/ 0 w 35"/>
                <a:gd name="T5" fmla="*/ 29 h 29"/>
                <a:gd name="T6" fmla="*/ 7 w 35"/>
                <a:gd name="T7" fmla="*/ 24 h 29"/>
                <a:gd name="T8" fmla="*/ 7 w 35"/>
                <a:gd name="T9" fmla="*/ 18 h 29"/>
                <a:gd name="T10" fmla="*/ 29 w 35"/>
                <a:gd name="T11" fmla="*/ 0 h 29"/>
                <a:gd name="T12" fmla="*/ 20 w 35"/>
                <a:gd name="T13" fmla="*/ 7 h 29"/>
                <a:gd name="T14" fmla="*/ 27 w 35"/>
                <a:gd name="T15" fmla="*/ 7 h 29"/>
                <a:gd name="T16" fmla="*/ 35 w 35"/>
                <a:gd name="T17" fmla="*/ 0 h 29"/>
                <a:gd name="T18" fmla="*/ 29 w 35"/>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9">
                  <a:moveTo>
                    <a:pt x="7" y="18"/>
                  </a:moveTo>
                  <a:lnTo>
                    <a:pt x="0" y="22"/>
                  </a:lnTo>
                  <a:lnTo>
                    <a:pt x="0" y="29"/>
                  </a:lnTo>
                  <a:lnTo>
                    <a:pt x="7" y="24"/>
                  </a:lnTo>
                  <a:lnTo>
                    <a:pt x="7" y="18"/>
                  </a:lnTo>
                  <a:close/>
                  <a:moveTo>
                    <a:pt x="29" y="0"/>
                  </a:moveTo>
                  <a:lnTo>
                    <a:pt x="20" y="7"/>
                  </a:lnTo>
                  <a:lnTo>
                    <a:pt x="27" y="7"/>
                  </a:lnTo>
                  <a:lnTo>
                    <a:pt x="35" y="0"/>
                  </a:lnTo>
                  <a:lnTo>
                    <a:pt x="29" y="0"/>
                  </a:lnTo>
                  <a:close/>
                </a:path>
              </a:pathLst>
            </a:custGeom>
            <a:solidFill>
              <a:srgbClr val="9F9A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1" name="Freeform 694"/>
            <p:cNvSpPr>
              <a:spLocks noEditPoints="1"/>
            </p:cNvSpPr>
            <p:nvPr/>
          </p:nvSpPr>
          <p:spPr bwMode="auto">
            <a:xfrm>
              <a:off x="3672" y="1920"/>
              <a:ext cx="35" cy="29"/>
            </a:xfrm>
            <a:custGeom>
              <a:avLst/>
              <a:gdLst>
                <a:gd name="T0" fmla="*/ 7 w 35"/>
                <a:gd name="T1" fmla="*/ 18 h 29"/>
                <a:gd name="T2" fmla="*/ 0 w 35"/>
                <a:gd name="T3" fmla="*/ 22 h 29"/>
                <a:gd name="T4" fmla="*/ 0 w 35"/>
                <a:gd name="T5" fmla="*/ 29 h 29"/>
                <a:gd name="T6" fmla="*/ 7 w 35"/>
                <a:gd name="T7" fmla="*/ 24 h 29"/>
                <a:gd name="T8" fmla="*/ 7 w 35"/>
                <a:gd name="T9" fmla="*/ 18 h 29"/>
                <a:gd name="T10" fmla="*/ 29 w 35"/>
                <a:gd name="T11" fmla="*/ 0 h 29"/>
                <a:gd name="T12" fmla="*/ 20 w 35"/>
                <a:gd name="T13" fmla="*/ 7 h 29"/>
                <a:gd name="T14" fmla="*/ 27 w 35"/>
                <a:gd name="T15" fmla="*/ 7 h 29"/>
                <a:gd name="T16" fmla="*/ 35 w 35"/>
                <a:gd name="T17" fmla="*/ 0 h 29"/>
                <a:gd name="T18" fmla="*/ 29 w 35"/>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9">
                  <a:moveTo>
                    <a:pt x="7" y="18"/>
                  </a:moveTo>
                  <a:lnTo>
                    <a:pt x="0" y="22"/>
                  </a:lnTo>
                  <a:lnTo>
                    <a:pt x="0" y="29"/>
                  </a:lnTo>
                  <a:lnTo>
                    <a:pt x="7" y="24"/>
                  </a:lnTo>
                  <a:lnTo>
                    <a:pt x="7" y="18"/>
                  </a:lnTo>
                  <a:moveTo>
                    <a:pt x="29" y="0"/>
                  </a:moveTo>
                  <a:lnTo>
                    <a:pt x="20" y="7"/>
                  </a:lnTo>
                  <a:lnTo>
                    <a:pt x="27" y="7"/>
                  </a:lnTo>
                  <a:lnTo>
                    <a:pt x="35"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2" name="Freeform 695"/>
            <p:cNvSpPr>
              <a:spLocks/>
            </p:cNvSpPr>
            <p:nvPr/>
          </p:nvSpPr>
          <p:spPr bwMode="auto">
            <a:xfrm>
              <a:off x="3604" y="1951"/>
              <a:ext cx="59" cy="55"/>
            </a:xfrm>
            <a:custGeom>
              <a:avLst/>
              <a:gdLst>
                <a:gd name="T0" fmla="*/ 59 w 59"/>
                <a:gd name="T1" fmla="*/ 0 h 55"/>
                <a:gd name="T2" fmla="*/ 0 w 59"/>
                <a:gd name="T3" fmla="*/ 51 h 55"/>
                <a:gd name="T4" fmla="*/ 0 w 59"/>
                <a:gd name="T5" fmla="*/ 55 h 55"/>
                <a:gd name="T6" fmla="*/ 59 w 59"/>
                <a:gd name="T7" fmla="*/ 7 h 55"/>
                <a:gd name="T8" fmla="*/ 59 w 59"/>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55">
                  <a:moveTo>
                    <a:pt x="59" y="0"/>
                  </a:moveTo>
                  <a:lnTo>
                    <a:pt x="0" y="51"/>
                  </a:lnTo>
                  <a:lnTo>
                    <a:pt x="0" y="55"/>
                  </a:lnTo>
                  <a:lnTo>
                    <a:pt x="59" y="7"/>
                  </a:lnTo>
                  <a:lnTo>
                    <a:pt x="59" y="0"/>
                  </a:lnTo>
                  <a:close/>
                </a:path>
              </a:pathLst>
            </a:custGeom>
            <a:solidFill>
              <a:srgbClr val="C9D9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 name="Freeform 696"/>
            <p:cNvSpPr>
              <a:spLocks/>
            </p:cNvSpPr>
            <p:nvPr/>
          </p:nvSpPr>
          <p:spPr bwMode="auto">
            <a:xfrm>
              <a:off x="3604" y="1951"/>
              <a:ext cx="59" cy="55"/>
            </a:xfrm>
            <a:custGeom>
              <a:avLst/>
              <a:gdLst>
                <a:gd name="T0" fmla="*/ 59 w 59"/>
                <a:gd name="T1" fmla="*/ 0 h 55"/>
                <a:gd name="T2" fmla="*/ 0 w 59"/>
                <a:gd name="T3" fmla="*/ 51 h 55"/>
                <a:gd name="T4" fmla="*/ 0 w 59"/>
                <a:gd name="T5" fmla="*/ 55 h 55"/>
                <a:gd name="T6" fmla="*/ 59 w 59"/>
                <a:gd name="T7" fmla="*/ 7 h 55"/>
                <a:gd name="T8" fmla="*/ 59 w 59"/>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55">
                  <a:moveTo>
                    <a:pt x="59" y="0"/>
                  </a:moveTo>
                  <a:lnTo>
                    <a:pt x="0" y="51"/>
                  </a:lnTo>
                  <a:lnTo>
                    <a:pt x="0" y="55"/>
                  </a:lnTo>
                  <a:lnTo>
                    <a:pt x="59" y="7"/>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 name="Freeform 697"/>
            <p:cNvSpPr>
              <a:spLocks/>
            </p:cNvSpPr>
            <p:nvPr/>
          </p:nvSpPr>
          <p:spPr bwMode="auto">
            <a:xfrm>
              <a:off x="3522" y="2006"/>
              <a:ext cx="75" cy="68"/>
            </a:xfrm>
            <a:custGeom>
              <a:avLst/>
              <a:gdLst>
                <a:gd name="T0" fmla="*/ 75 w 75"/>
                <a:gd name="T1" fmla="*/ 0 h 68"/>
                <a:gd name="T2" fmla="*/ 0 w 75"/>
                <a:gd name="T3" fmla="*/ 62 h 68"/>
                <a:gd name="T4" fmla="*/ 0 w 75"/>
                <a:gd name="T5" fmla="*/ 68 h 68"/>
                <a:gd name="T6" fmla="*/ 75 w 75"/>
                <a:gd name="T7" fmla="*/ 7 h 68"/>
                <a:gd name="T8" fmla="*/ 75 w 7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68">
                  <a:moveTo>
                    <a:pt x="75" y="0"/>
                  </a:moveTo>
                  <a:lnTo>
                    <a:pt x="0" y="62"/>
                  </a:lnTo>
                  <a:lnTo>
                    <a:pt x="0" y="68"/>
                  </a:lnTo>
                  <a:lnTo>
                    <a:pt x="75" y="7"/>
                  </a:lnTo>
                  <a:lnTo>
                    <a:pt x="75" y="0"/>
                  </a:lnTo>
                  <a:close/>
                </a:path>
              </a:pathLst>
            </a:custGeom>
            <a:solidFill>
              <a:srgbClr val="BFC5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 name="Freeform 698"/>
            <p:cNvSpPr>
              <a:spLocks/>
            </p:cNvSpPr>
            <p:nvPr/>
          </p:nvSpPr>
          <p:spPr bwMode="auto">
            <a:xfrm>
              <a:off x="3522" y="2006"/>
              <a:ext cx="75" cy="68"/>
            </a:xfrm>
            <a:custGeom>
              <a:avLst/>
              <a:gdLst>
                <a:gd name="T0" fmla="*/ 75 w 75"/>
                <a:gd name="T1" fmla="*/ 0 h 68"/>
                <a:gd name="T2" fmla="*/ 0 w 75"/>
                <a:gd name="T3" fmla="*/ 62 h 68"/>
                <a:gd name="T4" fmla="*/ 0 w 75"/>
                <a:gd name="T5" fmla="*/ 68 h 68"/>
                <a:gd name="T6" fmla="*/ 75 w 75"/>
                <a:gd name="T7" fmla="*/ 7 h 68"/>
                <a:gd name="T8" fmla="*/ 75 w 7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68">
                  <a:moveTo>
                    <a:pt x="75" y="0"/>
                  </a:moveTo>
                  <a:lnTo>
                    <a:pt x="0" y="62"/>
                  </a:lnTo>
                  <a:lnTo>
                    <a:pt x="0" y="68"/>
                  </a:lnTo>
                  <a:lnTo>
                    <a:pt x="75" y="7"/>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 name="Freeform 699"/>
            <p:cNvSpPr>
              <a:spLocks/>
            </p:cNvSpPr>
            <p:nvPr/>
          </p:nvSpPr>
          <p:spPr bwMode="auto">
            <a:xfrm>
              <a:off x="3597" y="2002"/>
              <a:ext cx="7" cy="11"/>
            </a:xfrm>
            <a:custGeom>
              <a:avLst/>
              <a:gdLst>
                <a:gd name="T0" fmla="*/ 7 w 7"/>
                <a:gd name="T1" fmla="*/ 0 h 11"/>
                <a:gd name="T2" fmla="*/ 0 w 7"/>
                <a:gd name="T3" fmla="*/ 4 h 11"/>
                <a:gd name="T4" fmla="*/ 0 w 7"/>
                <a:gd name="T5" fmla="*/ 11 h 11"/>
                <a:gd name="T6" fmla="*/ 7 w 7"/>
                <a:gd name="T7" fmla="*/ 4 h 11"/>
                <a:gd name="T8" fmla="*/ 7 w 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1">
                  <a:moveTo>
                    <a:pt x="7" y="0"/>
                  </a:moveTo>
                  <a:lnTo>
                    <a:pt x="0" y="4"/>
                  </a:lnTo>
                  <a:lnTo>
                    <a:pt x="0" y="11"/>
                  </a:lnTo>
                  <a:lnTo>
                    <a:pt x="7" y="4"/>
                  </a:lnTo>
                  <a:lnTo>
                    <a:pt x="7" y="0"/>
                  </a:lnTo>
                  <a:close/>
                </a:path>
              </a:pathLst>
            </a:custGeom>
            <a:solidFill>
              <a:srgbClr val="B3BC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 name="Freeform 700"/>
            <p:cNvSpPr>
              <a:spLocks/>
            </p:cNvSpPr>
            <p:nvPr/>
          </p:nvSpPr>
          <p:spPr bwMode="auto">
            <a:xfrm>
              <a:off x="3597" y="2002"/>
              <a:ext cx="7" cy="11"/>
            </a:xfrm>
            <a:custGeom>
              <a:avLst/>
              <a:gdLst>
                <a:gd name="T0" fmla="*/ 7 w 7"/>
                <a:gd name="T1" fmla="*/ 0 h 11"/>
                <a:gd name="T2" fmla="*/ 0 w 7"/>
                <a:gd name="T3" fmla="*/ 4 h 11"/>
                <a:gd name="T4" fmla="*/ 0 w 7"/>
                <a:gd name="T5" fmla="*/ 11 h 11"/>
                <a:gd name="T6" fmla="*/ 7 w 7"/>
                <a:gd name="T7" fmla="*/ 4 h 11"/>
                <a:gd name="T8" fmla="*/ 7 w 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1">
                  <a:moveTo>
                    <a:pt x="7" y="0"/>
                  </a:moveTo>
                  <a:lnTo>
                    <a:pt x="0" y="4"/>
                  </a:lnTo>
                  <a:lnTo>
                    <a:pt x="0" y="11"/>
                  </a:lnTo>
                  <a:lnTo>
                    <a:pt x="7" y="4"/>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 name="Freeform 701"/>
            <p:cNvSpPr>
              <a:spLocks/>
            </p:cNvSpPr>
            <p:nvPr/>
          </p:nvSpPr>
          <p:spPr bwMode="auto">
            <a:xfrm>
              <a:off x="3073" y="2079"/>
              <a:ext cx="436" cy="368"/>
            </a:xfrm>
            <a:custGeom>
              <a:avLst/>
              <a:gdLst>
                <a:gd name="T0" fmla="*/ 436 w 436"/>
                <a:gd name="T1" fmla="*/ 0 h 368"/>
                <a:gd name="T2" fmla="*/ 0 w 436"/>
                <a:gd name="T3" fmla="*/ 363 h 368"/>
                <a:gd name="T4" fmla="*/ 2 w 436"/>
                <a:gd name="T5" fmla="*/ 368 h 368"/>
                <a:gd name="T6" fmla="*/ 436 w 436"/>
                <a:gd name="T7" fmla="*/ 6 h 368"/>
                <a:gd name="T8" fmla="*/ 436 w 43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6" h="368">
                  <a:moveTo>
                    <a:pt x="436" y="0"/>
                  </a:moveTo>
                  <a:lnTo>
                    <a:pt x="0" y="363"/>
                  </a:lnTo>
                  <a:lnTo>
                    <a:pt x="2" y="368"/>
                  </a:lnTo>
                  <a:lnTo>
                    <a:pt x="436" y="6"/>
                  </a:lnTo>
                  <a:lnTo>
                    <a:pt x="436" y="0"/>
                  </a:lnTo>
                  <a:close/>
                </a:path>
              </a:pathLst>
            </a:custGeom>
            <a:solidFill>
              <a:srgbClr val="D0D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9" name="Freeform 702"/>
            <p:cNvSpPr>
              <a:spLocks/>
            </p:cNvSpPr>
            <p:nvPr/>
          </p:nvSpPr>
          <p:spPr bwMode="auto">
            <a:xfrm>
              <a:off x="3073" y="2079"/>
              <a:ext cx="436" cy="368"/>
            </a:xfrm>
            <a:custGeom>
              <a:avLst/>
              <a:gdLst>
                <a:gd name="T0" fmla="*/ 436 w 436"/>
                <a:gd name="T1" fmla="*/ 0 h 368"/>
                <a:gd name="T2" fmla="*/ 0 w 436"/>
                <a:gd name="T3" fmla="*/ 363 h 368"/>
                <a:gd name="T4" fmla="*/ 2 w 436"/>
                <a:gd name="T5" fmla="*/ 368 h 368"/>
                <a:gd name="T6" fmla="*/ 436 w 436"/>
                <a:gd name="T7" fmla="*/ 6 h 368"/>
                <a:gd name="T8" fmla="*/ 436 w 43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6" h="368">
                  <a:moveTo>
                    <a:pt x="436" y="0"/>
                  </a:moveTo>
                  <a:lnTo>
                    <a:pt x="0" y="363"/>
                  </a:lnTo>
                  <a:lnTo>
                    <a:pt x="2" y="368"/>
                  </a:lnTo>
                  <a:lnTo>
                    <a:pt x="436" y="6"/>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0" name="Freeform 703"/>
            <p:cNvSpPr>
              <a:spLocks/>
            </p:cNvSpPr>
            <p:nvPr/>
          </p:nvSpPr>
          <p:spPr bwMode="auto">
            <a:xfrm>
              <a:off x="3516" y="2072"/>
              <a:ext cx="2" cy="7"/>
            </a:xfrm>
            <a:custGeom>
              <a:avLst/>
              <a:gdLst>
                <a:gd name="T0" fmla="*/ 2 w 2"/>
                <a:gd name="T1" fmla="*/ 0 h 7"/>
                <a:gd name="T2" fmla="*/ 0 w 2"/>
                <a:gd name="T3" fmla="*/ 2 h 7"/>
                <a:gd name="T4" fmla="*/ 0 w 2"/>
                <a:gd name="T5" fmla="*/ 7 h 7"/>
                <a:gd name="T6" fmla="*/ 2 w 2"/>
                <a:gd name="T7" fmla="*/ 5 h 7"/>
                <a:gd name="T8" fmla="*/ 2 w 2"/>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7">
                  <a:moveTo>
                    <a:pt x="2" y="0"/>
                  </a:moveTo>
                  <a:lnTo>
                    <a:pt x="0" y="2"/>
                  </a:lnTo>
                  <a:lnTo>
                    <a:pt x="0" y="7"/>
                  </a:lnTo>
                  <a:lnTo>
                    <a:pt x="2" y="5"/>
                  </a:lnTo>
                  <a:lnTo>
                    <a:pt x="2" y="0"/>
                  </a:lnTo>
                  <a:close/>
                </a:path>
              </a:pathLst>
            </a:custGeom>
            <a:solidFill>
              <a:srgbClr val="BFC5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1" name="Freeform 704"/>
            <p:cNvSpPr>
              <a:spLocks/>
            </p:cNvSpPr>
            <p:nvPr/>
          </p:nvSpPr>
          <p:spPr bwMode="auto">
            <a:xfrm>
              <a:off x="3509" y="2074"/>
              <a:ext cx="7" cy="11"/>
            </a:xfrm>
            <a:custGeom>
              <a:avLst/>
              <a:gdLst>
                <a:gd name="T0" fmla="*/ 7 w 7"/>
                <a:gd name="T1" fmla="*/ 0 h 11"/>
                <a:gd name="T2" fmla="*/ 0 w 7"/>
                <a:gd name="T3" fmla="*/ 5 h 11"/>
                <a:gd name="T4" fmla="*/ 0 w 7"/>
                <a:gd name="T5" fmla="*/ 11 h 11"/>
                <a:gd name="T6" fmla="*/ 7 w 7"/>
                <a:gd name="T7" fmla="*/ 5 h 11"/>
                <a:gd name="T8" fmla="*/ 7 w 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1">
                  <a:moveTo>
                    <a:pt x="7" y="0"/>
                  </a:moveTo>
                  <a:lnTo>
                    <a:pt x="0" y="5"/>
                  </a:lnTo>
                  <a:lnTo>
                    <a:pt x="0" y="11"/>
                  </a:lnTo>
                  <a:lnTo>
                    <a:pt x="7" y="5"/>
                  </a:lnTo>
                  <a:lnTo>
                    <a:pt x="7" y="0"/>
                  </a:lnTo>
                  <a:close/>
                </a:path>
              </a:pathLst>
            </a:custGeom>
            <a:solidFill>
              <a:srgbClr val="9F9A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2" name="Freeform 705"/>
            <p:cNvSpPr>
              <a:spLocks/>
            </p:cNvSpPr>
            <p:nvPr/>
          </p:nvSpPr>
          <p:spPr bwMode="auto">
            <a:xfrm>
              <a:off x="3509" y="2074"/>
              <a:ext cx="7" cy="11"/>
            </a:xfrm>
            <a:custGeom>
              <a:avLst/>
              <a:gdLst>
                <a:gd name="T0" fmla="*/ 7 w 7"/>
                <a:gd name="T1" fmla="*/ 0 h 11"/>
                <a:gd name="T2" fmla="*/ 0 w 7"/>
                <a:gd name="T3" fmla="*/ 5 h 11"/>
                <a:gd name="T4" fmla="*/ 0 w 7"/>
                <a:gd name="T5" fmla="*/ 11 h 11"/>
                <a:gd name="T6" fmla="*/ 7 w 7"/>
                <a:gd name="T7" fmla="*/ 5 h 11"/>
                <a:gd name="T8" fmla="*/ 7 w 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1">
                  <a:moveTo>
                    <a:pt x="7" y="0"/>
                  </a:moveTo>
                  <a:lnTo>
                    <a:pt x="0" y="5"/>
                  </a:lnTo>
                  <a:lnTo>
                    <a:pt x="0" y="11"/>
                  </a:lnTo>
                  <a:lnTo>
                    <a:pt x="7"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3" name="Freeform 706"/>
            <p:cNvSpPr>
              <a:spLocks noEditPoints="1"/>
            </p:cNvSpPr>
            <p:nvPr/>
          </p:nvSpPr>
          <p:spPr bwMode="auto">
            <a:xfrm>
              <a:off x="3518" y="1914"/>
              <a:ext cx="196" cy="163"/>
            </a:xfrm>
            <a:custGeom>
              <a:avLst/>
              <a:gdLst>
                <a:gd name="T0" fmla="*/ 4 w 196"/>
                <a:gd name="T1" fmla="*/ 154 h 163"/>
                <a:gd name="T2" fmla="*/ 0 w 196"/>
                <a:gd name="T3" fmla="*/ 158 h 163"/>
                <a:gd name="T4" fmla="*/ 0 w 196"/>
                <a:gd name="T5" fmla="*/ 163 h 163"/>
                <a:gd name="T6" fmla="*/ 4 w 196"/>
                <a:gd name="T7" fmla="*/ 160 h 163"/>
                <a:gd name="T8" fmla="*/ 4 w 196"/>
                <a:gd name="T9" fmla="*/ 154 h 163"/>
                <a:gd name="T10" fmla="*/ 150 w 196"/>
                <a:gd name="T11" fmla="*/ 35 h 163"/>
                <a:gd name="T12" fmla="*/ 145 w 196"/>
                <a:gd name="T13" fmla="*/ 37 h 163"/>
                <a:gd name="T14" fmla="*/ 145 w 196"/>
                <a:gd name="T15" fmla="*/ 44 h 163"/>
                <a:gd name="T16" fmla="*/ 150 w 196"/>
                <a:gd name="T17" fmla="*/ 39 h 163"/>
                <a:gd name="T18" fmla="*/ 150 w 196"/>
                <a:gd name="T19" fmla="*/ 35 h 163"/>
                <a:gd name="T20" fmla="*/ 189 w 196"/>
                <a:gd name="T21" fmla="*/ 0 h 163"/>
                <a:gd name="T22" fmla="*/ 185 w 196"/>
                <a:gd name="T23" fmla="*/ 4 h 163"/>
                <a:gd name="T24" fmla="*/ 192 w 196"/>
                <a:gd name="T25" fmla="*/ 4 h 163"/>
                <a:gd name="T26" fmla="*/ 196 w 196"/>
                <a:gd name="T27" fmla="*/ 0 h 163"/>
                <a:gd name="T28" fmla="*/ 189 w 196"/>
                <a:gd name="T29" fmla="*/ 0 h 1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163">
                  <a:moveTo>
                    <a:pt x="4" y="154"/>
                  </a:moveTo>
                  <a:lnTo>
                    <a:pt x="0" y="158"/>
                  </a:lnTo>
                  <a:lnTo>
                    <a:pt x="0" y="163"/>
                  </a:lnTo>
                  <a:lnTo>
                    <a:pt x="4" y="160"/>
                  </a:lnTo>
                  <a:lnTo>
                    <a:pt x="4" y="154"/>
                  </a:lnTo>
                  <a:close/>
                  <a:moveTo>
                    <a:pt x="150" y="35"/>
                  </a:moveTo>
                  <a:lnTo>
                    <a:pt x="145" y="37"/>
                  </a:lnTo>
                  <a:lnTo>
                    <a:pt x="145" y="44"/>
                  </a:lnTo>
                  <a:lnTo>
                    <a:pt x="150" y="39"/>
                  </a:lnTo>
                  <a:lnTo>
                    <a:pt x="150" y="35"/>
                  </a:lnTo>
                  <a:close/>
                  <a:moveTo>
                    <a:pt x="189" y="0"/>
                  </a:moveTo>
                  <a:lnTo>
                    <a:pt x="185" y="4"/>
                  </a:lnTo>
                  <a:lnTo>
                    <a:pt x="192" y="4"/>
                  </a:lnTo>
                  <a:lnTo>
                    <a:pt x="196" y="0"/>
                  </a:lnTo>
                  <a:lnTo>
                    <a:pt x="18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4" name="Freeform 707"/>
            <p:cNvSpPr>
              <a:spLocks noEditPoints="1"/>
            </p:cNvSpPr>
            <p:nvPr/>
          </p:nvSpPr>
          <p:spPr bwMode="auto">
            <a:xfrm>
              <a:off x="3518" y="1914"/>
              <a:ext cx="196" cy="163"/>
            </a:xfrm>
            <a:custGeom>
              <a:avLst/>
              <a:gdLst>
                <a:gd name="T0" fmla="*/ 4 w 196"/>
                <a:gd name="T1" fmla="*/ 154 h 163"/>
                <a:gd name="T2" fmla="*/ 0 w 196"/>
                <a:gd name="T3" fmla="*/ 158 h 163"/>
                <a:gd name="T4" fmla="*/ 0 w 196"/>
                <a:gd name="T5" fmla="*/ 163 h 163"/>
                <a:gd name="T6" fmla="*/ 4 w 196"/>
                <a:gd name="T7" fmla="*/ 160 h 163"/>
                <a:gd name="T8" fmla="*/ 4 w 196"/>
                <a:gd name="T9" fmla="*/ 154 h 163"/>
                <a:gd name="T10" fmla="*/ 150 w 196"/>
                <a:gd name="T11" fmla="*/ 35 h 163"/>
                <a:gd name="T12" fmla="*/ 145 w 196"/>
                <a:gd name="T13" fmla="*/ 37 h 163"/>
                <a:gd name="T14" fmla="*/ 145 w 196"/>
                <a:gd name="T15" fmla="*/ 44 h 163"/>
                <a:gd name="T16" fmla="*/ 150 w 196"/>
                <a:gd name="T17" fmla="*/ 39 h 163"/>
                <a:gd name="T18" fmla="*/ 150 w 196"/>
                <a:gd name="T19" fmla="*/ 35 h 163"/>
                <a:gd name="T20" fmla="*/ 189 w 196"/>
                <a:gd name="T21" fmla="*/ 0 h 163"/>
                <a:gd name="T22" fmla="*/ 185 w 196"/>
                <a:gd name="T23" fmla="*/ 4 h 163"/>
                <a:gd name="T24" fmla="*/ 192 w 196"/>
                <a:gd name="T25" fmla="*/ 4 h 163"/>
                <a:gd name="T26" fmla="*/ 196 w 196"/>
                <a:gd name="T27" fmla="*/ 0 h 163"/>
                <a:gd name="T28" fmla="*/ 189 w 196"/>
                <a:gd name="T29" fmla="*/ 0 h 1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163">
                  <a:moveTo>
                    <a:pt x="4" y="154"/>
                  </a:moveTo>
                  <a:lnTo>
                    <a:pt x="0" y="158"/>
                  </a:lnTo>
                  <a:lnTo>
                    <a:pt x="0" y="163"/>
                  </a:lnTo>
                  <a:lnTo>
                    <a:pt x="4" y="160"/>
                  </a:lnTo>
                  <a:lnTo>
                    <a:pt x="4" y="154"/>
                  </a:lnTo>
                  <a:moveTo>
                    <a:pt x="150" y="35"/>
                  </a:moveTo>
                  <a:lnTo>
                    <a:pt x="145" y="37"/>
                  </a:lnTo>
                  <a:lnTo>
                    <a:pt x="145" y="44"/>
                  </a:lnTo>
                  <a:lnTo>
                    <a:pt x="150" y="39"/>
                  </a:lnTo>
                  <a:lnTo>
                    <a:pt x="150" y="35"/>
                  </a:lnTo>
                  <a:moveTo>
                    <a:pt x="189" y="0"/>
                  </a:moveTo>
                  <a:lnTo>
                    <a:pt x="185" y="4"/>
                  </a:lnTo>
                  <a:lnTo>
                    <a:pt x="192" y="4"/>
                  </a:lnTo>
                  <a:lnTo>
                    <a:pt x="196" y="0"/>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5" name="Freeform 708"/>
            <p:cNvSpPr>
              <a:spLocks/>
            </p:cNvSpPr>
            <p:nvPr/>
          </p:nvSpPr>
          <p:spPr bwMode="auto">
            <a:xfrm>
              <a:off x="3765" y="1869"/>
              <a:ext cx="2" cy="3"/>
            </a:xfrm>
            <a:custGeom>
              <a:avLst/>
              <a:gdLst>
                <a:gd name="T0" fmla="*/ 0 w 2"/>
                <a:gd name="T1" fmla="*/ 0 h 3"/>
                <a:gd name="T2" fmla="*/ 0 w 2"/>
                <a:gd name="T3" fmla="*/ 3 h 3"/>
                <a:gd name="T4" fmla="*/ 2 w 2"/>
                <a:gd name="T5" fmla="*/ 3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3"/>
                  </a:lnTo>
                  <a:lnTo>
                    <a:pt x="2"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6" name="Freeform 709"/>
            <p:cNvSpPr>
              <a:spLocks/>
            </p:cNvSpPr>
            <p:nvPr/>
          </p:nvSpPr>
          <p:spPr bwMode="auto">
            <a:xfrm>
              <a:off x="3895" y="1700"/>
              <a:ext cx="2" cy="169"/>
            </a:xfrm>
            <a:custGeom>
              <a:avLst/>
              <a:gdLst>
                <a:gd name="T0" fmla="*/ 0 w 2"/>
                <a:gd name="T1" fmla="*/ 0 h 169"/>
                <a:gd name="T2" fmla="*/ 0 w 2"/>
                <a:gd name="T3" fmla="*/ 0 h 169"/>
                <a:gd name="T4" fmla="*/ 0 w 2"/>
                <a:gd name="T5" fmla="*/ 169 h 169"/>
                <a:gd name="T6" fmla="*/ 2 w 2"/>
                <a:gd name="T7" fmla="*/ 169 h 169"/>
                <a:gd name="T8" fmla="*/ 2 w 2"/>
                <a:gd name="T9" fmla="*/ 167 h 169"/>
                <a:gd name="T10" fmla="*/ 0 w 2"/>
                <a:gd name="T11" fmla="*/ 167 h 169"/>
                <a:gd name="T12" fmla="*/ 0 w 2"/>
                <a:gd name="T13" fmla="*/ 11 h 169"/>
                <a:gd name="T14" fmla="*/ 0 w 2"/>
                <a:gd name="T15" fmla="*/ 0 h 1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 h="169">
                  <a:moveTo>
                    <a:pt x="0" y="0"/>
                  </a:moveTo>
                  <a:lnTo>
                    <a:pt x="0" y="0"/>
                  </a:lnTo>
                  <a:lnTo>
                    <a:pt x="0" y="169"/>
                  </a:lnTo>
                  <a:lnTo>
                    <a:pt x="2" y="169"/>
                  </a:lnTo>
                  <a:lnTo>
                    <a:pt x="2" y="167"/>
                  </a:lnTo>
                  <a:lnTo>
                    <a:pt x="0" y="167"/>
                  </a:lnTo>
                  <a:lnTo>
                    <a:pt x="0" y="11"/>
                  </a:lnTo>
                  <a:lnTo>
                    <a:pt x="0" y="0"/>
                  </a:lnTo>
                  <a:close/>
                </a:path>
              </a:pathLst>
            </a:custGeom>
            <a:solidFill>
              <a:srgbClr val="98B6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7" name="Freeform 710"/>
            <p:cNvSpPr>
              <a:spLocks/>
            </p:cNvSpPr>
            <p:nvPr/>
          </p:nvSpPr>
          <p:spPr bwMode="auto">
            <a:xfrm>
              <a:off x="3895" y="1700"/>
              <a:ext cx="2" cy="169"/>
            </a:xfrm>
            <a:custGeom>
              <a:avLst/>
              <a:gdLst>
                <a:gd name="T0" fmla="*/ 0 w 2"/>
                <a:gd name="T1" fmla="*/ 0 h 169"/>
                <a:gd name="T2" fmla="*/ 0 w 2"/>
                <a:gd name="T3" fmla="*/ 0 h 169"/>
                <a:gd name="T4" fmla="*/ 0 w 2"/>
                <a:gd name="T5" fmla="*/ 169 h 169"/>
                <a:gd name="T6" fmla="*/ 2 w 2"/>
                <a:gd name="T7" fmla="*/ 169 h 169"/>
                <a:gd name="T8" fmla="*/ 2 w 2"/>
                <a:gd name="T9" fmla="*/ 167 h 169"/>
                <a:gd name="T10" fmla="*/ 0 w 2"/>
                <a:gd name="T11" fmla="*/ 167 h 169"/>
                <a:gd name="T12" fmla="*/ 0 w 2"/>
                <a:gd name="T13" fmla="*/ 11 h 169"/>
                <a:gd name="T14" fmla="*/ 0 w 2"/>
                <a:gd name="T15" fmla="*/ 0 h 1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 h="169">
                  <a:moveTo>
                    <a:pt x="0" y="0"/>
                  </a:moveTo>
                  <a:lnTo>
                    <a:pt x="0" y="0"/>
                  </a:lnTo>
                  <a:lnTo>
                    <a:pt x="0" y="169"/>
                  </a:lnTo>
                  <a:lnTo>
                    <a:pt x="2" y="169"/>
                  </a:lnTo>
                  <a:lnTo>
                    <a:pt x="2" y="167"/>
                  </a:lnTo>
                  <a:lnTo>
                    <a:pt x="0" y="167"/>
                  </a:lnTo>
                  <a:lnTo>
                    <a:pt x="0"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8" name="Freeform 711"/>
            <p:cNvSpPr>
              <a:spLocks/>
            </p:cNvSpPr>
            <p:nvPr/>
          </p:nvSpPr>
          <p:spPr bwMode="auto">
            <a:xfrm>
              <a:off x="3892" y="1700"/>
              <a:ext cx="3" cy="172"/>
            </a:xfrm>
            <a:custGeom>
              <a:avLst/>
              <a:gdLst>
                <a:gd name="T0" fmla="*/ 3 w 3"/>
                <a:gd name="T1" fmla="*/ 0 h 172"/>
                <a:gd name="T2" fmla="*/ 0 w 3"/>
                <a:gd name="T3" fmla="*/ 2 h 172"/>
                <a:gd name="T4" fmla="*/ 0 w 3"/>
                <a:gd name="T5" fmla="*/ 172 h 172"/>
                <a:gd name="T6" fmla="*/ 3 w 3"/>
                <a:gd name="T7" fmla="*/ 169 h 172"/>
                <a:gd name="T8" fmla="*/ 3 w 3"/>
                <a:gd name="T9" fmla="*/ 0 h 1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72">
                  <a:moveTo>
                    <a:pt x="3" y="0"/>
                  </a:moveTo>
                  <a:lnTo>
                    <a:pt x="0" y="2"/>
                  </a:lnTo>
                  <a:lnTo>
                    <a:pt x="0" y="172"/>
                  </a:lnTo>
                  <a:lnTo>
                    <a:pt x="3" y="169"/>
                  </a:lnTo>
                  <a:lnTo>
                    <a:pt x="3" y="0"/>
                  </a:lnTo>
                  <a:close/>
                </a:path>
              </a:pathLst>
            </a:custGeom>
            <a:solidFill>
              <a:srgbClr val="779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9" name="Freeform 712"/>
            <p:cNvSpPr>
              <a:spLocks/>
            </p:cNvSpPr>
            <p:nvPr/>
          </p:nvSpPr>
          <p:spPr bwMode="auto">
            <a:xfrm>
              <a:off x="3892" y="1869"/>
              <a:ext cx="5" cy="5"/>
            </a:xfrm>
            <a:custGeom>
              <a:avLst/>
              <a:gdLst>
                <a:gd name="T0" fmla="*/ 5 w 5"/>
                <a:gd name="T1" fmla="*/ 0 h 5"/>
                <a:gd name="T2" fmla="*/ 3 w 5"/>
                <a:gd name="T3" fmla="*/ 0 h 5"/>
                <a:gd name="T4" fmla="*/ 0 w 5"/>
                <a:gd name="T5" fmla="*/ 3 h 5"/>
                <a:gd name="T6" fmla="*/ 0 w 5"/>
                <a:gd name="T7" fmla="*/ 5 h 5"/>
                <a:gd name="T8" fmla="*/ 5 w 5"/>
                <a:gd name="T9" fmla="*/ 3 h 5"/>
                <a:gd name="T10" fmla="*/ 5 w 5"/>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0"/>
                  </a:moveTo>
                  <a:lnTo>
                    <a:pt x="3" y="0"/>
                  </a:lnTo>
                  <a:lnTo>
                    <a:pt x="0" y="3"/>
                  </a:lnTo>
                  <a:lnTo>
                    <a:pt x="0" y="5"/>
                  </a:lnTo>
                  <a:lnTo>
                    <a:pt x="5" y="3"/>
                  </a:lnTo>
                  <a:lnTo>
                    <a:pt x="5" y="0"/>
                  </a:lnTo>
                  <a:close/>
                </a:path>
              </a:pathLst>
            </a:custGeom>
            <a:solidFill>
              <a:srgbClr val="BBC1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0" name="Freeform 713"/>
            <p:cNvSpPr>
              <a:spLocks/>
            </p:cNvSpPr>
            <p:nvPr/>
          </p:nvSpPr>
          <p:spPr bwMode="auto">
            <a:xfrm>
              <a:off x="3802" y="1748"/>
              <a:ext cx="2" cy="110"/>
            </a:xfrm>
            <a:custGeom>
              <a:avLst/>
              <a:gdLst>
                <a:gd name="T0" fmla="*/ 2 w 2"/>
                <a:gd name="T1" fmla="*/ 0 h 110"/>
                <a:gd name="T2" fmla="*/ 0 w 2"/>
                <a:gd name="T3" fmla="*/ 3 h 110"/>
                <a:gd name="T4" fmla="*/ 0 w 2"/>
                <a:gd name="T5" fmla="*/ 110 h 110"/>
                <a:gd name="T6" fmla="*/ 2 w 2"/>
                <a:gd name="T7" fmla="*/ 110 h 110"/>
                <a:gd name="T8" fmla="*/ 2 w 2"/>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10">
                  <a:moveTo>
                    <a:pt x="2" y="0"/>
                  </a:moveTo>
                  <a:lnTo>
                    <a:pt x="0" y="3"/>
                  </a:lnTo>
                  <a:lnTo>
                    <a:pt x="0" y="110"/>
                  </a:lnTo>
                  <a:lnTo>
                    <a:pt x="2" y="110"/>
                  </a:lnTo>
                  <a:lnTo>
                    <a:pt x="2" y="0"/>
                  </a:lnTo>
                  <a:close/>
                </a:path>
              </a:pathLst>
            </a:custGeom>
            <a:solidFill>
              <a:srgbClr val="BBC1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1" name="Freeform 714"/>
            <p:cNvSpPr>
              <a:spLocks/>
            </p:cNvSpPr>
            <p:nvPr/>
          </p:nvSpPr>
          <p:spPr bwMode="auto">
            <a:xfrm>
              <a:off x="3804" y="1874"/>
              <a:ext cx="1" cy="44"/>
            </a:xfrm>
            <a:custGeom>
              <a:avLst/>
              <a:gdLst>
                <a:gd name="T0" fmla="*/ 0 w 1"/>
                <a:gd name="T1" fmla="*/ 0 h 44"/>
                <a:gd name="T2" fmla="*/ 0 w 1"/>
                <a:gd name="T3" fmla="*/ 35 h 44"/>
                <a:gd name="T4" fmla="*/ 0 w 1"/>
                <a:gd name="T5" fmla="*/ 44 h 44"/>
                <a:gd name="T6" fmla="*/ 0 w 1"/>
                <a:gd name="T7" fmla="*/ 44 h 44"/>
                <a:gd name="T8" fmla="*/ 0 w 1"/>
                <a:gd name="T9" fmla="*/ 0 h 44"/>
                <a:gd name="T10" fmla="*/ 0 w 1"/>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44">
                  <a:moveTo>
                    <a:pt x="0" y="0"/>
                  </a:moveTo>
                  <a:lnTo>
                    <a:pt x="0" y="35"/>
                  </a:lnTo>
                  <a:lnTo>
                    <a:pt x="0" y="44"/>
                  </a:lnTo>
                  <a:lnTo>
                    <a:pt x="0" y="0"/>
                  </a:lnTo>
                  <a:close/>
                </a:path>
              </a:pathLst>
            </a:custGeom>
            <a:solidFill>
              <a:srgbClr val="927B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2" name="Freeform 715"/>
            <p:cNvSpPr>
              <a:spLocks/>
            </p:cNvSpPr>
            <p:nvPr/>
          </p:nvSpPr>
          <p:spPr bwMode="auto">
            <a:xfrm>
              <a:off x="3804" y="1863"/>
              <a:ext cx="1" cy="46"/>
            </a:xfrm>
            <a:custGeom>
              <a:avLst/>
              <a:gdLst>
                <a:gd name="T0" fmla="*/ 0 w 1"/>
                <a:gd name="T1" fmla="*/ 0 h 46"/>
                <a:gd name="T2" fmla="*/ 0 w 1"/>
                <a:gd name="T3" fmla="*/ 46 h 46"/>
                <a:gd name="T4" fmla="*/ 0 w 1"/>
                <a:gd name="T5" fmla="*/ 11 h 46"/>
                <a:gd name="T6" fmla="*/ 0 w 1"/>
                <a:gd name="T7" fmla="*/ 4 h 46"/>
                <a:gd name="T8" fmla="*/ 0 w 1"/>
                <a:gd name="T9" fmla="*/ 0 h 46"/>
                <a:gd name="T10" fmla="*/ 0 w 1"/>
                <a:gd name="T11" fmla="*/ 0 h 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46">
                  <a:moveTo>
                    <a:pt x="0" y="0"/>
                  </a:moveTo>
                  <a:lnTo>
                    <a:pt x="0" y="46"/>
                  </a:lnTo>
                  <a:lnTo>
                    <a:pt x="0" y="11"/>
                  </a:lnTo>
                  <a:lnTo>
                    <a:pt x="0" y="4"/>
                  </a:lnTo>
                  <a:lnTo>
                    <a:pt x="0" y="0"/>
                  </a:lnTo>
                  <a:close/>
                </a:path>
              </a:pathLst>
            </a:custGeom>
            <a:solidFill>
              <a:srgbClr val="BBC1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3" name="Freeform 716"/>
            <p:cNvSpPr>
              <a:spLocks/>
            </p:cNvSpPr>
            <p:nvPr/>
          </p:nvSpPr>
          <p:spPr bwMode="auto">
            <a:xfrm>
              <a:off x="3804" y="1918"/>
              <a:ext cx="1" cy="2"/>
            </a:xfrm>
            <a:custGeom>
              <a:avLst/>
              <a:gdLst>
                <a:gd name="T0" fmla="*/ 0 w 1"/>
                <a:gd name="T1" fmla="*/ 0 h 2"/>
                <a:gd name="T2" fmla="*/ 0 w 1"/>
                <a:gd name="T3" fmla="*/ 2 h 2"/>
                <a:gd name="T4" fmla="*/ 0 w 1"/>
                <a:gd name="T5" fmla="*/ 0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2"/>
                  </a:lnTo>
                  <a:lnTo>
                    <a:pt x="0" y="0"/>
                  </a:lnTo>
                  <a:close/>
                </a:path>
              </a:pathLst>
            </a:custGeom>
            <a:solidFill>
              <a:srgbClr val="BBC1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4" name="Freeform 717"/>
            <p:cNvSpPr>
              <a:spLocks/>
            </p:cNvSpPr>
            <p:nvPr/>
          </p:nvSpPr>
          <p:spPr bwMode="auto">
            <a:xfrm>
              <a:off x="3895" y="1711"/>
              <a:ext cx="2" cy="156"/>
            </a:xfrm>
            <a:custGeom>
              <a:avLst/>
              <a:gdLst>
                <a:gd name="T0" fmla="*/ 0 w 2"/>
                <a:gd name="T1" fmla="*/ 0 h 156"/>
                <a:gd name="T2" fmla="*/ 0 w 2"/>
                <a:gd name="T3" fmla="*/ 156 h 156"/>
                <a:gd name="T4" fmla="*/ 2 w 2"/>
                <a:gd name="T5" fmla="*/ 156 h 156"/>
                <a:gd name="T6" fmla="*/ 0 w 2"/>
                <a:gd name="T7" fmla="*/ 0 h 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56">
                  <a:moveTo>
                    <a:pt x="0" y="0"/>
                  </a:moveTo>
                  <a:lnTo>
                    <a:pt x="0" y="156"/>
                  </a:lnTo>
                  <a:lnTo>
                    <a:pt x="2" y="1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5" name="Freeform 718"/>
            <p:cNvSpPr>
              <a:spLocks/>
            </p:cNvSpPr>
            <p:nvPr/>
          </p:nvSpPr>
          <p:spPr bwMode="auto">
            <a:xfrm>
              <a:off x="3804" y="1702"/>
              <a:ext cx="88" cy="170"/>
            </a:xfrm>
            <a:custGeom>
              <a:avLst/>
              <a:gdLst>
                <a:gd name="T0" fmla="*/ 88 w 88"/>
                <a:gd name="T1" fmla="*/ 0 h 170"/>
                <a:gd name="T2" fmla="*/ 0 w 88"/>
                <a:gd name="T3" fmla="*/ 46 h 170"/>
                <a:gd name="T4" fmla="*/ 0 w 88"/>
                <a:gd name="T5" fmla="*/ 156 h 170"/>
                <a:gd name="T6" fmla="*/ 5 w 88"/>
                <a:gd name="T7" fmla="*/ 156 h 170"/>
                <a:gd name="T8" fmla="*/ 5 w 88"/>
                <a:gd name="T9" fmla="*/ 161 h 170"/>
                <a:gd name="T10" fmla="*/ 0 w 88"/>
                <a:gd name="T11" fmla="*/ 161 h 170"/>
                <a:gd name="T12" fmla="*/ 0 w 88"/>
                <a:gd name="T13" fmla="*/ 165 h 170"/>
                <a:gd name="T14" fmla="*/ 86 w 88"/>
                <a:gd name="T15" fmla="*/ 170 h 170"/>
                <a:gd name="T16" fmla="*/ 88 w 88"/>
                <a:gd name="T17" fmla="*/ 170 h 170"/>
                <a:gd name="T18" fmla="*/ 88 w 88"/>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170">
                  <a:moveTo>
                    <a:pt x="88" y="0"/>
                  </a:moveTo>
                  <a:lnTo>
                    <a:pt x="0" y="46"/>
                  </a:lnTo>
                  <a:lnTo>
                    <a:pt x="0" y="156"/>
                  </a:lnTo>
                  <a:lnTo>
                    <a:pt x="5" y="156"/>
                  </a:lnTo>
                  <a:lnTo>
                    <a:pt x="5" y="161"/>
                  </a:lnTo>
                  <a:lnTo>
                    <a:pt x="0" y="161"/>
                  </a:lnTo>
                  <a:lnTo>
                    <a:pt x="0" y="165"/>
                  </a:lnTo>
                  <a:lnTo>
                    <a:pt x="86" y="170"/>
                  </a:lnTo>
                  <a:lnTo>
                    <a:pt x="88" y="170"/>
                  </a:lnTo>
                  <a:lnTo>
                    <a:pt x="88" y="0"/>
                  </a:lnTo>
                  <a:close/>
                </a:path>
              </a:pathLst>
            </a:custGeom>
            <a:solidFill>
              <a:srgbClr val="6E9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6" name="Freeform 719"/>
            <p:cNvSpPr>
              <a:spLocks/>
            </p:cNvSpPr>
            <p:nvPr/>
          </p:nvSpPr>
          <p:spPr bwMode="auto">
            <a:xfrm>
              <a:off x="3804" y="1702"/>
              <a:ext cx="88" cy="170"/>
            </a:xfrm>
            <a:custGeom>
              <a:avLst/>
              <a:gdLst>
                <a:gd name="T0" fmla="*/ 88 w 88"/>
                <a:gd name="T1" fmla="*/ 0 h 170"/>
                <a:gd name="T2" fmla="*/ 0 w 88"/>
                <a:gd name="T3" fmla="*/ 46 h 170"/>
                <a:gd name="T4" fmla="*/ 0 w 88"/>
                <a:gd name="T5" fmla="*/ 156 h 170"/>
                <a:gd name="T6" fmla="*/ 5 w 88"/>
                <a:gd name="T7" fmla="*/ 156 h 170"/>
                <a:gd name="T8" fmla="*/ 5 w 88"/>
                <a:gd name="T9" fmla="*/ 161 h 170"/>
                <a:gd name="T10" fmla="*/ 0 w 88"/>
                <a:gd name="T11" fmla="*/ 161 h 170"/>
                <a:gd name="T12" fmla="*/ 0 w 88"/>
                <a:gd name="T13" fmla="*/ 165 h 170"/>
                <a:gd name="T14" fmla="*/ 86 w 88"/>
                <a:gd name="T15" fmla="*/ 170 h 170"/>
                <a:gd name="T16" fmla="*/ 88 w 88"/>
                <a:gd name="T17" fmla="*/ 170 h 170"/>
                <a:gd name="T18" fmla="*/ 88 w 88"/>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170">
                  <a:moveTo>
                    <a:pt x="88" y="0"/>
                  </a:moveTo>
                  <a:lnTo>
                    <a:pt x="0" y="46"/>
                  </a:lnTo>
                  <a:lnTo>
                    <a:pt x="0" y="156"/>
                  </a:lnTo>
                  <a:lnTo>
                    <a:pt x="5" y="156"/>
                  </a:lnTo>
                  <a:lnTo>
                    <a:pt x="5" y="161"/>
                  </a:lnTo>
                  <a:lnTo>
                    <a:pt x="0" y="161"/>
                  </a:lnTo>
                  <a:lnTo>
                    <a:pt x="0" y="165"/>
                  </a:lnTo>
                  <a:lnTo>
                    <a:pt x="86" y="170"/>
                  </a:lnTo>
                  <a:lnTo>
                    <a:pt x="88" y="170"/>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7" name="Freeform 720"/>
            <p:cNvSpPr>
              <a:spLocks/>
            </p:cNvSpPr>
            <p:nvPr/>
          </p:nvSpPr>
          <p:spPr bwMode="auto">
            <a:xfrm>
              <a:off x="3804" y="1874"/>
              <a:ext cx="75" cy="44"/>
            </a:xfrm>
            <a:custGeom>
              <a:avLst/>
              <a:gdLst>
                <a:gd name="T0" fmla="*/ 0 w 75"/>
                <a:gd name="T1" fmla="*/ 0 h 44"/>
                <a:gd name="T2" fmla="*/ 0 w 75"/>
                <a:gd name="T3" fmla="*/ 44 h 44"/>
                <a:gd name="T4" fmla="*/ 9 w 75"/>
                <a:gd name="T5" fmla="*/ 44 h 44"/>
                <a:gd name="T6" fmla="*/ 42 w 75"/>
                <a:gd name="T7" fmla="*/ 24 h 44"/>
                <a:gd name="T8" fmla="*/ 42 w 75"/>
                <a:gd name="T9" fmla="*/ 24 h 44"/>
                <a:gd name="T10" fmla="*/ 75 w 75"/>
                <a:gd name="T11" fmla="*/ 4 h 44"/>
                <a:gd name="T12" fmla="*/ 75 w 75"/>
                <a:gd name="T13" fmla="*/ 4 h 44"/>
                <a:gd name="T14" fmla="*/ 0 w 75"/>
                <a:gd name="T15" fmla="*/ 0 h 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 h="44">
                  <a:moveTo>
                    <a:pt x="0" y="0"/>
                  </a:moveTo>
                  <a:lnTo>
                    <a:pt x="0" y="44"/>
                  </a:lnTo>
                  <a:lnTo>
                    <a:pt x="9" y="44"/>
                  </a:lnTo>
                  <a:lnTo>
                    <a:pt x="42" y="24"/>
                  </a:lnTo>
                  <a:lnTo>
                    <a:pt x="75" y="4"/>
                  </a:lnTo>
                  <a:lnTo>
                    <a:pt x="0" y="0"/>
                  </a:lnTo>
                  <a:close/>
                </a:path>
              </a:pathLst>
            </a:custGeom>
            <a:solidFill>
              <a:srgbClr val="8785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8" name="Freeform 721"/>
            <p:cNvSpPr>
              <a:spLocks/>
            </p:cNvSpPr>
            <p:nvPr/>
          </p:nvSpPr>
          <p:spPr bwMode="auto">
            <a:xfrm>
              <a:off x="3804" y="1874"/>
              <a:ext cx="75" cy="44"/>
            </a:xfrm>
            <a:custGeom>
              <a:avLst/>
              <a:gdLst>
                <a:gd name="T0" fmla="*/ 0 w 75"/>
                <a:gd name="T1" fmla="*/ 0 h 44"/>
                <a:gd name="T2" fmla="*/ 0 w 75"/>
                <a:gd name="T3" fmla="*/ 44 h 44"/>
                <a:gd name="T4" fmla="*/ 9 w 75"/>
                <a:gd name="T5" fmla="*/ 44 h 44"/>
                <a:gd name="T6" fmla="*/ 42 w 75"/>
                <a:gd name="T7" fmla="*/ 24 h 44"/>
                <a:gd name="T8" fmla="*/ 42 w 75"/>
                <a:gd name="T9" fmla="*/ 24 h 44"/>
                <a:gd name="T10" fmla="*/ 75 w 75"/>
                <a:gd name="T11" fmla="*/ 4 h 44"/>
                <a:gd name="T12" fmla="*/ 75 w 75"/>
                <a:gd name="T13" fmla="*/ 4 h 44"/>
                <a:gd name="T14" fmla="*/ 0 w 75"/>
                <a:gd name="T15" fmla="*/ 0 h 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 h="44">
                  <a:moveTo>
                    <a:pt x="0" y="0"/>
                  </a:moveTo>
                  <a:lnTo>
                    <a:pt x="0" y="44"/>
                  </a:lnTo>
                  <a:lnTo>
                    <a:pt x="9" y="44"/>
                  </a:lnTo>
                  <a:lnTo>
                    <a:pt x="42" y="24"/>
                  </a:lnTo>
                  <a:lnTo>
                    <a:pt x="75"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9" name="Freeform 722"/>
            <p:cNvSpPr>
              <a:spLocks noEditPoints="1"/>
            </p:cNvSpPr>
            <p:nvPr/>
          </p:nvSpPr>
          <p:spPr bwMode="auto">
            <a:xfrm>
              <a:off x="3804" y="1867"/>
              <a:ext cx="86" cy="51"/>
            </a:xfrm>
            <a:custGeom>
              <a:avLst/>
              <a:gdLst>
                <a:gd name="T0" fmla="*/ 205 w 39"/>
                <a:gd name="T1" fmla="*/ 153 h 23"/>
                <a:gd name="T2" fmla="*/ 44 w 39"/>
                <a:gd name="T3" fmla="*/ 251 h 23"/>
                <a:gd name="T4" fmla="*/ 53 w 39"/>
                <a:gd name="T5" fmla="*/ 251 h 23"/>
                <a:gd name="T6" fmla="*/ 53 w 39"/>
                <a:gd name="T7" fmla="*/ 251 h 23"/>
                <a:gd name="T8" fmla="*/ 205 w 39"/>
                <a:gd name="T9" fmla="*/ 162 h 23"/>
                <a:gd name="T10" fmla="*/ 205 w 39"/>
                <a:gd name="T11" fmla="*/ 153 h 23"/>
                <a:gd name="T12" fmla="*/ 0 w 39"/>
                <a:gd name="T13" fmla="*/ 0 h 23"/>
                <a:gd name="T14" fmla="*/ 0 w 39"/>
                <a:gd name="T15" fmla="*/ 35 h 23"/>
                <a:gd name="T16" fmla="*/ 364 w 39"/>
                <a:gd name="T17" fmla="*/ 53 h 23"/>
                <a:gd name="T18" fmla="*/ 364 w 39"/>
                <a:gd name="T19" fmla="*/ 53 h 23"/>
                <a:gd name="T20" fmla="*/ 419 w 39"/>
                <a:gd name="T21" fmla="*/ 20 h 23"/>
                <a:gd name="T22" fmla="*/ 0 w 39"/>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23">
                  <a:moveTo>
                    <a:pt x="19" y="14"/>
                  </a:moveTo>
                  <a:cubicBezTo>
                    <a:pt x="4" y="23"/>
                    <a:pt x="4" y="23"/>
                    <a:pt x="4" y="23"/>
                  </a:cubicBezTo>
                  <a:cubicBezTo>
                    <a:pt x="5" y="23"/>
                    <a:pt x="5" y="23"/>
                    <a:pt x="5" y="23"/>
                  </a:cubicBezTo>
                  <a:cubicBezTo>
                    <a:pt x="5" y="23"/>
                    <a:pt x="5" y="23"/>
                    <a:pt x="5" y="23"/>
                  </a:cubicBezTo>
                  <a:cubicBezTo>
                    <a:pt x="19" y="15"/>
                    <a:pt x="19" y="15"/>
                    <a:pt x="19" y="15"/>
                  </a:cubicBezTo>
                  <a:cubicBezTo>
                    <a:pt x="19" y="14"/>
                    <a:pt x="19" y="14"/>
                    <a:pt x="19" y="14"/>
                  </a:cubicBezTo>
                  <a:moveTo>
                    <a:pt x="0" y="0"/>
                  </a:moveTo>
                  <a:cubicBezTo>
                    <a:pt x="0" y="3"/>
                    <a:pt x="0" y="3"/>
                    <a:pt x="0" y="3"/>
                  </a:cubicBezTo>
                  <a:cubicBezTo>
                    <a:pt x="34" y="5"/>
                    <a:pt x="34" y="5"/>
                    <a:pt x="34" y="5"/>
                  </a:cubicBezTo>
                  <a:cubicBezTo>
                    <a:pt x="34" y="5"/>
                    <a:pt x="34" y="5"/>
                    <a:pt x="34" y="5"/>
                  </a:cubicBezTo>
                  <a:cubicBezTo>
                    <a:pt x="39" y="2"/>
                    <a:pt x="39" y="2"/>
                    <a:pt x="39" y="2"/>
                  </a:cubicBezTo>
                  <a:cubicBezTo>
                    <a:pt x="0" y="0"/>
                    <a:pt x="0" y="0"/>
                    <a:pt x="0" y="0"/>
                  </a:cubicBezTo>
                </a:path>
              </a:pathLst>
            </a:custGeom>
            <a:solidFill>
              <a:srgbClr val="41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0" name="Freeform 723"/>
            <p:cNvSpPr>
              <a:spLocks/>
            </p:cNvSpPr>
            <p:nvPr/>
          </p:nvSpPr>
          <p:spPr bwMode="auto">
            <a:xfrm>
              <a:off x="3804" y="1922"/>
              <a:ext cx="2" cy="3"/>
            </a:xfrm>
            <a:custGeom>
              <a:avLst/>
              <a:gdLst>
                <a:gd name="T0" fmla="*/ 0 w 2"/>
                <a:gd name="T1" fmla="*/ 0 h 3"/>
                <a:gd name="T2" fmla="*/ 0 w 2"/>
                <a:gd name="T3" fmla="*/ 3 h 3"/>
                <a:gd name="T4" fmla="*/ 2 w 2"/>
                <a:gd name="T5" fmla="*/ 0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3"/>
                  </a:lnTo>
                  <a:lnTo>
                    <a:pt x="2" y="0"/>
                  </a:lnTo>
                  <a:lnTo>
                    <a:pt x="0" y="0"/>
                  </a:lnTo>
                  <a:close/>
                </a:path>
              </a:pathLst>
            </a:custGeom>
            <a:solidFill>
              <a:srgbClr val="8785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1" name="Freeform 724"/>
            <p:cNvSpPr>
              <a:spLocks/>
            </p:cNvSpPr>
            <p:nvPr/>
          </p:nvSpPr>
          <p:spPr bwMode="auto">
            <a:xfrm>
              <a:off x="3804" y="1922"/>
              <a:ext cx="7" cy="5"/>
            </a:xfrm>
            <a:custGeom>
              <a:avLst/>
              <a:gdLst>
                <a:gd name="T0" fmla="*/ 12 w 3"/>
                <a:gd name="T1" fmla="*/ 0 h 2"/>
                <a:gd name="T2" fmla="*/ 0 w 3"/>
                <a:gd name="T3" fmla="*/ 20 h 2"/>
                <a:gd name="T4" fmla="*/ 0 w 3"/>
                <a:gd name="T5" fmla="*/ 20 h 2"/>
                <a:gd name="T6" fmla="*/ 0 w 3"/>
                <a:gd name="T7" fmla="*/ 33 h 2"/>
                <a:gd name="T8" fmla="*/ 37 w 3"/>
                <a:gd name="T9" fmla="*/ 0 h 2"/>
                <a:gd name="T10" fmla="*/ 12 w 3"/>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2">
                  <a:moveTo>
                    <a:pt x="1" y="0"/>
                  </a:moveTo>
                  <a:cubicBezTo>
                    <a:pt x="0" y="1"/>
                    <a:pt x="0" y="1"/>
                    <a:pt x="0" y="1"/>
                  </a:cubicBezTo>
                  <a:cubicBezTo>
                    <a:pt x="0" y="1"/>
                    <a:pt x="0" y="1"/>
                    <a:pt x="0" y="1"/>
                  </a:cubicBezTo>
                  <a:cubicBezTo>
                    <a:pt x="0" y="1"/>
                    <a:pt x="0" y="1"/>
                    <a:pt x="0" y="2"/>
                  </a:cubicBezTo>
                  <a:cubicBezTo>
                    <a:pt x="3" y="0"/>
                    <a:pt x="3" y="0"/>
                    <a:pt x="3" y="0"/>
                  </a:cubicBezTo>
                  <a:cubicBezTo>
                    <a:pt x="1" y="0"/>
                    <a:pt x="1" y="0"/>
                    <a:pt x="1" y="0"/>
                  </a:cubicBezTo>
                </a:path>
              </a:pathLst>
            </a:custGeom>
            <a:solidFill>
              <a:srgbClr val="41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2" name="Freeform 725"/>
            <p:cNvSpPr>
              <a:spLocks/>
            </p:cNvSpPr>
            <p:nvPr/>
          </p:nvSpPr>
          <p:spPr bwMode="auto">
            <a:xfrm>
              <a:off x="3804" y="1925"/>
              <a:ext cx="1" cy="2"/>
            </a:xfrm>
            <a:custGeom>
              <a:avLst/>
              <a:gdLst>
                <a:gd name="T0" fmla="*/ 0 w 1"/>
                <a:gd name="T1" fmla="*/ 0 h 1"/>
                <a:gd name="T2" fmla="*/ 0 w 1"/>
                <a:gd name="T3" fmla="*/ 8 h 1"/>
                <a:gd name="T4" fmla="*/ 0 w 1"/>
                <a:gd name="T5" fmla="*/ 8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cubicBezTo>
                    <a:pt x="0" y="1"/>
                    <a:pt x="0" y="1"/>
                    <a:pt x="0" y="1"/>
                  </a:cubicBezTo>
                  <a:cubicBezTo>
                    <a:pt x="0" y="1"/>
                    <a:pt x="0" y="1"/>
                    <a:pt x="0" y="1"/>
                  </a:cubicBezTo>
                  <a:cubicBezTo>
                    <a:pt x="0" y="0"/>
                    <a:pt x="0" y="0"/>
                    <a:pt x="0" y="0"/>
                  </a:cubicBezTo>
                </a:path>
              </a:pathLst>
            </a:custGeom>
            <a:solidFill>
              <a:srgbClr val="41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3" name="Freeform 726"/>
            <p:cNvSpPr>
              <a:spLocks/>
            </p:cNvSpPr>
            <p:nvPr/>
          </p:nvSpPr>
          <p:spPr bwMode="auto">
            <a:xfrm>
              <a:off x="3804" y="1918"/>
              <a:ext cx="11" cy="4"/>
            </a:xfrm>
            <a:custGeom>
              <a:avLst/>
              <a:gdLst>
                <a:gd name="T0" fmla="*/ 0 w 5"/>
                <a:gd name="T1" fmla="*/ 0 h 2"/>
                <a:gd name="T2" fmla="*/ 0 w 5"/>
                <a:gd name="T3" fmla="*/ 8 h 2"/>
                <a:gd name="T4" fmla="*/ 0 w 5"/>
                <a:gd name="T5" fmla="*/ 16 h 2"/>
                <a:gd name="T6" fmla="*/ 9 w 5"/>
                <a:gd name="T7" fmla="*/ 16 h 2"/>
                <a:gd name="T8" fmla="*/ 33 w 5"/>
                <a:gd name="T9" fmla="*/ 16 h 2"/>
                <a:gd name="T10" fmla="*/ 53 w 5"/>
                <a:gd name="T11" fmla="*/ 0 h 2"/>
                <a:gd name="T12" fmla="*/ 53 w 5"/>
                <a:gd name="T13" fmla="*/ 0 h 2"/>
                <a:gd name="T14" fmla="*/ 44 w 5"/>
                <a:gd name="T15" fmla="*/ 0 h 2"/>
                <a:gd name="T16" fmla="*/ 0 w 5"/>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0" y="0"/>
                  </a:moveTo>
                  <a:cubicBezTo>
                    <a:pt x="0" y="1"/>
                    <a:pt x="0" y="1"/>
                    <a:pt x="0" y="1"/>
                  </a:cubicBezTo>
                  <a:cubicBezTo>
                    <a:pt x="0" y="2"/>
                    <a:pt x="0" y="2"/>
                    <a:pt x="0" y="2"/>
                  </a:cubicBezTo>
                  <a:cubicBezTo>
                    <a:pt x="1" y="2"/>
                    <a:pt x="1" y="2"/>
                    <a:pt x="1" y="2"/>
                  </a:cubicBezTo>
                  <a:cubicBezTo>
                    <a:pt x="3" y="2"/>
                    <a:pt x="3" y="2"/>
                    <a:pt x="3" y="2"/>
                  </a:cubicBezTo>
                  <a:cubicBezTo>
                    <a:pt x="5" y="0"/>
                    <a:pt x="5" y="0"/>
                    <a:pt x="5" y="0"/>
                  </a:cubicBezTo>
                  <a:cubicBezTo>
                    <a:pt x="5" y="0"/>
                    <a:pt x="5" y="0"/>
                    <a:pt x="5" y="0"/>
                  </a:cubicBezTo>
                  <a:cubicBezTo>
                    <a:pt x="4" y="0"/>
                    <a:pt x="4" y="0"/>
                    <a:pt x="4" y="0"/>
                  </a:cubicBezTo>
                  <a:cubicBezTo>
                    <a:pt x="0" y="0"/>
                    <a:pt x="0" y="0"/>
                    <a:pt x="0" y="0"/>
                  </a:cubicBezTo>
                </a:path>
              </a:pathLst>
            </a:custGeom>
            <a:solidFill>
              <a:srgbClr val="A8B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 name="Rectangle 727"/>
            <p:cNvSpPr>
              <a:spLocks noChangeArrowheads="1"/>
            </p:cNvSpPr>
            <p:nvPr/>
          </p:nvSpPr>
          <p:spPr bwMode="auto">
            <a:xfrm>
              <a:off x="3804" y="1858"/>
              <a:ext cx="5" cy="5"/>
            </a:xfrm>
            <a:prstGeom prst="rect">
              <a:avLst/>
            </a:prstGeom>
            <a:solidFill>
              <a:srgbClr val="A8BB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05" name="Rectangle 728"/>
            <p:cNvSpPr>
              <a:spLocks noChangeArrowheads="1"/>
            </p:cNvSpPr>
            <p:nvPr/>
          </p:nvSpPr>
          <p:spPr bwMode="auto">
            <a:xfrm>
              <a:off x="3804" y="1858"/>
              <a:ext cx="5"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06" name="Freeform 729"/>
            <p:cNvSpPr>
              <a:spLocks/>
            </p:cNvSpPr>
            <p:nvPr/>
          </p:nvSpPr>
          <p:spPr bwMode="auto">
            <a:xfrm>
              <a:off x="3846" y="1872"/>
              <a:ext cx="46" cy="28"/>
            </a:xfrm>
            <a:custGeom>
              <a:avLst/>
              <a:gdLst>
                <a:gd name="T0" fmla="*/ 46 w 46"/>
                <a:gd name="T1" fmla="*/ 0 h 28"/>
                <a:gd name="T2" fmla="*/ 44 w 46"/>
                <a:gd name="T3" fmla="*/ 0 h 28"/>
                <a:gd name="T4" fmla="*/ 33 w 46"/>
                <a:gd name="T5" fmla="*/ 6 h 28"/>
                <a:gd name="T6" fmla="*/ 0 w 46"/>
                <a:gd name="T7" fmla="*/ 26 h 28"/>
                <a:gd name="T8" fmla="*/ 0 w 46"/>
                <a:gd name="T9" fmla="*/ 26 h 28"/>
                <a:gd name="T10" fmla="*/ 0 w 46"/>
                <a:gd name="T11" fmla="*/ 28 h 28"/>
                <a:gd name="T12" fmla="*/ 46 w 46"/>
                <a:gd name="T13" fmla="*/ 2 h 28"/>
                <a:gd name="T14" fmla="*/ 46 w 46"/>
                <a:gd name="T15" fmla="*/ 0 h 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 h="28">
                  <a:moveTo>
                    <a:pt x="46" y="0"/>
                  </a:moveTo>
                  <a:lnTo>
                    <a:pt x="44" y="0"/>
                  </a:lnTo>
                  <a:lnTo>
                    <a:pt x="33" y="6"/>
                  </a:lnTo>
                  <a:lnTo>
                    <a:pt x="0" y="26"/>
                  </a:lnTo>
                  <a:lnTo>
                    <a:pt x="0" y="28"/>
                  </a:lnTo>
                  <a:lnTo>
                    <a:pt x="46" y="2"/>
                  </a:lnTo>
                  <a:lnTo>
                    <a:pt x="46" y="0"/>
                  </a:lnTo>
                  <a:close/>
                </a:path>
              </a:pathLst>
            </a:custGeom>
            <a:solidFill>
              <a:srgbClr val="A8B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7" name="Freeform 730"/>
            <p:cNvSpPr>
              <a:spLocks/>
            </p:cNvSpPr>
            <p:nvPr/>
          </p:nvSpPr>
          <p:spPr bwMode="auto">
            <a:xfrm>
              <a:off x="3846" y="1872"/>
              <a:ext cx="46" cy="28"/>
            </a:xfrm>
            <a:custGeom>
              <a:avLst/>
              <a:gdLst>
                <a:gd name="T0" fmla="*/ 46 w 46"/>
                <a:gd name="T1" fmla="*/ 0 h 28"/>
                <a:gd name="T2" fmla="*/ 44 w 46"/>
                <a:gd name="T3" fmla="*/ 0 h 28"/>
                <a:gd name="T4" fmla="*/ 33 w 46"/>
                <a:gd name="T5" fmla="*/ 6 h 28"/>
                <a:gd name="T6" fmla="*/ 0 w 46"/>
                <a:gd name="T7" fmla="*/ 26 h 28"/>
                <a:gd name="T8" fmla="*/ 0 w 46"/>
                <a:gd name="T9" fmla="*/ 26 h 28"/>
                <a:gd name="T10" fmla="*/ 0 w 46"/>
                <a:gd name="T11" fmla="*/ 28 h 28"/>
                <a:gd name="T12" fmla="*/ 46 w 46"/>
                <a:gd name="T13" fmla="*/ 2 h 28"/>
                <a:gd name="T14" fmla="*/ 46 w 46"/>
                <a:gd name="T15" fmla="*/ 0 h 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 h="28">
                  <a:moveTo>
                    <a:pt x="46" y="0"/>
                  </a:moveTo>
                  <a:lnTo>
                    <a:pt x="44" y="0"/>
                  </a:lnTo>
                  <a:lnTo>
                    <a:pt x="33" y="6"/>
                  </a:lnTo>
                  <a:lnTo>
                    <a:pt x="0" y="26"/>
                  </a:lnTo>
                  <a:lnTo>
                    <a:pt x="0" y="28"/>
                  </a:lnTo>
                  <a:lnTo>
                    <a:pt x="46" y="2"/>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8" name="Freeform 731"/>
            <p:cNvSpPr>
              <a:spLocks/>
            </p:cNvSpPr>
            <p:nvPr/>
          </p:nvSpPr>
          <p:spPr bwMode="auto">
            <a:xfrm>
              <a:off x="3800" y="1669"/>
              <a:ext cx="95" cy="55"/>
            </a:xfrm>
            <a:custGeom>
              <a:avLst/>
              <a:gdLst>
                <a:gd name="T0" fmla="*/ 2 w 95"/>
                <a:gd name="T1" fmla="*/ 55 h 55"/>
                <a:gd name="T2" fmla="*/ 95 w 95"/>
                <a:gd name="T3" fmla="*/ 4 h 55"/>
                <a:gd name="T4" fmla="*/ 92 w 95"/>
                <a:gd name="T5" fmla="*/ 0 h 55"/>
                <a:gd name="T6" fmla="*/ 0 w 95"/>
                <a:gd name="T7" fmla="*/ 51 h 55"/>
                <a:gd name="T8" fmla="*/ 2 w 95"/>
                <a:gd name="T9" fmla="*/ 55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55">
                  <a:moveTo>
                    <a:pt x="2" y="55"/>
                  </a:moveTo>
                  <a:lnTo>
                    <a:pt x="95" y="4"/>
                  </a:lnTo>
                  <a:lnTo>
                    <a:pt x="92" y="0"/>
                  </a:lnTo>
                  <a:lnTo>
                    <a:pt x="0" y="51"/>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9" name="Freeform 732"/>
            <p:cNvSpPr>
              <a:spLocks/>
            </p:cNvSpPr>
            <p:nvPr/>
          </p:nvSpPr>
          <p:spPr bwMode="auto">
            <a:xfrm>
              <a:off x="3800" y="1669"/>
              <a:ext cx="95" cy="55"/>
            </a:xfrm>
            <a:custGeom>
              <a:avLst/>
              <a:gdLst>
                <a:gd name="T0" fmla="*/ 2 w 95"/>
                <a:gd name="T1" fmla="*/ 55 h 55"/>
                <a:gd name="T2" fmla="*/ 95 w 95"/>
                <a:gd name="T3" fmla="*/ 4 h 55"/>
                <a:gd name="T4" fmla="*/ 92 w 95"/>
                <a:gd name="T5" fmla="*/ 0 h 55"/>
                <a:gd name="T6" fmla="*/ 0 w 95"/>
                <a:gd name="T7" fmla="*/ 51 h 55"/>
                <a:gd name="T8" fmla="*/ 2 w 95"/>
                <a:gd name="T9" fmla="*/ 55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55">
                  <a:moveTo>
                    <a:pt x="2" y="55"/>
                  </a:moveTo>
                  <a:lnTo>
                    <a:pt x="95" y="4"/>
                  </a:lnTo>
                  <a:lnTo>
                    <a:pt x="92" y="0"/>
                  </a:lnTo>
                  <a:lnTo>
                    <a:pt x="0" y="51"/>
                  </a:lnTo>
                  <a:lnTo>
                    <a:pt x="2"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0" name="Freeform 733"/>
            <p:cNvSpPr>
              <a:spLocks/>
            </p:cNvSpPr>
            <p:nvPr/>
          </p:nvSpPr>
          <p:spPr bwMode="auto">
            <a:xfrm>
              <a:off x="1936" y="1614"/>
              <a:ext cx="29" cy="13"/>
            </a:xfrm>
            <a:custGeom>
              <a:avLst/>
              <a:gdLst>
                <a:gd name="T0" fmla="*/ 29 w 29"/>
                <a:gd name="T1" fmla="*/ 0 h 13"/>
                <a:gd name="T2" fmla="*/ 0 w 29"/>
                <a:gd name="T3" fmla="*/ 13 h 13"/>
                <a:gd name="T4" fmla="*/ 5 w 29"/>
                <a:gd name="T5" fmla="*/ 13 h 13"/>
                <a:gd name="T6" fmla="*/ 9 w 29"/>
                <a:gd name="T7" fmla="*/ 13 h 13"/>
                <a:gd name="T8" fmla="*/ 29 w 29"/>
                <a:gd name="T9" fmla="*/ 2 h 13"/>
                <a:gd name="T10" fmla="*/ 29 w 29"/>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 h="13">
                  <a:moveTo>
                    <a:pt x="29" y="0"/>
                  </a:moveTo>
                  <a:lnTo>
                    <a:pt x="0" y="13"/>
                  </a:lnTo>
                  <a:lnTo>
                    <a:pt x="5" y="13"/>
                  </a:lnTo>
                  <a:lnTo>
                    <a:pt x="9" y="13"/>
                  </a:lnTo>
                  <a:lnTo>
                    <a:pt x="29" y="2"/>
                  </a:lnTo>
                  <a:lnTo>
                    <a:pt x="29" y="0"/>
                  </a:lnTo>
                  <a:close/>
                </a:path>
              </a:pathLst>
            </a:custGeom>
            <a:solidFill>
              <a:srgbClr val="F6F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1" name="Freeform 734"/>
            <p:cNvSpPr>
              <a:spLocks/>
            </p:cNvSpPr>
            <p:nvPr/>
          </p:nvSpPr>
          <p:spPr bwMode="auto">
            <a:xfrm>
              <a:off x="1936" y="1614"/>
              <a:ext cx="29" cy="13"/>
            </a:xfrm>
            <a:custGeom>
              <a:avLst/>
              <a:gdLst>
                <a:gd name="T0" fmla="*/ 29 w 29"/>
                <a:gd name="T1" fmla="*/ 0 h 13"/>
                <a:gd name="T2" fmla="*/ 0 w 29"/>
                <a:gd name="T3" fmla="*/ 13 h 13"/>
                <a:gd name="T4" fmla="*/ 5 w 29"/>
                <a:gd name="T5" fmla="*/ 13 h 13"/>
                <a:gd name="T6" fmla="*/ 9 w 29"/>
                <a:gd name="T7" fmla="*/ 13 h 13"/>
                <a:gd name="T8" fmla="*/ 29 w 29"/>
                <a:gd name="T9" fmla="*/ 2 h 13"/>
                <a:gd name="T10" fmla="*/ 29 w 29"/>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 h="13">
                  <a:moveTo>
                    <a:pt x="29" y="0"/>
                  </a:moveTo>
                  <a:lnTo>
                    <a:pt x="0" y="13"/>
                  </a:lnTo>
                  <a:lnTo>
                    <a:pt x="5" y="13"/>
                  </a:lnTo>
                  <a:lnTo>
                    <a:pt x="9" y="13"/>
                  </a:lnTo>
                  <a:lnTo>
                    <a:pt x="29" y="2"/>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2" name="Freeform 735"/>
            <p:cNvSpPr>
              <a:spLocks noEditPoints="1"/>
            </p:cNvSpPr>
            <p:nvPr/>
          </p:nvSpPr>
          <p:spPr bwMode="auto">
            <a:xfrm>
              <a:off x="1969" y="1612"/>
              <a:ext cx="1875" cy="86"/>
            </a:xfrm>
            <a:custGeom>
              <a:avLst/>
              <a:gdLst>
                <a:gd name="T0" fmla="*/ 1216 w 1875"/>
                <a:gd name="T1" fmla="*/ 55 h 86"/>
                <a:gd name="T2" fmla="*/ 1216 w 1875"/>
                <a:gd name="T3" fmla="*/ 55 h 86"/>
                <a:gd name="T4" fmla="*/ 1875 w 1875"/>
                <a:gd name="T5" fmla="*/ 86 h 86"/>
                <a:gd name="T6" fmla="*/ 1875 w 1875"/>
                <a:gd name="T7" fmla="*/ 83 h 86"/>
                <a:gd name="T8" fmla="*/ 1216 w 1875"/>
                <a:gd name="T9" fmla="*/ 55 h 86"/>
                <a:gd name="T10" fmla="*/ 0 w 1875"/>
                <a:gd name="T11" fmla="*/ 0 h 86"/>
                <a:gd name="T12" fmla="*/ 0 w 1875"/>
                <a:gd name="T13" fmla="*/ 0 h 86"/>
                <a:gd name="T14" fmla="*/ 1194 w 1875"/>
                <a:gd name="T15" fmla="*/ 55 h 86"/>
                <a:gd name="T16" fmla="*/ 1194 w 1875"/>
                <a:gd name="T17" fmla="*/ 53 h 86"/>
                <a:gd name="T18" fmla="*/ 0 w 1875"/>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75" h="86">
                  <a:moveTo>
                    <a:pt x="1216" y="55"/>
                  </a:moveTo>
                  <a:lnTo>
                    <a:pt x="1216" y="55"/>
                  </a:lnTo>
                  <a:lnTo>
                    <a:pt x="1875" y="86"/>
                  </a:lnTo>
                  <a:lnTo>
                    <a:pt x="1875" y="83"/>
                  </a:lnTo>
                  <a:lnTo>
                    <a:pt x="1216" y="55"/>
                  </a:lnTo>
                  <a:close/>
                  <a:moveTo>
                    <a:pt x="0" y="0"/>
                  </a:moveTo>
                  <a:lnTo>
                    <a:pt x="0" y="0"/>
                  </a:lnTo>
                  <a:lnTo>
                    <a:pt x="1194" y="55"/>
                  </a:lnTo>
                  <a:lnTo>
                    <a:pt x="1194" y="53"/>
                  </a:lnTo>
                  <a:lnTo>
                    <a:pt x="0" y="0"/>
                  </a:lnTo>
                  <a:close/>
                </a:path>
              </a:pathLst>
            </a:custGeom>
            <a:solidFill>
              <a:srgbClr val="EFF8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3" name="Freeform 736"/>
            <p:cNvSpPr>
              <a:spLocks noEditPoints="1"/>
            </p:cNvSpPr>
            <p:nvPr/>
          </p:nvSpPr>
          <p:spPr bwMode="auto">
            <a:xfrm>
              <a:off x="1969" y="1612"/>
              <a:ext cx="1875" cy="86"/>
            </a:xfrm>
            <a:custGeom>
              <a:avLst/>
              <a:gdLst>
                <a:gd name="T0" fmla="*/ 1216 w 1875"/>
                <a:gd name="T1" fmla="*/ 55 h 86"/>
                <a:gd name="T2" fmla="*/ 1216 w 1875"/>
                <a:gd name="T3" fmla="*/ 55 h 86"/>
                <a:gd name="T4" fmla="*/ 1875 w 1875"/>
                <a:gd name="T5" fmla="*/ 86 h 86"/>
                <a:gd name="T6" fmla="*/ 1875 w 1875"/>
                <a:gd name="T7" fmla="*/ 83 h 86"/>
                <a:gd name="T8" fmla="*/ 1216 w 1875"/>
                <a:gd name="T9" fmla="*/ 55 h 86"/>
                <a:gd name="T10" fmla="*/ 0 w 1875"/>
                <a:gd name="T11" fmla="*/ 0 h 86"/>
                <a:gd name="T12" fmla="*/ 0 w 1875"/>
                <a:gd name="T13" fmla="*/ 0 h 86"/>
                <a:gd name="T14" fmla="*/ 1194 w 1875"/>
                <a:gd name="T15" fmla="*/ 55 h 86"/>
                <a:gd name="T16" fmla="*/ 1194 w 1875"/>
                <a:gd name="T17" fmla="*/ 53 h 86"/>
                <a:gd name="T18" fmla="*/ 0 w 1875"/>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75" h="86">
                  <a:moveTo>
                    <a:pt x="1216" y="55"/>
                  </a:moveTo>
                  <a:lnTo>
                    <a:pt x="1216" y="55"/>
                  </a:lnTo>
                  <a:lnTo>
                    <a:pt x="1875" y="86"/>
                  </a:lnTo>
                  <a:lnTo>
                    <a:pt x="1875" y="83"/>
                  </a:lnTo>
                  <a:lnTo>
                    <a:pt x="1216" y="55"/>
                  </a:lnTo>
                  <a:moveTo>
                    <a:pt x="0" y="0"/>
                  </a:moveTo>
                  <a:lnTo>
                    <a:pt x="0" y="0"/>
                  </a:lnTo>
                  <a:lnTo>
                    <a:pt x="1194" y="55"/>
                  </a:lnTo>
                  <a:lnTo>
                    <a:pt x="1194"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4" name="Freeform 737"/>
            <p:cNvSpPr>
              <a:spLocks noEditPoints="1"/>
            </p:cNvSpPr>
            <p:nvPr/>
          </p:nvSpPr>
          <p:spPr bwMode="auto">
            <a:xfrm>
              <a:off x="1969" y="1612"/>
              <a:ext cx="1875" cy="86"/>
            </a:xfrm>
            <a:custGeom>
              <a:avLst/>
              <a:gdLst>
                <a:gd name="T0" fmla="*/ 1216 w 1875"/>
                <a:gd name="T1" fmla="*/ 55 h 86"/>
                <a:gd name="T2" fmla="*/ 1214 w 1875"/>
                <a:gd name="T3" fmla="*/ 57 h 86"/>
                <a:gd name="T4" fmla="*/ 1873 w 1875"/>
                <a:gd name="T5" fmla="*/ 86 h 86"/>
                <a:gd name="T6" fmla="*/ 1875 w 1875"/>
                <a:gd name="T7" fmla="*/ 86 h 86"/>
                <a:gd name="T8" fmla="*/ 1216 w 1875"/>
                <a:gd name="T9" fmla="*/ 55 h 86"/>
                <a:gd name="T10" fmla="*/ 0 w 1875"/>
                <a:gd name="T11" fmla="*/ 0 h 86"/>
                <a:gd name="T12" fmla="*/ 0 w 1875"/>
                <a:gd name="T13" fmla="*/ 2 h 86"/>
                <a:gd name="T14" fmla="*/ 1194 w 1875"/>
                <a:gd name="T15" fmla="*/ 55 h 86"/>
                <a:gd name="T16" fmla="*/ 1194 w 1875"/>
                <a:gd name="T17" fmla="*/ 55 h 86"/>
                <a:gd name="T18" fmla="*/ 0 w 1875"/>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75" h="86">
                  <a:moveTo>
                    <a:pt x="1216" y="55"/>
                  </a:moveTo>
                  <a:lnTo>
                    <a:pt x="1214" y="57"/>
                  </a:lnTo>
                  <a:lnTo>
                    <a:pt x="1873" y="86"/>
                  </a:lnTo>
                  <a:lnTo>
                    <a:pt x="1875" y="86"/>
                  </a:lnTo>
                  <a:lnTo>
                    <a:pt x="1216" y="55"/>
                  </a:lnTo>
                  <a:close/>
                  <a:moveTo>
                    <a:pt x="0" y="0"/>
                  </a:moveTo>
                  <a:lnTo>
                    <a:pt x="0" y="2"/>
                  </a:lnTo>
                  <a:lnTo>
                    <a:pt x="1194" y="55"/>
                  </a:lnTo>
                  <a:lnTo>
                    <a:pt x="0" y="0"/>
                  </a:lnTo>
                  <a:close/>
                </a:path>
              </a:pathLst>
            </a:custGeom>
            <a:solidFill>
              <a:srgbClr val="DFE6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5" name="Freeform 738"/>
            <p:cNvSpPr>
              <a:spLocks noEditPoints="1"/>
            </p:cNvSpPr>
            <p:nvPr/>
          </p:nvSpPr>
          <p:spPr bwMode="auto">
            <a:xfrm>
              <a:off x="1969" y="1612"/>
              <a:ext cx="1875" cy="86"/>
            </a:xfrm>
            <a:custGeom>
              <a:avLst/>
              <a:gdLst>
                <a:gd name="T0" fmla="*/ 1216 w 1875"/>
                <a:gd name="T1" fmla="*/ 55 h 86"/>
                <a:gd name="T2" fmla="*/ 1214 w 1875"/>
                <a:gd name="T3" fmla="*/ 57 h 86"/>
                <a:gd name="T4" fmla="*/ 1873 w 1875"/>
                <a:gd name="T5" fmla="*/ 86 h 86"/>
                <a:gd name="T6" fmla="*/ 1875 w 1875"/>
                <a:gd name="T7" fmla="*/ 86 h 86"/>
                <a:gd name="T8" fmla="*/ 1216 w 1875"/>
                <a:gd name="T9" fmla="*/ 55 h 86"/>
                <a:gd name="T10" fmla="*/ 0 w 1875"/>
                <a:gd name="T11" fmla="*/ 0 h 86"/>
                <a:gd name="T12" fmla="*/ 0 w 1875"/>
                <a:gd name="T13" fmla="*/ 2 h 86"/>
                <a:gd name="T14" fmla="*/ 1194 w 1875"/>
                <a:gd name="T15" fmla="*/ 55 h 86"/>
                <a:gd name="T16" fmla="*/ 1194 w 1875"/>
                <a:gd name="T17" fmla="*/ 55 h 86"/>
                <a:gd name="T18" fmla="*/ 0 w 1875"/>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75" h="86">
                  <a:moveTo>
                    <a:pt x="1216" y="55"/>
                  </a:moveTo>
                  <a:lnTo>
                    <a:pt x="1214" y="57"/>
                  </a:lnTo>
                  <a:lnTo>
                    <a:pt x="1873" y="86"/>
                  </a:lnTo>
                  <a:lnTo>
                    <a:pt x="1875" y="86"/>
                  </a:lnTo>
                  <a:lnTo>
                    <a:pt x="1216" y="55"/>
                  </a:lnTo>
                  <a:moveTo>
                    <a:pt x="0" y="0"/>
                  </a:moveTo>
                  <a:lnTo>
                    <a:pt x="0" y="2"/>
                  </a:lnTo>
                  <a:lnTo>
                    <a:pt x="1194"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6" name="Freeform 739"/>
            <p:cNvSpPr>
              <a:spLocks/>
            </p:cNvSpPr>
            <p:nvPr/>
          </p:nvSpPr>
          <p:spPr bwMode="auto">
            <a:xfrm>
              <a:off x="1965" y="1612"/>
              <a:ext cx="4" cy="4"/>
            </a:xfrm>
            <a:custGeom>
              <a:avLst/>
              <a:gdLst>
                <a:gd name="T0" fmla="*/ 2 w 4"/>
                <a:gd name="T1" fmla="*/ 0 h 4"/>
                <a:gd name="T2" fmla="*/ 0 w 4"/>
                <a:gd name="T3" fmla="*/ 2 h 4"/>
                <a:gd name="T4" fmla="*/ 0 w 4"/>
                <a:gd name="T5" fmla="*/ 4 h 4"/>
                <a:gd name="T6" fmla="*/ 2 w 4"/>
                <a:gd name="T7" fmla="*/ 2 h 4"/>
                <a:gd name="T8" fmla="*/ 4 w 4"/>
                <a:gd name="T9" fmla="*/ 2 h 4"/>
                <a:gd name="T10" fmla="*/ 4 w 4"/>
                <a:gd name="T11" fmla="*/ 0 h 4"/>
                <a:gd name="T12" fmla="*/ 4 w 4"/>
                <a:gd name="T13" fmla="*/ 0 h 4"/>
                <a:gd name="T14" fmla="*/ 2 w 4"/>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4">
                  <a:moveTo>
                    <a:pt x="2" y="0"/>
                  </a:moveTo>
                  <a:lnTo>
                    <a:pt x="0" y="2"/>
                  </a:lnTo>
                  <a:lnTo>
                    <a:pt x="0" y="4"/>
                  </a:lnTo>
                  <a:lnTo>
                    <a:pt x="2" y="2"/>
                  </a:lnTo>
                  <a:lnTo>
                    <a:pt x="4" y="2"/>
                  </a:lnTo>
                  <a:lnTo>
                    <a:pt x="4"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7" name="Freeform 740"/>
            <p:cNvSpPr>
              <a:spLocks noEditPoints="1"/>
            </p:cNvSpPr>
            <p:nvPr/>
          </p:nvSpPr>
          <p:spPr bwMode="auto">
            <a:xfrm>
              <a:off x="1901" y="1632"/>
              <a:ext cx="33" cy="15"/>
            </a:xfrm>
            <a:custGeom>
              <a:avLst/>
              <a:gdLst>
                <a:gd name="T0" fmla="*/ 18 w 33"/>
                <a:gd name="T1" fmla="*/ 6 h 15"/>
                <a:gd name="T2" fmla="*/ 0 w 33"/>
                <a:gd name="T3" fmla="*/ 15 h 15"/>
                <a:gd name="T4" fmla="*/ 0 w 33"/>
                <a:gd name="T5" fmla="*/ 15 h 15"/>
                <a:gd name="T6" fmla="*/ 18 w 33"/>
                <a:gd name="T7" fmla="*/ 8 h 15"/>
                <a:gd name="T8" fmla="*/ 18 w 33"/>
                <a:gd name="T9" fmla="*/ 6 h 15"/>
                <a:gd name="T10" fmla="*/ 29 w 33"/>
                <a:gd name="T11" fmla="*/ 0 h 15"/>
                <a:gd name="T12" fmla="*/ 22 w 33"/>
                <a:gd name="T13" fmla="*/ 4 h 15"/>
                <a:gd name="T14" fmla="*/ 22 w 33"/>
                <a:gd name="T15" fmla="*/ 6 h 15"/>
                <a:gd name="T16" fmla="*/ 33 w 33"/>
                <a:gd name="T17" fmla="*/ 0 h 15"/>
                <a:gd name="T18" fmla="*/ 29 w 33"/>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15">
                  <a:moveTo>
                    <a:pt x="18" y="6"/>
                  </a:moveTo>
                  <a:lnTo>
                    <a:pt x="0" y="15"/>
                  </a:lnTo>
                  <a:lnTo>
                    <a:pt x="18" y="8"/>
                  </a:lnTo>
                  <a:lnTo>
                    <a:pt x="18" y="6"/>
                  </a:lnTo>
                  <a:close/>
                  <a:moveTo>
                    <a:pt x="29" y="0"/>
                  </a:moveTo>
                  <a:lnTo>
                    <a:pt x="22" y="4"/>
                  </a:lnTo>
                  <a:lnTo>
                    <a:pt x="22" y="6"/>
                  </a:lnTo>
                  <a:lnTo>
                    <a:pt x="33" y="0"/>
                  </a:lnTo>
                  <a:lnTo>
                    <a:pt x="29" y="0"/>
                  </a:lnTo>
                  <a:close/>
                </a:path>
              </a:pathLst>
            </a:custGeom>
            <a:solidFill>
              <a:srgbClr val="E9F6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8" name="Freeform 741"/>
            <p:cNvSpPr>
              <a:spLocks noEditPoints="1"/>
            </p:cNvSpPr>
            <p:nvPr/>
          </p:nvSpPr>
          <p:spPr bwMode="auto">
            <a:xfrm>
              <a:off x="1901" y="1632"/>
              <a:ext cx="33" cy="15"/>
            </a:xfrm>
            <a:custGeom>
              <a:avLst/>
              <a:gdLst>
                <a:gd name="T0" fmla="*/ 18 w 33"/>
                <a:gd name="T1" fmla="*/ 6 h 15"/>
                <a:gd name="T2" fmla="*/ 0 w 33"/>
                <a:gd name="T3" fmla="*/ 15 h 15"/>
                <a:gd name="T4" fmla="*/ 0 w 33"/>
                <a:gd name="T5" fmla="*/ 15 h 15"/>
                <a:gd name="T6" fmla="*/ 18 w 33"/>
                <a:gd name="T7" fmla="*/ 8 h 15"/>
                <a:gd name="T8" fmla="*/ 18 w 33"/>
                <a:gd name="T9" fmla="*/ 6 h 15"/>
                <a:gd name="T10" fmla="*/ 29 w 33"/>
                <a:gd name="T11" fmla="*/ 0 h 15"/>
                <a:gd name="T12" fmla="*/ 22 w 33"/>
                <a:gd name="T13" fmla="*/ 4 h 15"/>
                <a:gd name="T14" fmla="*/ 22 w 33"/>
                <a:gd name="T15" fmla="*/ 6 h 15"/>
                <a:gd name="T16" fmla="*/ 33 w 33"/>
                <a:gd name="T17" fmla="*/ 0 h 15"/>
                <a:gd name="T18" fmla="*/ 29 w 33"/>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15">
                  <a:moveTo>
                    <a:pt x="18" y="6"/>
                  </a:moveTo>
                  <a:lnTo>
                    <a:pt x="0" y="15"/>
                  </a:lnTo>
                  <a:lnTo>
                    <a:pt x="18" y="8"/>
                  </a:lnTo>
                  <a:lnTo>
                    <a:pt x="18" y="6"/>
                  </a:lnTo>
                  <a:moveTo>
                    <a:pt x="29" y="0"/>
                  </a:moveTo>
                  <a:lnTo>
                    <a:pt x="22" y="4"/>
                  </a:lnTo>
                  <a:lnTo>
                    <a:pt x="22" y="6"/>
                  </a:lnTo>
                  <a:lnTo>
                    <a:pt x="33"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9" name="Freeform 742"/>
            <p:cNvSpPr>
              <a:spLocks noEditPoints="1"/>
            </p:cNvSpPr>
            <p:nvPr/>
          </p:nvSpPr>
          <p:spPr bwMode="auto">
            <a:xfrm>
              <a:off x="1901" y="1632"/>
              <a:ext cx="33" cy="15"/>
            </a:xfrm>
            <a:custGeom>
              <a:avLst/>
              <a:gdLst>
                <a:gd name="T0" fmla="*/ 18 w 33"/>
                <a:gd name="T1" fmla="*/ 8 h 15"/>
                <a:gd name="T2" fmla="*/ 0 w 33"/>
                <a:gd name="T3" fmla="*/ 15 h 15"/>
                <a:gd name="T4" fmla="*/ 5 w 33"/>
                <a:gd name="T5" fmla="*/ 15 h 15"/>
                <a:gd name="T6" fmla="*/ 18 w 33"/>
                <a:gd name="T7" fmla="*/ 8 h 15"/>
                <a:gd name="T8" fmla="*/ 18 w 33"/>
                <a:gd name="T9" fmla="*/ 8 h 15"/>
                <a:gd name="T10" fmla="*/ 33 w 33"/>
                <a:gd name="T11" fmla="*/ 0 h 15"/>
                <a:gd name="T12" fmla="*/ 22 w 33"/>
                <a:gd name="T13" fmla="*/ 6 h 15"/>
                <a:gd name="T14" fmla="*/ 22 w 33"/>
                <a:gd name="T15" fmla="*/ 6 h 15"/>
                <a:gd name="T16" fmla="*/ 33 w 33"/>
                <a:gd name="T17" fmla="*/ 0 h 15"/>
                <a:gd name="T18" fmla="*/ 33 w 33"/>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15">
                  <a:moveTo>
                    <a:pt x="18" y="8"/>
                  </a:moveTo>
                  <a:lnTo>
                    <a:pt x="0" y="15"/>
                  </a:lnTo>
                  <a:lnTo>
                    <a:pt x="5" y="15"/>
                  </a:lnTo>
                  <a:lnTo>
                    <a:pt x="18" y="8"/>
                  </a:lnTo>
                  <a:close/>
                  <a:moveTo>
                    <a:pt x="33" y="0"/>
                  </a:moveTo>
                  <a:lnTo>
                    <a:pt x="22" y="6"/>
                  </a:lnTo>
                  <a:lnTo>
                    <a:pt x="33" y="0"/>
                  </a:lnTo>
                  <a:close/>
                </a:path>
              </a:pathLst>
            </a:custGeom>
            <a:solidFill>
              <a:srgbClr val="DEE9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0" name="Freeform 743"/>
            <p:cNvSpPr>
              <a:spLocks noEditPoints="1"/>
            </p:cNvSpPr>
            <p:nvPr/>
          </p:nvSpPr>
          <p:spPr bwMode="auto">
            <a:xfrm>
              <a:off x="1901" y="1632"/>
              <a:ext cx="33" cy="15"/>
            </a:xfrm>
            <a:custGeom>
              <a:avLst/>
              <a:gdLst>
                <a:gd name="T0" fmla="*/ 18 w 33"/>
                <a:gd name="T1" fmla="*/ 8 h 15"/>
                <a:gd name="T2" fmla="*/ 0 w 33"/>
                <a:gd name="T3" fmla="*/ 15 h 15"/>
                <a:gd name="T4" fmla="*/ 5 w 33"/>
                <a:gd name="T5" fmla="*/ 15 h 15"/>
                <a:gd name="T6" fmla="*/ 18 w 33"/>
                <a:gd name="T7" fmla="*/ 8 h 15"/>
                <a:gd name="T8" fmla="*/ 18 w 33"/>
                <a:gd name="T9" fmla="*/ 8 h 15"/>
                <a:gd name="T10" fmla="*/ 33 w 33"/>
                <a:gd name="T11" fmla="*/ 0 h 15"/>
                <a:gd name="T12" fmla="*/ 22 w 33"/>
                <a:gd name="T13" fmla="*/ 6 h 15"/>
                <a:gd name="T14" fmla="*/ 22 w 33"/>
                <a:gd name="T15" fmla="*/ 6 h 15"/>
                <a:gd name="T16" fmla="*/ 33 w 33"/>
                <a:gd name="T17" fmla="*/ 0 h 15"/>
                <a:gd name="T18" fmla="*/ 33 w 33"/>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15">
                  <a:moveTo>
                    <a:pt x="18" y="8"/>
                  </a:moveTo>
                  <a:lnTo>
                    <a:pt x="0" y="15"/>
                  </a:lnTo>
                  <a:lnTo>
                    <a:pt x="5" y="15"/>
                  </a:lnTo>
                  <a:lnTo>
                    <a:pt x="18" y="8"/>
                  </a:lnTo>
                  <a:moveTo>
                    <a:pt x="33" y="0"/>
                  </a:moveTo>
                  <a:lnTo>
                    <a:pt x="22" y="6"/>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1" name="Freeform 744"/>
            <p:cNvSpPr>
              <a:spLocks/>
            </p:cNvSpPr>
            <p:nvPr/>
          </p:nvSpPr>
          <p:spPr bwMode="auto">
            <a:xfrm>
              <a:off x="1919" y="1636"/>
              <a:ext cx="4" cy="4"/>
            </a:xfrm>
            <a:custGeom>
              <a:avLst/>
              <a:gdLst>
                <a:gd name="T0" fmla="*/ 4 w 4"/>
                <a:gd name="T1" fmla="*/ 0 h 4"/>
                <a:gd name="T2" fmla="*/ 0 w 4"/>
                <a:gd name="T3" fmla="*/ 2 h 4"/>
                <a:gd name="T4" fmla="*/ 0 w 4"/>
                <a:gd name="T5" fmla="*/ 4 h 4"/>
                <a:gd name="T6" fmla="*/ 0 w 4"/>
                <a:gd name="T7" fmla="*/ 4 h 4"/>
                <a:gd name="T8" fmla="*/ 4 w 4"/>
                <a:gd name="T9" fmla="*/ 2 h 4"/>
                <a:gd name="T10" fmla="*/ 4 w 4"/>
                <a:gd name="T11" fmla="*/ 2 h 4"/>
                <a:gd name="T12" fmla="*/ 4 w 4"/>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4">
                  <a:moveTo>
                    <a:pt x="4" y="0"/>
                  </a:moveTo>
                  <a:lnTo>
                    <a:pt x="0" y="2"/>
                  </a:lnTo>
                  <a:lnTo>
                    <a:pt x="0" y="4"/>
                  </a:lnTo>
                  <a:lnTo>
                    <a:pt x="4" y="2"/>
                  </a:lnTo>
                  <a:lnTo>
                    <a:pt x="4" y="0"/>
                  </a:lnTo>
                  <a:close/>
                </a:path>
              </a:pathLst>
            </a:custGeom>
            <a:solidFill>
              <a:srgbClr val="A9AC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2" name="Freeform 745"/>
            <p:cNvSpPr>
              <a:spLocks/>
            </p:cNvSpPr>
            <p:nvPr/>
          </p:nvSpPr>
          <p:spPr bwMode="auto">
            <a:xfrm>
              <a:off x="1930" y="1627"/>
              <a:ext cx="11" cy="5"/>
            </a:xfrm>
            <a:custGeom>
              <a:avLst/>
              <a:gdLst>
                <a:gd name="T0" fmla="*/ 6 w 11"/>
                <a:gd name="T1" fmla="*/ 0 h 5"/>
                <a:gd name="T2" fmla="*/ 0 w 11"/>
                <a:gd name="T3" fmla="*/ 5 h 5"/>
                <a:gd name="T4" fmla="*/ 4 w 11"/>
                <a:gd name="T5" fmla="*/ 5 h 5"/>
                <a:gd name="T6" fmla="*/ 4 w 11"/>
                <a:gd name="T7" fmla="*/ 5 h 5"/>
                <a:gd name="T8" fmla="*/ 11 w 11"/>
                <a:gd name="T9" fmla="*/ 0 h 5"/>
                <a:gd name="T10" fmla="*/ 11 w 11"/>
                <a:gd name="T11" fmla="*/ 0 h 5"/>
                <a:gd name="T12" fmla="*/ 6 w 11"/>
                <a:gd name="T13" fmla="*/ 0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5">
                  <a:moveTo>
                    <a:pt x="6" y="0"/>
                  </a:moveTo>
                  <a:lnTo>
                    <a:pt x="0" y="5"/>
                  </a:lnTo>
                  <a:lnTo>
                    <a:pt x="4" y="5"/>
                  </a:lnTo>
                  <a:lnTo>
                    <a:pt x="11"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3" name="Freeform 746"/>
            <p:cNvSpPr>
              <a:spLocks/>
            </p:cNvSpPr>
            <p:nvPr/>
          </p:nvSpPr>
          <p:spPr bwMode="auto">
            <a:xfrm>
              <a:off x="1930" y="1627"/>
              <a:ext cx="11" cy="5"/>
            </a:xfrm>
            <a:custGeom>
              <a:avLst/>
              <a:gdLst>
                <a:gd name="T0" fmla="*/ 6 w 11"/>
                <a:gd name="T1" fmla="*/ 0 h 5"/>
                <a:gd name="T2" fmla="*/ 0 w 11"/>
                <a:gd name="T3" fmla="*/ 5 h 5"/>
                <a:gd name="T4" fmla="*/ 4 w 11"/>
                <a:gd name="T5" fmla="*/ 5 h 5"/>
                <a:gd name="T6" fmla="*/ 4 w 11"/>
                <a:gd name="T7" fmla="*/ 5 h 5"/>
                <a:gd name="T8" fmla="*/ 11 w 11"/>
                <a:gd name="T9" fmla="*/ 0 h 5"/>
                <a:gd name="T10" fmla="*/ 11 w 11"/>
                <a:gd name="T11" fmla="*/ 0 h 5"/>
                <a:gd name="T12" fmla="*/ 6 w 11"/>
                <a:gd name="T13" fmla="*/ 0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5">
                  <a:moveTo>
                    <a:pt x="6" y="0"/>
                  </a:moveTo>
                  <a:lnTo>
                    <a:pt x="0" y="5"/>
                  </a:lnTo>
                  <a:lnTo>
                    <a:pt x="4" y="5"/>
                  </a:lnTo>
                  <a:lnTo>
                    <a:pt x="11"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4" name="Freeform 747"/>
            <p:cNvSpPr>
              <a:spLocks/>
            </p:cNvSpPr>
            <p:nvPr/>
          </p:nvSpPr>
          <p:spPr bwMode="auto">
            <a:xfrm>
              <a:off x="1884" y="1651"/>
              <a:ext cx="11" cy="7"/>
            </a:xfrm>
            <a:custGeom>
              <a:avLst/>
              <a:gdLst>
                <a:gd name="T0" fmla="*/ 8 w 11"/>
                <a:gd name="T1" fmla="*/ 0 h 7"/>
                <a:gd name="T2" fmla="*/ 0 w 11"/>
                <a:gd name="T3" fmla="*/ 7 h 7"/>
                <a:gd name="T4" fmla="*/ 11 w 11"/>
                <a:gd name="T5" fmla="*/ 0 h 7"/>
                <a:gd name="T6" fmla="*/ 8 w 11"/>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7">
                  <a:moveTo>
                    <a:pt x="8" y="0"/>
                  </a:moveTo>
                  <a:lnTo>
                    <a:pt x="0" y="7"/>
                  </a:lnTo>
                  <a:lnTo>
                    <a:pt x="11" y="0"/>
                  </a:lnTo>
                  <a:lnTo>
                    <a:pt x="8" y="0"/>
                  </a:lnTo>
                  <a:close/>
                </a:path>
              </a:pathLst>
            </a:custGeom>
            <a:solidFill>
              <a:srgbClr val="E9F6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5" name="Freeform 748"/>
            <p:cNvSpPr>
              <a:spLocks/>
            </p:cNvSpPr>
            <p:nvPr/>
          </p:nvSpPr>
          <p:spPr bwMode="auto">
            <a:xfrm>
              <a:off x="1884" y="1651"/>
              <a:ext cx="11" cy="7"/>
            </a:xfrm>
            <a:custGeom>
              <a:avLst/>
              <a:gdLst>
                <a:gd name="T0" fmla="*/ 8 w 11"/>
                <a:gd name="T1" fmla="*/ 0 h 7"/>
                <a:gd name="T2" fmla="*/ 0 w 11"/>
                <a:gd name="T3" fmla="*/ 7 h 7"/>
                <a:gd name="T4" fmla="*/ 11 w 11"/>
                <a:gd name="T5" fmla="*/ 0 h 7"/>
                <a:gd name="T6" fmla="*/ 8 w 11"/>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7">
                  <a:moveTo>
                    <a:pt x="8" y="0"/>
                  </a:moveTo>
                  <a:lnTo>
                    <a:pt x="0" y="7"/>
                  </a:lnTo>
                  <a:lnTo>
                    <a:pt x="11"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6" name="Freeform 749"/>
            <p:cNvSpPr>
              <a:spLocks/>
            </p:cNvSpPr>
            <p:nvPr/>
          </p:nvSpPr>
          <p:spPr bwMode="auto">
            <a:xfrm>
              <a:off x="1875" y="1651"/>
              <a:ext cx="22" cy="11"/>
            </a:xfrm>
            <a:custGeom>
              <a:avLst/>
              <a:gdLst>
                <a:gd name="T0" fmla="*/ 20 w 22"/>
                <a:gd name="T1" fmla="*/ 0 h 11"/>
                <a:gd name="T2" fmla="*/ 9 w 22"/>
                <a:gd name="T3" fmla="*/ 7 h 11"/>
                <a:gd name="T4" fmla="*/ 0 w 22"/>
                <a:gd name="T5" fmla="*/ 11 h 11"/>
                <a:gd name="T6" fmla="*/ 4 w 22"/>
                <a:gd name="T7" fmla="*/ 11 h 11"/>
                <a:gd name="T8" fmla="*/ 22 w 22"/>
                <a:gd name="T9" fmla="*/ 0 h 11"/>
                <a:gd name="T10" fmla="*/ 20 w 22"/>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1">
                  <a:moveTo>
                    <a:pt x="20" y="0"/>
                  </a:moveTo>
                  <a:lnTo>
                    <a:pt x="9" y="7"/>
                  </a:lnTo>
                  <a:lnTo>
                    <a:pt x="0" y="11"/>
                  </a:lnTo>
                  <a:lnTo>
                    <a:pt x="4" y="11"/>
                  </a:lnTo>
                  <a:lnTo>
                    <a:pt x="22" y="0"/>
                  </a:lnTo>
                  <a:lnTo>
                    <a:pt x="20" y="0"/>
                  </a:lnTo>
                  <a:close/>
                </a:path>
              </a:pathLst>
            </a:custGeom>
            <a:solidFill>
              <a:srgbClr val="DEE9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7" name="Freeform 750"/>
            <p:cNvSpPr>
              <a:spLocks/>
            </p:cNvSpPr>
            <p:nvPr/>
          </p:nvSpPr>
          <p:spPr bwMode="auto">
            <a:xfrm>
              <a:off x="1875" y="1651"/>
              <a:ext cx="22" cy="11"/>
            </a:xfrm>
            <a:custGeom>
              <a:avLst/>
              <a:gdLst>
                <a:gd name="T0" fmla="*/ 20 w 22"/>
                <a:gd name="T1" fmla="*/ 0 h 11"/>
                <a:gd name="T2" fmla="*/ 9 w 22"/>
                <a:gd name="T3" fmla="*/ 7 h 11"/>
                <a:gd name="T4" fmla="*/ 0 w 22"/>
                <a:gd name="T5" fmla="*/ 11 h 11"/>
                <a:gd name="T6" fmla="*/ 4 w 22"/>
                <a:gd name="T7" fmla="*/ 11 h 11"/>
                <a:gd name="T8" fmla="*/ 22 w 22"/>
                <a:gd name="T9" fmla="*/ 0 h 11"/>
                <a:gd name="T10" fmla="*/ 20 w 22"/>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1">
                  <a:moveTo>
                    <a:pt x="20" y="0"/>
                  </a:moveTo>
                  <a:lnTo>
                    <a:pt x="9" y="7"/>
                  </a:lnTo>
                  <a:lnTo>
                    <a:pt x="0" y="11"/>
                  </a:lnTo>
                  <a:lnTo>
                    <a:pt x="4" y="11"/>
                  </a:lnTo>
                  <a:lnTo>
                    <a:pt x="22" y="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8" name="Rectangle 751"/>
            <p:cNvSpPr>
              <a:spLocks noChangeArrowheads="1"/>
            </p:cNvSpPr>
            <p:nvPr/>
          </p:nvSpPr>
          <p:spPr bwMode="auto">
            <a:xfrm>
              <a:off x="1873" y="1662"/>
              <a:ext cx="2" cy="3"/>
            </a:xfrm>
            <a:prstGeom prst="rect">
              <a:avLst/>
            </a:prstGeom>
            <a:solidFill>
              <a:srgbClr val="E9F6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29" name="Rectangle 752"/>
            <p:cNvSpPr>
              <a:spLocks noChangeArrowheads="1"/>
            </p:cNvSpPr>
            <p:nvPr/>
          </p:nvSpPr>
          <p:spPr bwMode="auto">
            <a:xfrm>
              <a:off x="1873" y="1662"/>
              <a:ext cx="2" cy="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30" name="Rectangle 753"/>
            <p:cNvSpPr>
              <a:spLocks noChangeArrowheads="1"/>
            </p:cNvSpPr>
            <p:nvPr/>
          </p:nvSpPr>
          <p:spPr bwMode="auto">
            <a:xfrm>
              <a:off x="1875" y="1662"/>
              <a:ext cx="1" cy="3"/>
            </a:xfrm>
            <a:prstGeom prst="rect">
              <a:avLst/>
            </a:prstGeom>
            <a:solidFill>
              <a:srgbClr val="DDE8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31" name="Rectangle 754"/>
            <p:cNvSpPr>
              <a:spLocks noChangeArrowheads="1"/>
            </p:cNvSpPr>
            <p:nvPr/>
          </p:nvSpPr>
          <p:spPr bwMode="auto">
            <a:xfrm>
              <a:off x="1875" y="1662"/>
              <a:ext cx="1" cy="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32" name="Freeform 755"/>
            <p:cNvSpPr>
              <a:spLocks noEditPoints="1"/>
            </p:cNvSpPr>
            <p:nvPr/>
          </p:nvSpPr>
          <p:spPr bwMode="auto">
            <a:xfrm>
              <a:off x="1875" y="1662"/>
              <a:ext cx="90" cy="7"/>
            </a:xfrm>
            <a:custGeom>
              <a:avLst/>
              <a:gdLst>
                <a:gd name="T0" fmla="*/ 79 w 90"/>
                <a:gd name="T1" fmla="*/ 5 h 7"/>
                <a:gd name="T2" fmla="*/ 79 w 90"/>
                <a:gd name="T3" fmla="*/ 7 h 7"/>
                <a:gd name="T4" fmla="*/ 90 w 90"/>
                <a:gd name="T5" fmla="*/ 7 h 7"/>
                <a:gd name="T6" fmla="*/ 90 w 90"/>
                <a:gd name="T7" fmla="*/ 5 h 7"/>
                <a:gd name="T8" fmla="*/ 79 w 90"/>
                <a:gd name="T9" fmla="*/ 5 h 7"/>
                <a:gd name="T10" fmla="*/ 0 w 90"/>
                <a:gd name="T11" fmla="*/ 0 h 7"/>
                <a:gd name="T12" fmla="*/ 0 w 90"/>
                <a:gd name="T13" fmla="*/ 0 h 7"/>
                <a:gd name="T14" fmla="*/ 0 w 90"/>
                <a:gd name="T15" fmla="*/ 3 h 7"/>
                <a:gd name="T16" fmla="*/ 0 w 90"/>
                <a:gd name="T17" fmla="*/ 3 h 7"/>
                <a:gd name="T18" fmla="*/ 0 w 90"/>
                <a:gd name="T19" fmla="*/ 0 h 7"/>
                <a:gd name="T20" fmla="*/ 0 w 90"/>
                <a:gd name="T21" fmla="*/ 3 h 7"/>
                <a:gd name="T22" fmla="*/ 42 w 90"/>
                <a:gd name="T23" fmla="*/ 5 h 7"/>
                <a:gd name="T24" fmla="*/ 46 w 90"/>
                <a:gd name="T25" fmla="*/ 3 h 7"/>
                <a:gd name="T26" fmla="*/ 44 w 90"/>
                <a:gd name="T27" fmla="*/ 3 h 7"/>
                <a:gd name="T28" fmla="*/ 44 w 90"/>
                <a:gd name="T29" fmla="*/ 3 h 7"/>
                <a:gd name="T30" fmla="*/ 4 w 90"/>
                <a:gd name="T31" fmla="*/ 0 h 7"/>
                <a:gd name="T32" fmla="*/ 4 w 90"/>
                <a:gd name="T33" fmla="*/ 0 h 7"/>
                <a:gd name="T34" fmla="*/ 0 w 90"/>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7">
                  <a:moveTo>
                    <a:pt x="79" y="5"/>
                  </a:moveTo>
                  <a:lnTo>
                    <a:pt x="79" y="7"/>
                  </a:lnTo>
                  <a:lnTo>
                    <a:pt x="90" y="7"/>
                  </a:lnTo>
                  <a:lnTo>
                    <a:pt x="90" y="5"/>
                  </a:lnTo>
                  <a:lnTo>
                    <a:pt x="79" y="5"/>
                  </a:lnTo>
                  <a:close/>
                  <a:moveTo>
                    <a:pt x="0" y="0"/>
                  </a:moveTo>
                  <a:lnTo>
                    <a:pt x="0" y="0"/>
                  </a:lnTo>
                  <a:lnTo>
                    <a:pt x="0" y="3"/>
                  </a:lnTo>
                  <a:lnTo>
                    <a:pt x="0" y="0"/>
                  </a:lnTo>
                  <a:lnTo>
                    <a:pt x="0" y="3"/>
                  </a:lnTo>
                  <a:lnTo>
                    <a:pt x="42" y="5"/>
                  </a:lnTo>
                  <a:lnTo>
                    <a:pt x="46" y="3"/>
                  </a:lnTo>
                  <a:lnTo>
                    <a:pt x="44" y="3"/>
                  </a:lnTo>
                  <a:lnTo>
                    <a:pt x="4" y="0"/>
                  </a:lnTo>
                  <a:lnTo>
                    <a:pt x="0" y="0"/>
                  </a:lnTo>
                  <a:close/>
                </a:path>
              </a:pathLst>
            </a:custGeom>
            <a:solidFill>
              <a:srgbClr val="D4E0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3" name="Freeform 756"/>
            <p:cNvSpPr>
              <a:spLocks noEditPoints="1"/>
            </p:cNvSpPr>
            <p:nvPr/>
          </p:nvSpPr>
          <p:spPr bwMode="auto">
            <a:xfrm>
              <a:off x="1875" y="1662"/>
              <a:ext cx="90" cy="7"/>
            </a:xfrm>
            <a:custGeom>
              <a:avLst/>
              <a:gdLst>
                <a:gd name="T0" fmla="*/ 79 w 90"/>
                <a:gd name="T1" fmla="*/ 5 h 7"/>
                <a:gd name="T2" fmla="*/ 79 w 90"/>
                <a:gd name="T3" fmla="*/ 7 h 7"/>
                <a:gd name="T4" fmla="*/ 90 w 90"/>
                <a:gd name="T5" fmla="*/ 7 h 7"/>
                <a:gd name="T6" fmla="*/ 90 w 90"/>
                <a:gd name="T7" fmla="*/ 5 h 7"/>
                <a:gd name="T8" fmla="*/ 79 w 90"/>
                <a:gd name="T9" fmla="*/ 5 h 7"/>
                <a:gd name="T10" fmla="*/ 0 w 90"/>
                <a:gd name="T11" fmla="*/ 0 h 7"/>
                <a:gd name="T12" fmla="*/ 0 w 90"/>
                <a:gd name="T13" fmla="*/ 0 h 7"/>
                <a:gd name="T14" fmla="*/ 0 w 90"/>
                <a:gd name="T15" fmla="*/ 3 h 7"/>
                <a:gd name="T16" fmla="*/ 0 w 90"/>
                <a:gd name="T17" fmla="*/ 3 h 7"/>
                <a:gd name="T18" fmla="*/ 0 w 90"/>
                <a:gd name="T19" fmla="*/ 0 h 7"/>
                <a:gd name="T20" fmla="*/ 0 w 90"/>
                <a:gd name="T21" fmla="*/ 3 h 7"/>
                <a:gd name="T22" fmla="*/ 42 w 90"/>
                <a:gd name="T23" fmla="*/ 5 h 7"/>
                <a:gd name="T24" fmla="*/ 46 w 90"/>
                <a:gd name="T25" fmla="*/ 3 h 7"/>
                <a:gd name="T26" fmla="*/ 44 w 90"/>
                <a:gd name="T27" fmla="*/ 3 h 7"/>
                <a:gd name="T28" fmla="*/ 44 w 90"/>
                <a:gd name="T29" fmla="*/ 3 h 7"/>
                <a:gd name="T30" fmla="*/ 4 w 90"/>
                <a:gd name="T31" fmla="*/ 0 h 7"/>
                <a:gd name="T32" fmla="*/ 4 w 90"/>
                <a:gd name="T33" fmla="*/ 0 h 7"/>
                <a:gd name="T34" fmla="*/ 0 w 90"/>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7">
                  <a:moveTo>
                    <a:pt x="79" y="5"/>
                  </a:moveTo>
                  <a:lnTo>
                    <a:pt x="79" y="7"/>
                  </a:lnTo>
                  <a:lnTo>
                    <a:pt x="90" y="7"/>
                  </a:lnTo>
                  <a:lnTo>
                    <a:pt x="90" y="5"/>
                  </a:lnTo>
                  <a:lnTo>
                    <a:pt x="79" y="5"/>
                  </a:lnTo>
                  <a:moveTo>
                    <a:pt x="0" y="0"/>
                  </a:moveTo>
                  <a:lnTo>
                    <a:pt x="0" y="0"/>
                  </a:lnTo>
                  <a:lnTo>
                    <a:pt x="0" y="3"/>
                  </a:lnTo>
                  <a:lnTo>
                    <a:pt x="0" y="0"/>
                  </a:lnTo>
                  <a:lnTo>
                    <a:pt x="0" y="3"/>
                  </a:lnTo>
                  <a:lnTo>
                    <a:pt x="42" y="5"/>
                  </a:lnTo>
                  <a:lnTo>
                    <a:pt x="46" y="3"/>
                  </a:lnTo>
                  <a:lnTo>
                    <a:pt x="44" y="3"/>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4" name="Freeform 757"/>
            <p:cNvSpPr>
              <a:spLocks/>
            </p:cNvSpPr>
            <p:nvPr/>
          </p:nvSpPr>
          <p:spPr bwMode="auto">
            <a:xfrm>
              <a:off x="1925" y="1665"/>
              <a:ext cx="25" cy="2"/>
            </a:xfrm>
            <a:custGeom>
              <a:avLst/>
              <a:gdLst>
                <a:gd name="T0" fmla="*/ 5 w 25"/>
                <a:gd name="T1" fmla="*/ 0 h 2"/>
                <a:gd name="T2" fmla="*/ 0 w 25"/>
                <a:gd name="T3" fmla="*/ 2 h 2"/>
                <a:gd name="T4" fmla="*/ 25 w 25"/>
                <a:gd name="T5" fmla="*/ 2 h 2"/>
                <a:gd name="T6" fmla="*/ 25 w 25"/>
                <a:gd name="T7" fmla="*/ 0 h 2"/>
                <a:gd name="T8" fmla="*/ 5 w 25"/>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
                  <a:moveTo>
                    <a:pt x="5" y="0"/>
                  </a:moveTo>
                  <a:lnTo>
                    <a:pt x="0" y="2"/>
                  </a:lnTo>
                  <a:lnTo>
                    <a:pt x="25" y="2"/>
                  </a:lnTo>
                  <a:lnTo>
                    <a:pt x="25" y="0"/>
                  </a:lnTo>
                  <a:lnTo>
                    <a:pt x="5" y="0"/>
                  </a:lnTo>
                  <a:close/>
                </a:path>
              </a:pathLst>
            </a:custGeom>
            <a:solidFill>
              <a:srgbClr val="CCD5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5" name="Freeform 758"/>
            <p:cNvSpPr>
              <a:spLocks noEditPoints="1"/>
            </p:cNvSpPr>
            <p:nvPr/>
          </p:nvSpPr>
          <p:spPr bwMode="auto">
            <a:xfrm>
              <a:off x="1917" y="1665"/>
              <a:ext cx="37" cy="4"/>
            </a:xfrm>
            <a:custGeom>
              <a:avLst/>
              <a:gdLst>
                <a:gd name="T0" fmla="*/ 33 w 37"/>
                <a:gd name="T1" fmla="*/ 0 h 4"/>
                <a:gd name="T2" fmla="*/ 33 w 37"/>
                <a:gd name="T3" fmla="*/ 2 h 4"/>
                <a:gd name="T4" fmla="*/ 37 w 37"/>
                <a:gd name="T5" fmla="*/ 4 h 4"/>
                <a:gd name="T6" fmla="*/ 37 w 37"/>
                <a:gd name="T7" fmla="*/ 2 h 4"/>
                <a:gd name="T8" fmla="*/ 33 w 37"/>
                <a:gd name="T9" fmla="*/ 0 h 4"/>
                <a:gd name="T10" fmla="*/ 6 w 37"/>
                <a:gd name="T11" fmla="*/ 0 h 4"/>
                <a:gd name="T12" fmla="*/ 6 w 37"/>
                <a:gd name="T13" fmla="*/ 0 h 4"/>
                <a:gd name="T14" fmla="*/ 4 w 37"/>
                <a:gd name="T15" fmla="*/ 0 h 4"/>
                <a:gd name="T16" fmla="*/ 0 w 37"/>
                <a:gd name="T17" fmla="*/ 2 h 4"/>
                <a:gd name="T18" fmla="*/ 8 w 37"/>
                <a:gd name="T19" fmla="*/ 2 h 4"/>
                <a:gd name="T20" fmla="*/ 13 w 37"/>
                <a:gd name="T21" fmla="*/ 0 h 4"/>
                <a:gd name="T22" fmla="*/ 6 w 37"/>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 h="4">
                  <a:moveTo>
                    <a:pt x="33" y="0"/>
                  </a:moveTo>
                  <a:lnTo>
                    <a:pt x="33" y="2"/>
                  </a:lnTo>
                  <a:lnTo>
                    <a:pt x="37" y="4"/>
                  </a:lnTo>
                  <a:lnTo>
                    <a:pt x="37" y="2"/>
                  </a:lnTo>
                  <a:lnTo>
                    <a:pt x="33" y="0"/>
                  </a:lnTo>
                  <a:close/>
                  <a:moveTo>
                    <a:pt x="6" y="0"/>
                  </a:moveTo>
                  <a:lnTo>
                    <a:pt x="6" y="0"/>
                  </a:lnTo>
                  <a:lnTo>
                    <a:pt x="4" y="0"/>
                  </a:lnTo>
                  <a:lnTo>
                    <a:pt x="0" y="2"/>
                  </a:lnTo>
                  <a:lnTo>
                    <a:pt x="8" y="2"/>
                  </a:lnTo>
                  <a:lnTo>
                    <a:pt x="13" y="0"/>
                  </a:lnTo>
                  <a:lnTo>
                    <a:pt x="6" y="0"/>
                  </a:lnTo>
                  <a:close/>
                </a:path>
              </a:pathLst>
            </a:custGeom>
            <a:solidFill>
              <a:srgbClr val="BCC4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6" name="Freeform 759"/>
            <p:cNvSpPr>
              <a:spLocks/>
            </p:cNvSpPr>
            <p:nvPr/>
          </p:nvSpPr>
          <p:spPr bwMode="auto">
            <a:xfrm>
              <a:off x="1919" y="1665"/>
              <a:ext cx="4" cy="1"/>
            </a:xfrm>
            <a:custGeom>
              <a:avLst/>
              <a:gdLst>
                <a:gd name="T0" fmla="*/ 0 w 4"/>
                <a:gd name="T1" fmla="*/ 0 h 1"/>
                <a:gd name="T2" fmla="*/ 0 w 4"/>
                <a:gd name="T3" fmla="*/ 0 h 1"/>
                <a:gd name="T4" fmla="*/ 2 w 4"/>
                <a:gd name="T5" fmla="*/ 0 h 1"/>
                <a:gd name="T6" fmla="*/ 4 w 4"/>
                <a:gd name="T7" fmla="*/ 0 h 1"/>
                <a:gd name="T8" fmla="*/ 4 w 4"/>
                <a:gd name="T9" fmla="*/ 0 h 1"/>
                <a:gd name="T10" fmla="*/ 0 w 4"/>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1">
                  <a:moveTo>
                    <a:pt x="0" y="0"/>
                  </a:moveTo>
                  <a:lnTo>
                    <a:pt x="0" y="0"/>
                  </a:lnTo>
                  <a:lnTo>
                    <a:pt x="2" y="0"/>
                  </a:lnTo>
                  <a:lnTo>
                    <a:pt x="4" y="0"/>
                  </a:lnTo>
                  <a:lnTo>
                    <a:pt x="0" y="0"/>
                  </a:lnTo>
                  <a:close/>
                </a:path>
              </a:pathLst>
            </a:custGeom>
            <a:solidFill>
              <a:srgbClr val="B5BA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7" name="Freeform 760"/>
            <p:cNvSpPr>
              <a:spLocks/>
            </p:cNvSpPr>
            <p:nvPr/>
          </p:nvSpPr>
          <p:spPr bwMode="auto">
            <a:xfrm>
              <a:off x="1969" y="1667"/>
              <a:ext cx="1161" cy="55"/>
            </a:xfrm>
            <a:custGeom>
              <a:avLst/>
              <a:gdLst>
                <a:gd name="T0" fmla="*/ 0 w 1161"/>
                <a:gd name="T1" fmla="*/ 0 h 55"/>
                <a:gd name="T2" fmla="*/ 0 w 1161"/>
                <a:gd name="T3" fmla="*/ 2 h 55"/>
                <a:gd name="T4" fmla="*/ 1161 w 1161"/>
                <a:gd name="T5" fmla="*/ 55 h 55"/>
                <a:gd name="T6" fmla="*/ 1161 w 1161"/>
                <a:gd name="T7" fmla="*/ 53 h 55"/>
                <a:gd name="T8" fmla="*/ 0 w 1161"/>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1" h="55">
                  <a:moveTo>
                    <a:pt x="0" y="0"/>
                  </a:moveTo>
                  <a:lnTo>
                    <a:pt x="0" y="2"/>
                  </a:lnTo>
                  <a:lnTo>
                    <a:pt x="1161" y="55"/>
                  </a:lnTo>
                  <a:lnTo>
                    <a:pt x="1161" y="53"/>
                  </a:lnTo>
                  <a:lnTo>
                    <a:pt x="0" y="0"/>
                  </a:lnTo>
                  <a:close/>
                </a:path>
              </a:pathLst>
            </a:custGeom>
            <a:solidFill>
              <a:srgbClr val="D3DF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8" name="Freeform 761"/>
            <p:cNvSpPr>
              <a:spLocks/>
            </p:cNvSpPr>
            <p:nvPr/>
          </p:nvSpPr>
          <p:spPr bwMode="auto">
            <a:xfrm>
              <a:off x="1969" y="1667"/>
              <a:ext cx="1161" cy="55"/>
            </a:xfrm>
            <a:custGeom>
              <a:avLst/>
              <a:gdLst>
                <a:gd name="T0" fmla="*/ 0 w 1161"/>
                <a:gd name="T1" fmla="*/ 0 h 55"/>
                <a:gd name="T2" fmla="*/ 0 w 1161"/>
                <a:gd name="T3" fmla="*/ 2 h 55"/>
                <a:gd name="T4" fmla="*/ 1161 w 1161"/>
                <a:gd name="T5" fmla="*/ 55 h 55"/>
                <a:gd name="T6" fmla="*/ 1161 w 1161"/>
                <a:gd name="T7" fmla="*/ 53 h 55"/>
                <a:gd name="T8" fmla="*/ 0 w 1161"/>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1" h="55">
                  <a:moveTo>
                    <a:pt x="0" y="0"/>
                  </a:moveTo>
                  <a:lnTo>
                    <a:pt x="0" y="2"/>
                  </a:lnTo>
                  <a:lnTo>
                    <a:pt x="1161" y="55"/>
                  </a:lnTo>
                  <a:lnTo>
                    <a:pt x="1161"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9" name="Freeform 762"/>
            <p:cNvSpPr>
              <a:spLocks/>
            </p:cNvSpPr>
            <p:nvPr/>
          </p:nvSpPr>
          <p:spPr bwMode="auto">
            <a:xfrm>
              <a:off x="3155" y="1720"/>
              <a:ext cx="610" cy="28"/>
            </a:xfrm>
            <a:custGeom>
              <a:avLst/>
              <a:gdLst>
                <a:gd name="T0" fmla="*/ 2 w 610"/>
                <a:gd name="T1" fmla="*/ 0 h 28"/>
                <a:gd name="T2" fmla="*/ 0 w 610"/>
                <a:gd name="T3" fmla="*/ 2 h 28"/>
                <a:gd name="T4" fmla="*/ 610 w 610"/>
                <a:gd name="T5" fmla="*/ 28 h 28"/>
                <a:gd name="T6" fmla="*/ 610 w 610"/>
                <a:gd name="T7" fmla="*/ 26 h 28"/>
                <a:gd name="T8" fmla="*/ 2 w 610"/>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0" h="28">
                  <a:moveTo>
                    <a:pt x="2" y="0"/>
                  </a:moveTo>
                  <a:lnTo>
                    <a:pt x="0" y="2"/>
                  </a:lnTo>
                  <a:lnTo>
                    <a:pt x="610" y="28"/>
                  </a:lnTo>
                  <a:lnTo>
                    <a:pt x="610" y="26"/>
                  </a:lnTo>
                  <a:lnTo>
                    <a:pt x="2" y="0"/>
                  </a:lnTo>
                  <a:close/>
                </a:path>
              </a:pathLst>
            </a:custGeom>
            <a:solidFill>
              <a:srgbClr val="D3DF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0" name="Freeform 763"/>
            <p:cNvSpPr>
              <a:spLocks/>
            </p:cNvSpPr>
            <p:nvPr/>
          </p:nvSpPr>
          <p:spPr bwMode="auto">
            <a:xfrm>
              <a:off x="3155" y="1720"/>
              <a:ext cx="610" cy="28"/>
            </a:xfrm>
            <a:custGeom>
              <a:avLst/>
              <a:gdLst>
                <a:gd name="T0" fmla="*/ 2 w 610"/>
                <a:gd name="T1" fmla="*/ 0 h 28"/>
                <a:gd name="T2" fmla="*/ 0 w 610"/>
                <a:gd name="T3" fmla="*/ 2 h 28"/>
                <a:gd name="T4" fmla="*/ 610 w 610"/>
                <a:gd name="T5" fmla="*/ 28 h 28"/>
                <a:gd name="T6" fmla="*/ 610 w 610"/>
                <a:gd name="T7" fmla="*/ 26 h 28"/>
                <a:gd name="T8" fmla="*/ 2 w 610"/>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0" h="28">
                  <a:moveTo>
                    <a:pt x="2" y="0"/>
                  </a:moveTo>
                  <a:lnTo>
                    <a:pt x="0" y="2"/>
                  </a:lnTo>
                  <a:lnTo>
                    <a:pt x="610" y="28"/>
                  </a:lnTo>
                  <a:lnTo>
                    <a:pt x="610" y="2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1" name="Freeform 764"/>
            <p:cNvSpPr>
              <a:spLocks/>
            </p:cNvSpPr>
            <p:nvPr/>
          </p:nvSpPr>
          <p:spPr bwMode="auto">
            <a:xfrm>
              <a:off x="3135" y="1720"/>
              <a:ext cx="17" cy="2"/>
            </a:xfrm>
            <a:custGeom>
              <a:avLst/>
              <a:gdLst>
                <a:gd name="T0" fmla="*/ 2 w 17"/>
                <a:gd name="T1" fmla="*/ 0 h 2"/>
                <a:gd name="T2" fmla="*/ 0 w 17"/>
                <a:gd name="T3" fmla="*/ 2 h 2"/>
                <a:gd name="T4" fmla="*/ 15 w 17"/>
                <a:gd name="T5" fmla="*/ 2 h 2"/>
                <a:gd name="T6" fmla="*/ 17 w 17"/>
                <a:gd name="T7" fmla="*/ 0 h 2"/>
                <a:gd name="T8" fmla="*/ 2 w 17"/>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
                  <a:moveTo>
                    <a:pt x="2" y="0"/>
                  </a:moveTo>
                  <a:lnTo>
                    <a:pt x="0" y="2"/>
                  </a:lnTo>
                  <a:lnTo>
                    <a:pt x="15" y="2"/>
                  </a:lnTo>
                  <a:lnTo>
                    <a:pt x="17" y="0"/>
                  </a:lnTo>
                  <a:lnTo>
                    <a:pt x="2" y="0"/>
                  </a:lnTo>
                  <a:close/>
                </a:path>
              </a:pathLst>
            </a:custGeom>
            <a:solidFill>
              <a:srgbClr val="DFE5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2" name="Freeform 765"/>
            <p:cNvSpPr>
              <a:spLocks noEditPoints="1"/>
            </p:cNvSpPr>
            <p:nvPr/>
          </p:nvSpPr>
          <p:spPr bwMode="auto">
            <a:xfrm>
              <a:off x="3130" y="1720"/>
              <a:ext cx="27" cy="2"/>
            </a:xfrm>
            <a:custGeom>
              <a:avLst/>
              <a:gdLst>
                <a:gd name="T0" fmla="*/ 22 w 27"/>
                <a:gd name="T1" fmla="*/ 0 h 2"/>
                <a:gd name="T2" fmla="*/ 20 w 27"/>
                <a:gd name="T3" fmla="*/ 2 h 2"/>
                <a:gd name="T4" fmla="*/ 25 w 27"/>
                <a:gd name="T5" fmla="*/ 2 h 2"/>
                <a:gd name="T6" fmla="*/ 27 w 27"/>
                <a:gd name="T7" fmla="*/ 0 h 2"/>
                <a:gd name="T8" fmla="*/ 22 w 27"/>
                <a:gd name="T9" fmla="*/ 0 h 2"/>
                <a:gd name="T10" fmla="*/ 0 w 27"/>
                <a:gd name="T11" fmla="*/ 0 h 2"/>
                <a:gd name="T12" fmla="*/ 0 w 27"/>
                <a:gd name="T13" fmla="*/ 2 h 2"/>
                <a:gd name="T14" fmla="*/ 5 w 27"/>
                <a:gd name="T15" fmla="*/ 2 h 2"/>
                <a:gd name="T16" fmla="*/ 7 w 27"/>
                <a:gd name="T17" fmla="*/ 0 h 2"/>
                <a:gd name="T18" fmla="*/ 0 w 27"/>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2">
                  <a:moveTo>
                    <a:pt x="22" y="0"/>
                  </a:moveTo>
                  <a:lnTo>
                    <a:pt x="20" y="2"/>
                  </a:lnTo>
                  <a:lnTo>
                    <a:pt x="25" y="2"/>
                  </a:lnTo>
                  <a:lnTo>
                    <a:pt x="27" y="0"/>
                  </a:lnTo>
                  <a:lnTo>
                    <a:pt x="22" y="0"/>
                  </a:lnTo>
                  <a:close/>
                  <a:moveTo>
                    <a:pt x="0" y="0"/>
                  </a:moveTo>
                  <a:lnTo>
                    <a:pt x="0" y="2"/>
                  </a:lnTo>
                  <a:lnTo>
                    <a:pt x="5" y="2"/>
                  </a:lnTo>
                  <a:lnTo>
                    <a:pt x="7" y="0"/>
                  </a:lnTo>
                  <a:lnTo>
                    <a:pt x="0" y="0"/>
                  </a:lnTo>
                  <a:close/>
                </a:path>
              </a:pathLst>
            </a:custGeom>
            <a:solidFill>
              <a:srgbClr val="AFAA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3" name="Rectangle 766"/>
            <p:cNvSpPr>
              <a:spLocks noChangeArrowheads="1"/>
            </p:cNvSpPr>
            <p:nvPr/>
          </p:nvSpPr>
          <p:spPr bwMode="auto">
            <a:xfrm>
              <a:off x="3800" y="1748"/>
              <a:ext cx="1" cy="1"/>
            </a:xfrm>
            <a:prstGeom prst="rect">
              <a:avLst/>
            </a:prstGeom>
            <a:solidFill>
              <a:srgbClr val="DAE8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44" name="Freeform 767"/>
            <p:cNvSpPr>
              <a:spLocks/>
            </p:cNvSpPr>
            <p:nvPr/>
          </p:nvSpPr>
          <p:spPr bwMode="auto">
            <a:xfrm>
              <a:off x="3800" y="1748"/>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5" name="Freeform 768"/>
            <p:cNvSpPr>
              <a:spLocks/>
            </p:cNvSpPr>
            <p:nvPr/>
          </p:nvSpPr>
          <p:spPr bwMode="auto">
            <a:xfrm>
              <a:off x="3769" y="1748"/>
              <a:ext cx="31" cy="3"/>
            </a:xfrm>
            <a:custGeom>
              <a:avLst/>
              <a:gdLst>
                <a:gd name="T0" fmla="*/ 0 w 31"/>
                <a:gd name="T1" fmla="*/ 0 h 3"/>
                <a:gd name="T2" fmla="*/ 0 w 31"/>
                <a:gd name="T3" fmla="*/ 3 h 3"/>
                <a:gd name="T4" fmla="*/ 31 w 31"/>
                <a:gd name="T5" fmla="*/ 3 h 3"/>
                <a:gd name="T6" fmla="*/ 31 w 31"/>
                <a:gd name="T7" fmla="*/ 3 h 3"/>
                <a:gd name="T8" fmla="*/ 31 w 31"/>
                <a:gd name="T9" fmla="*/ 0 h 3"/>
                <a:gd name="T10" fmla="*/ 31 w 31"/>
                <a:gd name="T11" fmla="*/ 0 h 3"/>
                <a:gd name="T12" fmla="*/ 31 w 31"/>
                <a:gd name="T13" fmla="*/ 0 h 3"/>
                <a:gd name="T14" fmla="*/ 0 w 31"/>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
                  <a:moveTo>
                    <a:pt x="0" y="0"/>
                  </a:moveTo>
                  <a:lnTo>
                    <a:pt x="0" y="3"/>
                  </a:lnTo>
                  <a:lnTo>
                    <a:pt x="31" y="3"/>
                  </a:lnTo>
                  <a:lnTo>
                    <a:pt x="31" y="0"/>
                  </a:lnTo>
                  <a:lnTo>
                    <a:pt x="0" y="0"/>
                  </a:lnTo>
                  <a:close/>
                </a:path>
              </a:pathLst>
            </a:custGeom>
            <a:solidFill>
              <a:srgbClr val="D3DF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6" name="Freeform 769"/>
            <p:cNvSpPr>
              <a:spLocks/>
            </p:cNvSpPr>
            <p:nvPr/>
          </p:nvSpPr>
          <p:spPr bwMode="auto">
            <a:xfrm>
              <a:off x="3769" y="1748"/>
              <a:ext cx="31" cy="3"/>
            </a:xfrm>
            <a:custGeom>
              <a:avLst/>
              <a:gdLst>
                <a:gd name="T0" fmla="*/ 0 w 31"/>
                <a:gd name="T1" fmla="*/ 0 h 3"/>
                <a:gd name="T2" fmla="*/ 0 w 31"/>
                <a:gd name="T3" fmla="*/ 3 h 3"/>
                <a:gd name="T4" fmla="*/ 31 w 31"/>
                <a:gd name="T5" fmla="*/ 3 h 3"/>
                <a:gd name="T6" fmla="*/ 31 w 31"/>
                <a:gd name="T7" fmla="*/ 3 h 3"/>
                <a:gd name="T8" fmla="*/ 31 w 31"/>
                <a:gd name="T9" fmla="*/ 0 h 3"/>
                <a:gd name="T10" fmla="*/ 31 w 31"/>
                <a:gd name="T11" fmla="*/ 0 h 3"/>
                <a:gd name="T12" fmla="*/ 31 w 31"/>
                <a:gd name="T13" fmla="*/ 0 h 3"/>
                <a:gd name="T14" fmla="*/ 0 w 31"/>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
                  <a:moveTo>
                    <a:pt x="0" y="0"/>
                  </a:moveTo>
                  <a:lnTo>
                    <a:pt x="0" y="3"/>
                  </a:lnTo>
                  <a:lnTo>
                    <a:pt x="31" y="3"/>
                  </a:lnTo>
                  <a:lnTo>
                    <a:pt x="3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7" name="Freeform 770"/>
            <p:cNvSpPr>
              <a:spLocks/>
            </p:cNvSpPr>
            <p:nvPr/>
          </p:nvSpPr>
          <p:spPr bwMode="auto">
            <a:xfrm>
              <a:off x="3800" y="1746"/>
              <a:ext cx="4" cy="5"/>
            </a:xfrm>
            <a:custGeom>
              <a:avLst/>
              <a:gdLst>
                <a:gd name="T0" fmla="*/ 4 w 4"/>
                <a:gd name="T1" fmla="*/ 0 h 5"/>
                <a:gd name="T2" fmla="*/ 0 w 4"/>
                <a:gd name="T3" fmla="*/ 2 h 5"/>
                <a:gd name="T4" fmla="*/ 0 w 4"/>
                <a:gd name="T5" fmla="*/ 2 h 5"/>
                <a:gd name="T6" fmla="*/ 0 w 4"/>
                <a:gd name="T7" fmla="*/ 5 h 5"/>
                <a:gd name="T8" fmla="*/ 2 w 4"/>
                <a:gd name="T9" fmla="*/ 5 h 5"/>
                <a:gd name="T10" fmla="*/ 2 w 4"/>
                <a:gd name="T11" fmla="*/ 2 h 5"/>
                <a:gd name="T12" fmla="*/ 4 w 4"/>
                <a:gd name="T13" fmla="*/ 2 h 5"/>
                <a:gd name="T14" fmla="*/ 4 w 4"/>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4" y="0"/>
                  </a:moveTo>
                  <a:lnTo>
                    <a:pt x="0" y="2"/>
                  </a:lnTo>
                  <a:lnTo>
                    <a:pt x="0" y="5"/>
                  </a:lnTo>
                  <a:lnTo>
                    <a:pt x="2" y="5"/>
                  </a:lnTo>
                  <a:lnTo>
                    <a:pt x="2" y="2"/>
                  </a:lnTo>
                  <a:lnTo>
                    <a:pt x="4"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8" name="Freeform 771"/>
            <p:cNvSpPr>
              <a:spLocks/>
            </p:cNvSpPr>
            <p:nvPr/>
          </p:nvSpPr>
          <p:spPr bwMode="auto">
            <a:xfrm>
              <a:off x="3800" y="1746"/>
              <a:ext cx="4" cy="5"/>
            </a:xfrm>
            <a:custGeom>
              <a:avLst/>
              <a:gdLst>
                <a:gd name="T0" fmla="*/ 4 w 4"/>
                <a:gd name="T1" fmla="*/ 0 h 5"/>
                <a:gd name="T2" fmla="*/ 0 w 4"/>
                <a:gd name="T3" fmla="*/ 2 h 5"/>
                <a:gd name="T4" fmla="*/ 0 w 4"/>
                <a:gd name="T5" fmla="*/ 2 h 5"/>
                <a:gd name="T6" fmla="*/ 0 w 4"/>
                <a:gd name="T7" fmla="*/ 5 h 5"/>
                <a:gd name="T8" fmla="*/ 2 w 4"/>
                <a:gd name="T9" fmla="*/ 5 h 5"/>
                <a:gd name="T10" fmla="*/ 2 w 4"/>
                <a:gd name="T11" fmla="*/ 2 h 5"/>
                <a:gd name="T12" fmla="*/ 4 w 4"/>
                <a:gd name="T13" fmla="*/ 2 h 5"/>
                <a:gd name="T14" fmla="*/ 4 w 4"/>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4" y="0"/>
                  </a:moveTo>
                  <a:lnTo>
                    <a:pt x="0" y="2"/>
                  </a:lnTo>
                  <a:lnTo>
                    <a:pt x="0" y="5"/>
                  </a:lnTo>
                  <a:lnTo>
                    <a:pt x="2" y="5"/>
                  </a:lnTo>
                  <a:lnTo>
                    <a:pt x="2" y="2"/>
                  </a:lnTo>
                  <a:lnTo>
                    <a:pt x="4" y="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9" name="Freeform 772"/>
            <p:cNvSpPr>
              <a:spLocks noEditPoints="1"/>
            </p:cNvSpPr>
            <p:nvPr/>
          </p:nvSpPr>
          <p:spPr bwMode="auto">
            <a:xfrm>
              <a:off x="1892" y="1647"/>
              <a:ext cx="1877" cy="104"/>
            </a:xfrm>
            <a:custGeom>
              <a:avLst/>
              <a:gdLst>
                <a:gd name="T0" fmla="*/ 1873 w 1877"/>
                <a:gd name="T1" fmla="*/ 99 h 104"/>
                <a:gd name="T2" fmla="*/ 1873 w 1877"/>
                <a:gd name="T3" fmla="*/ 101 h 104"/>
                <a:gd name="T4" fmla="*/ 1877 w 1877"/>
                <a:gd name="T5" fmla="*/ 104 h 104"/>
                <a:gd name="T6" fmla="*/ 1877 w 1877"/>
                <a:gd name="T7" fmla="*/ 101 h 104"/>
                <a:gd name="T8" fmla="*/ 1873 w 1877"/>
                <a:gd name="T9" fmla="*/ 99 h 104"/>
                <a:gd name="T10" fmla="*/ 9 w 1877"/>
                <a:gd name="T11" fmla="*/ 0 h 104"/>
                <a:gd name="T12" fmla="*/ 0 w 1877"/>
                <a:gd name="T13" fmla="*/ 4 h 104"/>
                <a:gd name="T14" fmla="*/ 3 w 1877"/>
                <a:gd name="T15" fmla="*/ 4 h 104"/>
                <a:gd name="T16" fmla="*/ 5 w 1877"/>
                <a:gd name="T17" fmla="*/ 4 h 104"/>
                <a:gd name="T18" fmla="*/ 14 w 1877"/>
                <a:gd name="T19" fmla="*/ 0 h 104"/>
                <a:gd name="T20" fmla="*/ 9 w 1877"/>
                <a:gd name="T21" fmla="*/ 0 h 104"/>
                <a:gd name="T22" fmla="*/ 9 w 1877"/>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77" h="104">
                  <a:moveTo>
                    <a:pt x="1873" y="99"/>
                  </a:moveTo>
                  <a:lnTo>
                    <a:pt x="1873" y="101"/>
                  </a:lnTo>
                  <a:lnTo>
                    <a:pt x="1877" y="104"/>
                  </a:lnTo>
                  <a:lnTo>
                    <a:pt x="1877" y="101"/>
                  </a:lnTo>
                  <a:lnTo>
                    <a:pt x="1873" y="99"/>
                  </a:lnTo>
                  <a:close/>
                  <a:moveTo>
                    <a:pt x="9" y="0"/>
                  </a:moveTo>
                  <a:lnTo>
                    <a:pt x="0" y="4"/>
                  </a:lnTo>
                  <a:lnTo>
                    <a:pt x="3" y="4"/>
                  </a:lnTo>
                  <a:lnTo>
                    <a:pt x="5" y="4"/>
                  </a:lnTo>
                  <a:lnTo>
                    <a:pt x="14" y="0"/>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0" name="Freeform 773"/>
            <p:cNvSpPr>
              <a:spLocks noEditPoints="1"/>
            </p:cNvSpPr>
            <p:nvPr/>
          </p:nvSpPr>
          <p:spPr bwMode="auto">
            <a:xfrm>
              <a:off x="1892" y="1647"/>
              <a:ext cx="1877" cy="104"/>
            </a:xfrm>
            <a:custGeom>
              <a:avLst/>
              <a:gdLst>
                <a:gd name="T0" fmla="*/ 1873 w 1877"/>
                <a:gd name="T1" fmla="*/ 99 h 104"/>
                <a:gd name="T2" fmla="*/ 1873 w 1877"/>
                <a:gd name="T3" fmla="*/ 101 h 104"/>
                <a:gd name="T4" fmla="*/ 1877 w 1877"/>
                <a:gd name="T5" fmla="*/ 104 h 104"/>
                <a:gd name="T6" fmla="*/ 1877 w 1877"/>
                <a:gd name="T7" fmla="*/ 101 h 104"/>
                <a:gd name="T8" fmla="*/ 1873 w 1877"/>
                <a:gd name="T9" fmla="*/ 99 h 104"/>
                <a:gd name="T10" fmla="*/ 9 w 1877"/>
                <a:gd name="T11" fmla="*/ 0 h 104"/>
                <a:gd name="T12" fmla="*/ 0 w 1877"/>
                <a:gd name="T13" fmla="*/ 4 h 104"/>
                <a:gd name="T14" fmla="*/ 3 w 1877"/>
                <a:gd name="T15" fmla="*/ 4 h 104"/>
                <a:gd name="T16" fmla="*/ 5 w 1877"/>
                <a:gd name="T17" fmla="*/ 4 h 104"/>
                <a:gd name="T18" fmla="*/ 14 w 1877"/>
                <a:gd name="T19" fmla="*/ 0 h 104"/>
                <a:gd name="T20" fmla="*/ 9 w 1877"/>
                <a:gd name="T21" fmla="*/ 0 h 104"/>
                <a:gd name="T22" fmla="*/ 9 w 1877"/>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77" h="104">
                  <a:moveTo>
                    <a:pt x="1873" y="99"/>
                  </a:moveTo>
                  <a:lnTo>
                    <a:pt x="1873" y="101"/>
                  </a:lnTo>
                  <a:lnTo>
                    <a:pt x="1877" y="104"/>
                  </a:lnTo>
                  <a:lnTo>
                    <a:pt x="1877" y="101"/>
                  </a:lnTo>
                  <a:lnTo>
                    <a:pt x="1873" y="99"/>
                  </a:lnTo>
                  <a:moveTo>
                    <a:pt x="9" y="0"/>
                  </a:moveTo>
                  <a:lnTo>
                    <a:pt x="0" y="4"/>
                  </a:lnTo>
                  <a:lnTo>
                    <a:pt x="3" y="4"/>
                  </a:lnTo>
                  <a:lnTo>
                    <a:pt x="5" y="4"/>
                  </a:lnTo>
                  <a:lnTo>
                    <a:pt x="14"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 name="Freeform 774"/>
            <p:cNvSpPr>
              <a:spLocks/>
            </p:cNvSpPr>
            <p:nvPr/>
          </p:nvSpPr>
          <p:spPr bwMode="auto">
            <a:xfrm>
              <a:off x="3892" y="1698"/>
              <a:ext cx="3" cy="2"/>
            </a:xfrm>
            <a:custGeom>
              <a:avLst/>
              <a:gdLst>
                <a:gd name="T0" fmla="*/ 0 w 3"/>
                <a:gd name="T1" fmla="*/ 0 h 2"/>
                <a:gd name="T2" fmla="*/ 0 w 3"/>
                <a:gd name="T3" fmla="*/ 2 h 2"/>
                <a:gd name="T4" fmla="*/ 3 w 3"/>
                <a:gd name="T5" fmla="*/ 2 h 2"/>
                <a:gd name="T6" fmla="*/ 3 w 3"/>
                <a:gd name="T7" fmla="*/ 2 h 2"/>
                <a:gd name="T8" fmla="*/ 3 w 3"/>
                <a:gd name="T9" fmla="*/ 2 h 2"/>
                <a:gd name="T10" fmla="*/ 3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lnTo>
                    <a:pt x="0" y="2"/>
                  </a:lnTo>
                  <a:lnTo>
                    <a:pt x="3" y="2"/>
                  </a:lnTo>
                  <a:lnTo>
                    <a:pt x="3" y="0"/>
                  </a:lnTo>
                  <a:lnTo>
                    <a:pt x="0" y="0"/>
                  </a:lnTo>
                  <a:close/>
                </a:path>
              </a:pathLst>
            </a:custGeom>
            <a:solidFill>
              <a:srgbClr val="EFF8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2" name="Freeform 775"/>
            <p:cNvSpPr>
              <a:spLocks/>
            </p:cNvSpPr>
            <p:nvPr/>
          </p:nvSpPr>
          <p:spPr bwMode="auto">
            <a:xfrm>
              <a:off x="3853" y="1698"/>
              <a:ext cx="39" cy="2"/>
            </a:xfrm>
            <a:custGeom>
              <a:avLst/>
              <a:gdLst>
                <a:gd name="T0" fmla="*/ 0 w 39"/>
                <a:gd name="T1" fmla="*/ 0 h 2"/>
                <a:gd name="T2" fmla="*/ 0 w 39"/>
                <a:gd name="T3" fmla="*/ 0 h 2"/>
                <a:gd name="T4" fmla="*/ 39 w 39"/>
                <a:gd name="T5" fmla="*/ 2 h 2"/>
                <a:gd name="T6" fmla="*/ 39 w 39"/>
                <a:gd name="T7" fmla="*/ 0 h 2"/>
                <a:gd name="T8" fmla="*/ 0 w 39"/>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
                  <a:moveTo>
                    <a:pt x="0" y="0"/>
                  </a:moveTo>
                  <a:lnTo>
                    <a:pt x="0" y="0"/>
                  </a:lnTo>
                  <a:lnTo>
                    <a:pt x="39" y="2"/>
                  </a:lnTo>
                  <a:lnTo>
                    <a:pt x="39" y="0"/>
                  </a:lnTo>
                  <a:lnTo>
                    <a:pt x="0" y="0"/>
                  </a:lnTo>
                  <a:close/>
                </a:path>
              </a:pathLst>
            </a:custGeom>
            <a:solidFill>
              <a:srgbClr val="E9F6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3" name="Freeform 776"/>
            <p:cNvSpPr>
              <a:spLocks/>
            </p:cNvSpPr>
            <p:nvPr/>
          </p:nvSpPr>
          <p:spPr bwMode="auto">
            <a:xfrm>
              <a:off x="3804" y="1698"/>
              <a:ext cx="88" cy="50"/>
            </a:xfrm>
            <a:custGeom>
              <a:avLst/>
              <a:gdLst>
                <a:gd name="T0" fmla="*/ 49 w 88"/>
                <a:gd name="T1" fmla="*/ 0 h 50"/>
                <a:gd name="T2" fmla="*/ 47 w 88"/>
                <a:gd name="T3" fmla="*/ 0 h 50"/>
                <a:gd name="T4" fmla="*/ 86 w 88"/>
                <a:gd name="T5" fmla="*/ 2 h 50"/>
                <a:gd name="T6" fmla="*/ 0 w 88"/>
                <a:gd name="T7" fmla="*/ 48 h 50"/>
                <a:gd name="T8" fmla="*/ 0 w 88"/>
                <a:gd name="T9" fmla="*/ 50 h 50"/>
                <a:gd name="T10" fmla="*/ 88 w 88"/>
                <a:gd name="T11" fmla="*/ 2 h 50"/>
                <a:gd name="T12" fmla="*/ 88 w 88"/>
                <a:gd name="T13" fmla="*/ 2 h 50"/>
                <a:gd name="T14" fmla="*/ 49 w 88"/>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50">
                  <a:moveTo>
                    <a:pt x="49" y="0"/>
                  </a:moveTo>
                  <a:lnTo>
                    <a:pt x="47" y="0"/>
                  </a:lnTo>
                  <a:lnTo>
                    <a:pt x="86" y="2"/>
                  </a:lnTo>
                  <a:lnTo>
                    <a:pt x="0" y="48"/>
                  </a:lnTo>
                  <a:lnTo>
                    <a:pt x="0" y="50"/>
                  </a:lnTo>
                  <a:lnTo>
                    <a:pt x="88" y="2"/>
                  </a:lnTo>
                  <a:lnTo>
                    <a:pt x="49" y="0"/>
                  </a:lnTo>
                  <a:close/>
                </a:path>
              </a:pathLst>
            </a:custGeom>
            <a:solidFill>
              <a:srgbClr val="DDE8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4" name="Freeform 777"/>
            <p:cNvSpPr>
              <a:spLocks/>
            </p:cNvSpPr>
            <p:nvPr/>
          </p:nvSpPr>
          <p:spPr bwMode="auto">
            <a:xfrm>
              <a:off x="3804" y="1698"/>
              <a:ext cx="88" cy="50"/>
            </a:xfrm>
            <a:custGeom>
              <a:avLst/>
              <a:gdLst>
                <a:gd name="T0" fmla="*/ 49 w 88"/>
                <a:gd name="T1" fmla="*/ 0 h 50"/>
                <a:gd name="T2" fmla="*/ 47 w 88"/>
                <a:gd name="T3" fmla="*/ 0 h 50"/>
                <a:gd name="T4" fmla="*/ 86 w 88"/>
                <a:gd name="T5" fmla="*/ 2 h 50"/>
                <a:gd name="T6" fmla="*/ 0 w 88"/>
                <a:gd name="T7" fmla="*/ 48 h 50"/>
                <a:gd name="T8" fmla="*/ 0 w 88"/>
                <a:gd name="T9" fmla="*/ 50 h 50"/>
                <a:gd name="T10" fmla="*/ 88 w 88"/>
                <a:gd name="T11" fmla="*/ 2 h 50"/>
                <a:gd name="T12" fmla="*/ 88 w 88"/>
                <a:gd name="T13" fmla="*/ 2 h 50"/>
                <a:gd name="T14" fmla="*/ 49 w 88"/>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50">
                  <a:moveTo>
                    <a:pt x="49" y="0"/>
                  </a:moveTo>
                  <a:lnTo>
                    <a:pt x="47" y="0"/>
                  </a:lnTo>
                  <a:lnTo>
                    <a:pt x="86" y="2"/>
                  </a:lnTo>
                  <a:lnTo>
                    <a:pt x="0" y="48"/>
                  </a:lnTo>
                  <a:lnTo>
                    <a:pt x="0" y="50"/>
                  </a:lnTo>
                  <a:lnTo>
                    <a:pt x="88" y="2"/>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5" name="Freeform 778"/>
            <p:cNvSpPr>
              <a:spLocks noEditPoints="1"/>
            </p:cNvSpPr>
            <p:nvPr/>
          </p:nvSpPr>
          <p:spPr bwMode="auto">
            <a:xfrm>
              <a:off x="3804" y="1700"/>
              <a:ext cx="91" cy="48"/>
            </a:xfrm>
            <a:custGeom>
              <a:avLst/>
              <a:gdLst>
                <a:gd name="T0" fmla="*/ 0 w 91"/>
                <a:gd name="T1" fmla="*/ 48 h 48"/>
                <a:gd name="T2" fmla="*/ 0 w 91"/>
                <a:gd name="T3" fmla="*/ 48 h 48"/>
                <a:gd name="T4" fmla="*/ 0 w 91"/>
                <a:gd name="T5" fmla="*/ 48 h 48"/>
                <a:gd name="T6" fmla="*/ 0 w 91"/>
                <a:gd name="T7" fmla="*/ 48 h 48"/>
                <a:gd name="T8" fmla="*/ 0 w 91"/>
                <a:gd name="T9" fmla="*/ 48 h 48"/>
                <a:gd name="T10" fmla="*/ 91 w 91"/>
                <a:gd name="T11" fmla="*/ 0 h 48"/>
                <a:gd name="T12" fmla="*/ 88 w 91"/>
                <a:gd name="T13" fmla="*/ 0 h 48"/>
                <a:gd name="T14" fmla="*/ 88 w 91"/>
                <a:gd name="T15" fmla="*/ 2 h 48"/>
                <a:gd name="T16" fmla="*/ 91 w 91"/>
                <a:gd name="T17" fmla="*/ 0 h 48"/>
                <a:gd name="T18" fmla="*/ 91 w 9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48">
                  <a:moveTo>
                    <a:pt x="0" y="48"/>
                  </a:moveTo>
                  <a:lnTo>
                    <a:pt x="0" y="48"/>
                  </a:lnTo>
                  <a:close/>
                  <a:moveTo>
                    <a:pt x="91" y="0"/>
                  </a:moveTo>
                  <a:lnTo>
                    <a:pt x="88" y="0"/>
                  </a:lnTo>
                  <a:lnTo>
                    <a:pt x="88" y="2"/>
                  </a:lnTo>
                  <a:lnTo>
                    <a:pt x="91" y="0"/>
                  </a:lnTo>
                  <a:close/>
                </a:path>
              </a:pathLst>
            </a:custGeom>
            <a:solidFill>
              <a:srgbClr val="D5DC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6" name="Freeform 779"/>
            <p:cNvSpPr>
              <a:spLocks noEditPoints="1"/>
            </p:cNvSpPr>
            <p:nvPr/>
          </p:nvSpPr>
          <p:spPr bwMode="auto">
            <a:xfrm>
              <a:off x="3804" y="1700"/>
              <a:ext cx="91" cy="48"/>
            </a:xfrm>
            <a:custGeom>
              <a:avLst/>
              <a:gdLst>
                <a:gd name="T0" fmla="*/ 0 w 91"/>
                <a:gd name="T1" fmla="*/ 48 h 48"/>
                <a:gd name="T2" fmla="*/ 0 w 91"/>
                <a:gd name="T3" fmla="*/ 48 h 48"/>
                <a:gd name="T4" fmla="*/ 0 w 91"/>
                <a:gd name="T5" fmla="*/ 48 h 48"/>
                <a:gd name="T6" fmla="*/ 0 w 91"/>
                <a:gd name="T7" fmla="*/ 48 h 48"/>
                <a:gd name="T8" fmla="*/ 0 w 91"/>
                <a:gd name="T9" fmla="*/ 48 h 48"/>
                <a:gd name="T10" fmla="*/ 91 w 91"/>
                <a:gd name="T11" fmla="*/ 0 h 48"/>
                <a:gd name="T12" fmla="*/ 88 w 91"/>
                <a:gd name="T13" fmla="*/ 0 h 48"/>
                <a:gd name="T14" fmla="*/ 88 w 91"/>
                <a:gd name="T15" fmla="*/ 2 h 48"/>
                <a:gd name="T16" fmla="*/ 91 w 91"/>
                <a:gd name="T17" fmla="*/ 0 h 48"/>
                <a:gd name="T18" fmla="*/ 91 w 9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48">
                  <a:moveTo>
                    <a:pt x="0" y="48"/>
                  </a:moveTo>
                  <a:lnTo>
                    <a:pt x="0" y="48"/>
                  </a:lnTo>
                  <a:moveTo>
                    <a:pt x="91" y="0"/>
                  </a:moveTo>
                  <a:lnTo>
                    <a:pt x="88" y="0"/>
                  </a:lnTo>
                  <a:lnTo>
                    <a:pt x="88" y="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7" name="Freeform 780"/>
            <p:cNvSpPr>
              <a:spLocks/>
            </p:cNvSpPr>
            <p:nvPr/>
          </p:nvSpPr>
          <p:spPr bwMode="auto">
            <a:xfrm>
              <a:off x="3802" y="1748"/>
              <a:ext cx="2" cy="3"/>
            </a:xfrm>
            <a:custGeom>
              <a:avLst/>
              <a:gdLst>
                <a:gd name="T0" fmla="*/ 2 w 2"/>
                <a:gd name="T1" fmla="*/ 0 h 3"/>
                <a:gd name="T2" fmla="*/ 0 w 2"/>
                <a:gd name="T3" fmla="*/ 0 h 3"/>
                <a:gd name="T4" fmla="*/ 0 w 2"/>
                <a:gd name="T5" fmla="*/ 3 h 3"/>
                <a:gd name="T6" fmla="*/ 2 w 2"/>
                <a:gd name="T7" fmla="*/ 0 h 3"/>
                <a:gd name="T8" fmla="*/ 2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2" y="0"/>
                  </a:moveTo>
                  <a:lnTo>
                    <a:pt x="0" y="0"/>
                  </a:lnTo>
                  <a:lnTo>
                    <a:pt x="0" y="3"/>
                  </a:lnTo>
                  <a:lnTo>
                    <a:pt x="2" y="0"/>
                  </a:lnTo>
                  <a:close/>
                </a:path>
              </a:pathLst>
            </a:custGeom>
            <a:solidFill>
              <a:srgbClr val="E9EA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8" name="Freeform 781"/>
            <p:cNvSpPr>
              <a:spLocks/>
            </p:cNvSpPr>
            <p:nvPr/>
          </p:nvSpPr>
          <p:spPr bwMode="auto">
            <a:xfrm>
              <a:off x="3804" y="1700"/>
              <a:ext cx="88" cy="48"/>
            </a:xfrm>
            <a:custGeom>
              <a:avLst/>
              <a:gdLst>
                <a:gd name="T0" fmla="*/ 88 w 88"/>
                <a:gd name="T1" fmla="*/ 0 h 48"/>
                <a:gd name="T2" fmla="*/ 0 w 88"/>
                <a:gd name="T3" fmla="*/ 48 h 48"/>
                <a:gd name="T4" fmla="*/ 0 w 88"/>
                <a:gd name="T5" fmla="*/ 48 h 48"/>
                <a:gd name="T6" fmla="*/ 88 w 88"/>
                <a:gd name="T7" fmla="*/ 2 h 48"/>
                <a:gd name="T8" fmla="*/ 88 w 88"/>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8">
                  <a:moveTo>
                    <a:pt x="88" y="0"/>
                  </a:moveTo>
                  <a:lnTo>
                    <a:pt x="0" y="48"/>
                  </a:lnTo>
                  <a:lnTo>
                    <a:pt x="88" y="2"/>
                  </a:lnTo>
                  <a:lnTo>
                    <a:pt x="88" y="0"/>
                  </a:lnTo>
                  <a:close/>
                </a:path>
              </a:pathLst>
            </a:custGeom>
            <a:solidFill>
              <a:srgbClr val="D3DC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9" name="Freeform 782"/>
            <p:cNvSpPr>
              <a:spLocks/>
            </p:cNvSpPr>
            <p:nvPr/>
          </p:nvSpPr>
          <p:spPr bwMode="auto">
            <a:xfrm>
              <a:off x="3804" y="1700"/>
              <a:ext cx="88" cy="48"/>
            </a:xfrm>
            <a:custGeom>
              <a:avLst/>
              <a:gdLst>
                <a:gd name="T0" fmla="*/ 88 w 88"/>
                <a:gd name="T1" fmla="*/ 0 h 48"/>
                <a:gd name="T2" fmla="*/ 0 w 88"/>
                <a:gd name="T3" fmla="*/ 48 h 48"/>
                <a:gd name="T4" fmla="*/ 0 w 88"/>
                <a:gd name="T5" fmla="*/ 48 h 48"/>
                <a:gd name="T6" fmla="*/ 88 w 88"/>
                <a:gd name="T7" fmla="*/ 2 h 48"/>
                <a:gd name="T8" fmla="*/ 88 w 88"/>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8">
                  <a:moveTo>
                    <a:pt x="88" y="0"/>
                  </a:moveTo>
                  <a:lnTo>
                    <a:pt x="0" y="48"/>
                  </a:lnTo>
                  <a:lnTo>
                    <a:pt x="8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0" name="Freeform 783"/>
            <p:cNvSpPr>
              <a:spLocks/>
            </p:cNvSpPr>
            <p:nvPr/>
          </p:nvSpPr>
          <p:spPr bwMode="auto">
            <a:xfrm>
              <a:off x="3842" y="1695"/>
              <a:ext cx="11" cy="3"/>
            </a:xfrm>
            <a:custGeom>
              <a:avLst/>
              <a:gdLst>
                <a:gd name="T0" fmla="*/ 2 w 11"/>
                <a:gd name="T1" fmla="*/ 0 h 3"/>
                <a:gd name="T2" fmla="*/ 2 w 11"/>
                <a:gd name="T3" fmla="*/ 3 h 3"/>
                <a:gd name="T4" fmla="*/ 0 w 11"/>
                <a:gd name="T5" fmla="*/ 3 h 3"/>
                <a:gd name="T6" fmla="*/ 9 w 11"/>
                <a:gd name="T7" fmla="*/ 3 h 3"/>
                <a:gd name="T8" fmla="*/ 11 w 11"/>
                <a:gd name="T9" fmla="*/ 3 h 3"/>
                <a:gd name="T10" fmla="*/ 11 w 11"/>
                <a:gd name="T11" fmla="*/ 3 h 3"/>
                <a:gd name="T12" fmla="*/ 2 w 11"/>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
                  <a:moveTo>
                    <a:pt x="2" y="0"/>
                  </a:moveTo>
                  <a:lnTo>
                    <a:pt x="2" y="3"/>
                  </a:lnTo>
                  <a:lnTo>
                    <a:pt x="0" y="3"/>
                  </a:lnTo>
                  <a:lnTo>
                    <a:pt x="9" y="3"/>
                  </a:lnTo>
                  <a:lnTo>
                    <a:pt x="11" y="3"/>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1" name="Freeform 784"/>
            <p:cNvSpPr>
              <a:spLocks/>
            </p:cNvSpPr>
            <p:nvPr/>
          </p:nvSpPr>
          <p:spPr bwMode="auto">
            <a:xfrm>
              <a:off x="3410" y="775"/>
              <a:ext cx="368" cy="323"/>
            </a:xfrm>
            <a:custGeom>
              <a:avLst/>
              <a:gdLst>
                <a:gd name="T0" fmla="*/ 791 w 167"/>
                <a:gd name="T1" fmla="*/ 0 h 147"/>
                <a:gd name="T2" fmla="*/ 0 w 167"/>
                <a:gd name="T3" fmla="*/ 1549 h 147"/>
                <a:gd name="T4" fmla="*/ 0 w 167"/>
                <a:gd name="T5" fmla="*/ 1560 h 147"/>
                <a:gd name="T6" fmla="*/ 73 w 167"/>
                <a:gd name="T7" fmla="*/ 1488 h 147"/>
                <a:gd name="T8" fmla="*/ 771 w 167"/>
                <a:gd name="T9" fmla="*/ 116 h 147"/>
                <a:gd name="T10" fmla="*/ 181 w 167"/>
                <a:gd name="T11" fmla="*/ 1444 h 147"/>
                <a:gd name="T12" fmla="*/ 533 w 167"/>
                <a:gd name="T13" fmla="*/ 1380 h 147"/>
                <a:gd name="T14" fmla="*/ 729 w 167"/>
                <a:gd name="T15" fmla="*/ 1367 h 147"/>
                <a:gd name="T16" fmla="*/ 1093 w 167"/>
                <a:gd name="T17" fmla="*/ 1452 h 147"/>
                <a:gd name="T18" fmla="*/ 1787 w 167"/>
                <a:gd name="T19" fmla="*/ 497 h 147"/>
                <a:gd name="T20" fmla="*/ 1734 w 167"/>
                <a:gd name="T21" fmla="*/ 508 h 147"/>
                <a:gd name="T22" fmla="*/ 791 w 167"/>
                <a:gd name="T23" fmla="*/ 0 h 1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7" h="147">
                  <a:moveTo>
                    <a:pt x="74" y="0"/>
                  </a:moveTo>
                  <a:cubicBezTo>
                    <a:pt x="0" y="146"/>
                    <a:pt x="0" y="146"/>
                    <a:pt x="0" y="146"/>
                  </a:cubicBezTo>
                  <a:cubicBezTo>
                    <a:pt x="0" y="147"/>
                    <a:pt x="0" y="147"/>
                    <a:pt x="0" y="147"/>
                  </a:cubicBezTo>
                  <a:cubicBezTo>
                    <a:pt x="0" y="145"/>
                    <a:pt x="3" y="142"/>
                    <a:pt x="7" y="140"/>
                  </a:cubicBezTo>
                  <a:cubicBezTo>
                    <a:pt x="72" y="11"/>
                    <a:pt x="72" y="11"/>
                    <a:pt x="72" y="11"/>
                  </a:cubicBezTo>
                  <a:cubicBezTo>
                    <a:pt x="17" y="136"/>
                    <a:pt x="17" y="136"/>
                    <a:pt x="17" y="136"/>
                  </a:cubicBezTo>
                  <a:cubicBezTo>
                    <a:pt x="26" y="133"/>
                    <a:pt x="37" y="131"/>
                    <a:pt x="50" y="130"/>
                  </a:cubicBezTo>
                  <a:cubicBezTo>
                    <a:pt x="56" y="130"/>
                    <a:pt x="62" y="129"/>
                    <a:pt x="68" y="129"/>
                  </a:cubicBezTo>
                  <a:cubicBezTo>
                    <a:pt x="86" y="129"/>
                    <a:pt x="100" y="132"/>
                    <a:pt x="102" y="137"/>
                  </a:cubicBezTo>
                  <a:cubicBezTo>
                    <a:pt x="167" y="47"/>
                    <a:pt x="167" y="47"/>
                    <a:pt x="167" y="47"/>
                  </a:cubicBezTo>
                  <a:cubicBezTo>
                    <a:pt x="166" y="47"/>
                    <a:pt x="164" y="48"/>
                    <a:pt x="162" y="48"/>
                  </a:cubicBezTo>
                  <a:cubicBezTo>
                    <a:pt x="141" y="48"/>
                    <a:pt x="86" y="43"/>
                    <a:pt x="74" y="0"/>
                  </a:cubicBezTo>
                </a:path>
              </a:pathLst>
            </a:custGeom>
            <a:solidFill>
              <a:srgbClr val="EDE9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2" name="Freeform 785"/>
            <p:cNvSpPr>
              <a:spLocks/>
            </p:cNvSpPr>
            <p:nvPr/>
          </p:nvSpPr>
          <p:spPr bwMode="auto">
            <a:xfrm>
              <a:off x="3194" y="1270"/>
              <a:ext cx="218" cy="344"/>
            </a:xfrm>
            <a:custGeom>
              <a:avLst/>
              <a:gdLst>
                <a:gd name="T0" fmla="*/ 940 w 99"/>
                <a:gd name="T1" fmla="*/ 0 h 156"/>
                <a:gd name="T2" fmla="*/ 0 w 99"/>
                <a:gd name="T3" fmla="*/ 1674 h 156"/>
                <a:gd name="T4" fmla="*/ 106 w 99"/>
                <a:gd name="T5" fmla="*/ 1674 h 156"/>
                <a:gd name="T6" fmla="*/ 1057 w 99"/>
                <a:gd name="T7" fmla="*/ 53 h 156"/>
                <a:gd name="T8" fmla="*/ 940 w 99"/>
                <a:gd name="T9" fmla="*/ 0 h 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56">
                  <a:moveTo>
                    <a:pt x="88" y="0"/>
                  </a:moveTo>
                  <a:cubicBezTo>
                    <a:pt x="0" y="156"/>
                    <a:pt x="0" y="156"/>
                    <a:pt x="0" y="156"/>
                  </a:cubicBezTo>
                  <a:cubicBezTo>
                    <a:pt x="10" y="156"/>
                    <a:pt x="10" y="156"/>
                    <a:pt x="10" y="156"/>
                  </a:cubicBezTo>
                  <a:cubicBezTo>
                    <a:pt x="99" y="5"/>
                    <a:pt x="99" y="5"/>
                    <a:pt x="99" y="5"/>
                  </a:cubicBezTo>
                  <a:cubicBezTo>
                    <a:pt x="95" y="4"/>
                    <a:pt x="91" y="2"/>
                    <a:pt x="88" y="0"/>
                  </a:cubicBezTo>
                </a:path>
              </a:pathLst>
            </a:custGeom>
            <a:solidFill>
              <a:srgbClr val="EDE9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3" name="Freeform 786"/>
            <p:cNvSpPr>
              <a:spLocks/>
            </p:cNvSpPr>
            <p:nvPr/>
          </p:nvSpPr>
          <p:spPr bwMode="auto">
            <a:xfrm>
              <a:off x="3181" y="1618"/>
              <a:ext cx="33" cy="16"/>
            </a:xfrm>
            <a:custGeom>
              <a:avLst/>
              <a:gdLst>
                <a:gd name="T0" fmla="*/ 9 w 33"/>
                <a:gd name="T1" fmla="*/ 0 h 16"/>
                <a:gd name="T2" fmla="*/ 0 w 33"/>
                <a:gd name="T3" fmla="*/ 16 h 16"/>
                <a:gd name="T4" fmla="*/ 22 w 33"/>
                <a:gd name="T5" fmla="*/ 16 h 16"/>
                <a:gd name="T6" fmla="*/ 33 w 33"/>
                <a:gd name="T7" fmla="*/ 0 h 16"/>
                <a:gd name="T8" fmla="*/ 9 w 33"/>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6">
                  <a:moveTo>
                    <a:pt x="9" y="0"/>
                  </a:moveTo>
                  <a:lnTo>
                    <a:pt x="0" y="16"/>
                  </a:lnTo>
                  <a:lnTo>
                    <a:pt x="22" y="16"/>
                  </a:lnTo>
                  <a:lnTo>
                    <a:pt x="33" y="0"/>
                  </a:lnTo>
                  <a:lnTo>
                    <a:pt x="9" y="0"/>
                  </a:lnTo>
                  <a:close/>
                </a:path>
              </a:pathLst>
            </a:custGeom>
            <a:solidFill>
              <a:srgbClr val="DDE3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4" name="Freeform 787"/>
            <p:cNvSpPr>
              <a:spLocks/>
            </p:cNvSpPr>
            <p:nvPr/>
          </p:nvSpPr>
          <p:spPr bwMode="auto">
            <a:xfrm>
              <a:off x="3181" y="1618"/>
              <a:ext cx="33" cy="16"/>
            </a:xfrm>
            <a:custGeom>
              <a:avLst/>
              <a:gdLst>
                <a:gd name="T0" fmla="*/ 9 w 33"/>
                <a:gd name="T1" fmla="*/ 0 h 16"/>
                <a:gd name="T2" fmla="*/ 0 w 33"/>
                <a:gd name="T3" fmla="*/ 16 h 16"/>
                <a:gd name="T4" fmla="*/ 22 w 33"/>
                <a:gd name="T5" fmla="*/ 16 h 16"/>
                <a:gd name="T6" fmla="*/ 33 w 33"/>
                <a:gd name="T7" fmla="*/ 0 h 16"/>
                <a:gd name="T8" fmla="*/ 9 w 33"/>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6">
                  <a:moveTo>
                    <a:pt x="9" y="0"/>
                  </a:moveTo>
                  <a:lnTo>
                    <a:pt x="0" y="16"/>
                  </a:lnTo>
                  <a:lnTo>
                    <a:pt x="22" y="16"/>
                  </a:lnTo>
                  <a:lnTo>
                    <a:pt x="33"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5" name="Freeform 788"/>
            <p:cNvSpPr>
              <a:spLocks/>
            </p:cNvSpPr>
            <p:nvPr/>
          </p:nvSpPr>
          <p:spPr bwMode="auto">
            <a:xfrm>
              <a:off x="3163" y="1638"/>
              <a:ext cx="38" cy="29"/>
            </a:xfrm>
            <a:custGeom>
              <a:avLst/>
              <a:gdLst>
                <a:gd name="T0" fmla="*/ 16 w 38"/>
                <a:gd name="T1" fmla="*/ 0 h 29"/>
                <a:gd name="T2" fmla="*/ 0 w 38"/>
                <a:gd name="T3" fmla="*/ 27 h 29"/>
                <a:gd name="T4" fmla="*/ 22 w 38"/>
                <a:gd name="T5" fmla="*/ 29 h 29"/>
                <a:gd name="T6" fmla="*/ 38 w 38"/>
                <a:gd name="T7" fmla="*/ 0 h 29"/>
                <a:gd name="T8" fmla="*/ 16 w 38"/>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9">
                  <a:moveTo>
                    <a:pt x="16" y="0"/>
                  </a:moveTo>
                  <a:lnTo>
                    <a:pt x="0" y="27"/>
                  </a:lnTo>
                  <a:lnTo>
                    <a:pt x="22" y="29"/>
                  </a:lnTo>
                  <a:lnTo>
                    <a:pt x="38" y="0"/>
                  </a:lnTo>
                  <a:lnTo>
                    <a:pt x="16" y="0"/>
                  </a:lnTo>
                  <a:close/>
                </a:path>
              </a:pathLst>
            </a:custGeom>
            <a:solidFill>
              <a:srgbClr val="D0DE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6" name="Freeform 789"/>
            <p:cNvSpPr>
              <a:spLocks/>
            </p:cNvSpPr>
            <p:nvPr/>
          </p:nvSpPr>
          <p:spPr bwMode="auto">
            <a:xfrm>
              <a:off x="3163" y="1638"/>
              <a:ext cx="38" cy="29"/>
            </a:xfrm>
            <a:custGeom>
              <a:avLst/>
              <a:gdLst>
                <a:gd name="T0" fmla="*/ 16 w 38"/>
                <a:gd name="T1" fmla="*/ 0 h 29"/>
                <a:gd name="T2" fmla="*/ 0 w 38"/>
                <a:gd name="T3" fmla="*/ 27 h 29"/>
                <a:gd name="T4" fmla="*/ 22 w 38"/>
                <a:gd name="T5" fmla="*/ 29 h 29"/>
                <a:gd name="T6" fmla="*/ 38 w 38"/>
                <a:gd name="T7" fmla="*/ 0 h 29"/>
                <a:gd name="T8" fmla="*/ 16 w 38"/>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9">
                  <a:moveTo>
                    <a:pt x="16" y="0"/>
                  </a:moveTo>
                  <a:lnTo>
                    <a:pt x="0" y="27"/>
                  </a:lnTo>
                  <a:lnTo>
                    <a:pt x="22" y="29"/>
                  </a:lnTo>
                  <a:lnTo>
                    <a:pt x="38"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7" name="Freeform 790"/>
            <p:cNvSpPr>
              <a:spLocks/>
            </p:cNvSpPr>
            <p:nvPr/>
          </p:nvSpPr>
          <p:spPr bwMode="auto">
            <a:xfrm>
              <a:off x="3152" y="1667"/>
              <a:ext cx="31" cy="20"/>
            </a:xfrm>
            <a:custGeom>
              <a:avLst/>
              <a:gdLst>
                <a:gd name="T0" fmla="*/ 11 w 31"/>
                <a:gd name="T1" fmla="*/ 0 h 20"/>
                <a:gd name="T2" fmla="*/ 0 w 31"/>
                <a:gd name="T3" fmla="*/ 20 h 20"/>
                <a:gd name="T4" fmla="*/ 20 w 31"/>
                <a:gd name="T5" fmla="*/ 20 h 20"/>
                <a:gd name="T6" fmla="*/ 31 w 31"/>
                <a:gd name="T7" fmla="*/ 2 h 20"/>
                <a:gd name="T8" fmla="*/ 11 w 31"/>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0">
                  <a:moveTo>
                    <a:pt x="11" y="0"/>
                  </a:moveTo>
                  <a:lnTo>
                    <a:pt x="0" y="20"/>
                  </a:lnTo>
                  <a:lnTo>
                    <a:pt x="20" y="20"/>
                  </a:lnTo>
                  <a:lnTo>
                    <a:pt x="31" y="2"/>
                  </a:lnTo>
                  <a:lnTo>
                    <a:pt x="11" y="0"/>
                  </a:lnTo>
                  <a:close/>
                </a:path>
              </a:pathLst>
            </a:custGeom>
            <a:solidFill>
              <a:srgbClr val="B2B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8" name="Freeform 791"/>
            <p:cNvSpPr>
              <a:spLocks/>
            </p:cNvSpPr>
            <p:nvPr/>
          </p:nvSpPr>
          <p:spPr bwMode="auto">
            <a:xfrm>
              <a:off x="3152" y="1667"/>
              <a:ext cx="31" cy="20"/>
            </a:xfrm>
            <a:custGeom>
              <a:avLst/>
              <a:gdLst>
                <a:gd name="T0" fmla="*/ 11 w 31"/>
                <a:gd name="T1" fmla="*/ 0 h 20"/>
                <a:gd name="T2" fmla="*/ 0 w 31"/>
                <a:gd name="T3" fmla="*/ 20 h 20"/>
                <a:gd name="T4" fmla="*/ 20 w 31"/>
                <a:gd name="T5" fmla="*/ 20 h 20"/>
                <a:gd name="T6" fmla="*/ 31 w 31"/>
                <a:gd name="T7" fmla="*/ 2 h 20"/>
                <a:gd name="T8" fmla="*/ 11 w 31"/>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0">
                  <a:moveTo>
                    <a:pt x="11" y="0"/>
                  </a:moveTo>
                  <a:lnTo>
                    <a:pt x="0" y="20"/>
                  </a:lnTo>
                  <a:lnTo>
                    <a:pt x="20" y="20"/>
                  </a:lnTo>
                  <a:lnTo>
                    <a:pt x="31" y="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9" name="Freeform 792"/>
            <p:cNvSpPr>
              <a:spLocks/>
            </p:cNvSpPr>
            <p:nvPr/>
          </p:nvSpPr>
          <p:spPr bwMode="auto">
            <a:xfrm>
              <a:off x="3190" y="1614"/>
              <a:ext cx="26" cy="4"/>
            </a:xfrm>
            <a:custGeom>
              <a:avLst/>
              <a:gdLst>
                <a:gd name="T0" fmla="*/ 4 w 26"/>
                <a:gd name="T1" fmla="*/ 0 h 4"/>
                <a:gd name="T2" fmla="*/ 0 w 26"/>
                <a:gd name="T3" fmla="*/ 4 h 4"/>
                <a:gd name="T4" fmla="*/ 24 w 26"/>
                <a:gd name="T5" fmla="*/ 4 h 4"/>
                <a:gd name="T6" fmla="*/ 26 w 26"/>
                <a:gd name="T7" fmla="*/ 0 h 4"/>
                <a:gd name="T8" fmla="*/ 4 w 26"/>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4">
                  <a:moveTo>
                    <a:pt x="4" y="0"/>
                  </a:moveTo>
                  <a:lnTo>
                    <a:pt x="0" y="4"/>
                  </a:lnTo>
                  <a:lnTo>
                    <a:pt x="24" y="4"/>
                  </a:lnTo>
                  <a:lnTo>
                    <a:pt x="26" y="0"/>
                  </a:lnTo>
                  <a:lnTo>
                    <a:pt x="4" y="0"/>
                  </a:lnTo>
                  <a:close/>
                </a:path>
              </a:pathLst>
            </a:custGeom>
            <a:solidFill>
              <a:srgbClr val="EDE9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0" name="Freeform 793"/>
            <p:cNvSpPr>
              <a:spLocks/>
            </p:cNvSpPr>
            <p:nvPr/>
          </p:nvSpPr>
          <p:spPr bwMode="auto">
            <a:xfrm>
              <a:off x="3190" y="1614"/>
              <a:ext cx="26" cy="4"/>
            </a:xfrm>
            <a:custGeom>
              <a:avLst/>
              <a:gdLst>
                <a:gd name="T0" fmla="*/ 4 w 26"/>
                <a:gd name="T1" fmla="*/ 0 h 4"/>
                <a:gd name="T2" fmla="*/ 0 w 26"/>
                <a:gd name="T3" fmla="*/ 4 h 4"/>
                <a:gd name="T4" fmla="*/ 24 w 26"/>
                <a:gd name="T5" fmla="*/ 4 h 4"/>
                <a:gd name="T6" fmla="*/ 26 w 26"/>
                <a:gd name="T7" fmla="*/ 0 h 4"/>
                <a:gd name="T8" fmla="*/ 4 w 26"/>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4">
                  <a:moveTo>
                    <a:pt x="4" y="0"/>
                  </a:moveTo>
                  <a:lnTo>
                    <a:pt x="0" y="4"/>
                  </a:lnTo>
                  <a:lnTo>
                    <a:pt x="24" y="4"/>
                  </a:lnTo>
                  <a:lnTo>
                    <a:pt x="26"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1" name="Freeform 794"/>
            <p:cNvSpPr>
              <a:spLocks/>
            </p:cNvSpPr>
            <p:nvPr/>
          </p:nvSpPr>
          <p:spPr bwMode="auto">
            <a:xfrm>
              <a:off x="3152" y="1687"/>
              <a:ext cx="20" cy="2"/>
            </a:xfrm>
            <a:custGeom>
              <a:avLst/>
              <a:gdLst>
                <a:gd name="T0" fmla="*/ 0 w 20"/>
                <a:gd name="T1" fmla="*/ 0 h 2"/>
                <a:gd name="T2" fmla="*/ 0 w 20"/>
                <a:gd name="T3" fmla="*/ 0 h 2"/>
                <a:gd name="T4" fmla="*/ 20 w 20"/>
                <a:gd name="T5" fmla="*/ 2 h 2"/>
                <a:gd name="T6" fmla="*/ 20 w 20"/>
                <a:gd name="T7" fmla="*/ 0 h 2"/>
                <a:gd name="T8" fmla="*/ 0 w 20"/>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
                  <a:moveTo>
                    <a:pt x="0" y="0"/>
                  </a:moveTo>
                  <a:lnTo>
                    <a:pt x="0" y="0"/>
                  </a:lnTo>
                  <a:lnTo>
                    <a:pt x="20" y="2"/>
                  </a:lnTo>
                  <a:lnTo>
                    <a:pt x="20" y="0"/>
                  </a:lnTo>
                  <a:lnTo>
                    <a:pt x="0" y="0"/>
                  </a:lnTo>
                  <a:close/>
                </a:path>
              </a:pathLst>
            </a:custGeom>
            <a:solidFill>
              <a:srgbClr val="ABC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2" name="Freeform 795"/>
            <p:cNvSpPr>
              <a:spLocks/>
            </p:cNvSpPr>
            <p:nvPr/>
          </p:nvSpPr>
          <p:spPr bwMode="auto">
            <a:xfrm>
              <a:off x="3152" y="1687"/>
              <a:ext cx="20" cy="2"/>
            </a:xfrm>
            <a:custGeom>
              <a:avLst/>
              <a:gdLst>
                <a:gd name="T0" fmla="*/ 0 w 20"/>
                <a:gd name="T1" fmla="*/ 0 h 2"/>
                <a:gd name="T2" fmla="*/ 0 w 20"/>
                <a:gd name="T3" fmla="*/ 0 h 2"/>
                <a:gd name="T4" fmla="*/ 20 w 20"/>
                <a:gd name="T5" fmla="*/ 2 h 2"/>
                <a:gd name="T6" fmla="*/ 20 w 20"/>
                <a:gd name="T7" fmla="*/ 0 h 2"/>
                <a:gd name="T8" fmla="*/ 0 w 20"/>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
                  <a:moveTo>
                    <a:pt x="0" y="0"/>
                  </a:moveTo>
                  <a:lnTo>
                    <a:pt x="0" y="0"/>
                  </a:lnTo>
                  <a:lnTo>
                    <a:pt x="20" y="2"/>
                  </a:lnTo>
                  <a:lnTo>
                    <a:pt x="2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3" name="Freeform 796"/>
            <p:cNvSpPr>
              <a:spLocks/>
            </p:cNvSpPr>
            <p:nvPr/>
          </p:nvSpPr>
          <p:spPr bwMode="auto">
            <a:xfrm>
              <a:off x="3150" y="1687"/>
              <a:ext cx="22" cy="4"/>
            </a:xfrm>
            <a:custGeom>
              <a:avLst/>
              <a:gdLst>
                <a:gd name="T0" fmla="*/ 2 w 22"/>
                <a:gd name="T1" fmla="*/ 0 h 4"/>
                <a:gd name="T2" fmla="*/ 0 w 22"/>
                <a:gd name="T3" fmla="*/ 4 h 4"/>
                <a:gd name="T4" fmla="*/ 20 w 22"/>
                <a:gd name="T5" fmla="*/ 4 h 4"/>
                <a:gd name="T6" fmla="*/ 22 w 22"/>
                <a:gd name="T7" fmla="*/ 2 h 4"/>
                <a:gd name="T8" fmla="*/ 2 w 22"/>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4">
                  <a:moveTo>
                    <a:pt x="2" y="0"/>
                  </a:moveTo>
                  <a:lnTo>
                    <a:pt x="0" y="4"/>
                  </a:lnTo>
                  <a:lnTo>
                    <a:pt x="20" y="4"/>
                  </a:lnTo>
                  <a:lnTo>
                    <a:pt x="22" y="2"/>
                  </a:lnTo>
                  <a:lnTo>
                    <a:pt x="2" y="0"/>
                  </a:lnTo>
                  <a:close/>
                </a:path>
              </a:pathLst>
            </a:custGeom>
            <a:solidFill>
              <a:srgbClr val="EDE9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4" name="Freeform 797"/>
            <p:cNvSpPr>
              <a:spLocks/>
            </p:cNvSpPr>
            <p:nvPr/>
          </p:nvSpPr>
          <p:spPr bwMode="auto">
            <a:xfrm>
              <a:off x="3150" y="1687"/>
              <a:ext cx="22" cy="4"/>
            </a:xfrm>
            <a:custGeom>
              <a:avLst/>
              <a:gdLst>
                <a:gd name="T0" fmla="*/ 2 w 22"/>
                <a:gd name="T1" fmla="*/ 0 h 4"/>
                <a:gd name="T2" fmla="*/ 0 w 22"/>
                <a:gd name="T3" fmla="*/ 4 h 4"/>
                <a:gd name="T4" fmla="*/ 20 w 22"/>
                <a:gd name="T5" fmla="*/ 4 h 4"/>
                <a:gd name="T6" fmla="*/ 22 w 22"/>
                <a:gd name="T7" fmla="*/ 2 h 4"/>
                <a:gd name="T8" fmla="*/ 2 w 22"/>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4">
                  <a:moveTo>
                    <a:pt x="2" y="0"/>
                  </a:moveTo>
                  <a:lnTo>
                    <a:pt x="0" y="4"/>
                  </a:lnTo>
                  <a:lnTo>
                    <a:pt x="20" y="4"/>
                  </a:lnTo>
                  <a:lnTo>
                    <a:pt x="2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5" name="Freeform 798"/>
            <p:cNvSpPr>
              <a:spLocks/>
            </p:cNvSpPr>
            <p:nvPr/>
          </p:nvSpPr>
          <p:spPr bwMode="auto">
            <a:xfrm>
              <a:off x="3179" y="1634"/>
              <a:ext cx="24" cy="4"/>
            </a:xfrm>
            <a:custGeom>
              <a:avLst/>
              <a:gdLst>
                <a:gd name="T0" fmla="*/ 2 w 24"/>
                <a:gd name="T1" fmla="*/ 0 h 4"/>
                <a:gd name="T2" fmla="*/ 0 w 24"/>
                <a:gd name="T3" fmla="*/ 4 h 4"/>
                <a:gd name="T4" fmla="*/ 22 w 24"/>
                <a:gd name="T5" fmla="*/ 4 h 4"/>
                <a:gd name="T6" fmla="*/ 24 w 24"/>
                <a:gd name="T7" fmla="*/ 0 h 4"/>
                <a:gd name="T8" fmla="*/ 2 w 24"/>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
                  <a:moveTo>
                    <a:pt x="2" y="0"/>
                  </a:moveTo>
                  <a:lnTo>
                    <a:pt x="0" y="4"/>
                  </a:lnTo>
                  <a:lnTo>
                    <a:pt x="22" y="4"/>
                  </a:lnTo>
                  <a:lnTo>
                    <a:pt x="24" y="0"/>
                  </a:lnTo>
                  <a:lnTo>
                    <a:pt x="2" y="0"/>
                  </a:lnTo>
                  <a:close/>
                </a:path>
              </a:pathLst>
            </a:custGeom>
            <a:solidFill>
              <a:srgbClr val="EDE9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6" name="Freeform 799"/>
            <p:cNvSpPr>
              <a:spLocks/>
            </p:cNvSpPr>
            <p:nvPr/>
          </p:nvSpPr>
          <p:spPr bwMode="auto">
            <a:xfrm>
              <a:off x="3179" y="1634"/>
              <a:ext cx="24" cy="4"/>
            </a:xfrm>
            <a:custGeom>
              <a:avLst/>
              <a:gdLst>
                <a:gd name="T0" fmla="*/ 2 w 24"/>
                <a:gd name="T1" fmla="*/ 0 h 4"/>
                <a:gd name="T2" fmla="*/ 0 w 24"/>
                <a:gd name="T3" fmla="*/ 4 h 4"/>
                <a:gd name="T4" fmla="*/ 22 w 24"/>
                <a:gd name="T5" fmla="*/ 4 h 4"/>
                <a:gd name="T6" fmla="*/ 24 w 24"/>
                <a:gd name="T7" fmla="*/ 0 h 4"/>
                <a:gd name="T8" fmla="*/ 2 w 24"/>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
                  <a:moveTo>
                    <a:pt x="2" y="0"/>
                  </a:moveTo>
                  <a:lnTo>
                    <a:pt x="0" y="4"/>
                  </a:lnTo>
                  <a:lnTo>
                    <a:pt x="22" y="4"/>
                  </a:lnTo>
                  <a:lnTo>
                    <a:pt x="2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7" name="Freeform 800"/>
            <p:cNvSpPr>
              <a:spLocks/>
            </p:cNvSpPr>
            <p:nvPr/>
          </p:nvSpPr>
          <p:spPr bwMode="auto">
            <a:xfrm>
              <a:off x="3163" y="1665"/>
              <a:ext cx="22" cy="2"/>
            </a:xfrm>
            <a:custGeom>
              <a:avLst/>
              <a:gdLst>
                <a:gd name="T0" fmla="*/ 0 w 22"/>
                <a:gd name="T1" fmla="*/ 0 h 2"/>
                <a:gd name="T2" fmla="*/ 0 w 22"/>
                <a:gd name="T3" fmla="*/ 2 h 2"/>
                <a:gd name="T4" fmla="*/ 22 w 22"/>
                <a:gd name="T5" fmla="*/ 2 h 2"/>
                <a:gd name="T6" fmla="*/ 22 w 22"/>
                <a:gd name="T7" fmla="*/ 2 h 2"/>
                <a:gd name="T8" fmla="*/ 0 w 2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
                  <a:moveTo>
                    <a:pt x="0" y="0"/>
                  </a:moveTo>
                  <a:lnTo>
                    <a:pt x="0" y="2"/>
                  </a:lnTo>
                  <a:lnTo>
                    <a:pt x="22" y="2"/>
                  </a:lnTo>
                  <a:lnTo>
                    <a:pt x="0" y="0"/>
                  </a:lnTo>
                  <a:close/>
                </a:path>
              </a:pathLst>
            </a:custGeom>
            <a:solidFill>
              <a:srgbClr val="E4E5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8" name="Freeform 801"/>
            <p:cNvSpPr>
              <a:spLocks/>
            </p:cNvSpPr>
            <p:nvPr/>
          </p:nvSpPr>
          <p:spPr bwMode="auto">
            <a:xfrm>
              <a:off x="3163" y="1667"/>
              <a:ext cx="22" cy="2"/>
            </a:xfrm>
            <a:custGeom>
              <a:avLst/>
              <a:gdLst>
                <a:gd name="T0" fmla="*/ 0 w 22"/>
                <a:gd name="T1" fmla="*/ 0 h 2"/>
                <a:gd name="T2" fmla="*/ 0 w 22"/>
                <a:gd name="T3" fmla="*/ 0 h 2"/>
                <a:gd name="T4" fmla="*/ 20 w 22"/>
                <a:gd name="T5" fmla="*/ 2 h 2"/>
                <a:gd name="T6" fmla="*/ 22 w 22"/>
                <a:gd name="T7" fmla="*/ 0 h 2"/>
                <a:gd name="T8" fmla="*/ 0 w 2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
                  <a:moveTo>
                    <a:pt x="0" y="0"/>
                  </a:moveTo>
                  <a:lnTo>
                    <a:pt x="0" y="0"/>
                  </a:lnTo>
                  <a:lnTo>
                    <a:pt x="20" y="2"/>
                  </a:lnTo>
                  <a:lnTo>
                    <a:pt x="22" y="0"/>
                  </a:lnTo>
                  <a:lnTo>
                    <a:pt x="0" y="0"/>
                  </a:lnTo>
                  <a:close/>
                </a:path>
              </a:pathLst>
            </a:custGeom>
            <a:solidFill>
              <a:srgbClr val="DBDB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9" name="Line 802"/>
            <p:cNvSpPr>
              <a:spLocks noChangeShapeType="1"/>
            </p:cNvSpPr>
            <p:nvPr/>
          </p:nvSpPr>
          <p:spPr bwMode="auto">
            <a:xfrm flipV="1">
              <a:off x="3174" y="1281"/>
              <a:ext cx="238" cy="403"/>
            </a:xfrm>
            <a:prstGeom prst="line">
              <a:avLst/>
            </a:prstGeom>
            <a:noFill/>
            <a:ln w="6350" cap="rnd">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0" name="Line 803"/>
            <p:cNvSpPr>
              <a:spLocks noChangeShapeType="1"/>
            </p:cNvSpPr>
            <p:nvPr/>
          </p:nvSpPr>
          <p:spPr bwMode="auto">
            <a:xfrm flipH="1">
              <a:off x="3155" y="1268"/>
              <a:ext cx="235" cy="414"/>
            </a:xfrm>
            <a:prstGeom prst="line">
              <a:avLst/>
            </a:prstGeom>
            <a:noFill/>
            <a:ln w="6350" cap="rnd">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1" name="Freeform 804"/>
            <p:cNvSpPr>
              <a:spLocks/>
            </p:cNvSpPr>
            <p:nvPr/>
          </p:nvSpPr>
          <p:spPr bwMode="auto">
            <a:xfrm>
              <a:off x="3410" y="1057"/>
              <a:ext cx="225" cy="63"/>
            </a:xfrm>
            <a:custGeom>
              <a:avLst/>
              <a:gdLst>
                <a:gd name="T0" fmla="*/ 1094 w 102"/>
                <a:gd name="T1" fmla="*/ 104 h 29"/>
                <a:gd name="T2" fmla="*/ 560 w 102"/>
                <a:gd name="T3" fmla="*/ 278 h 29"/>
                <a:gd name="T4" fmla="*/ 0 w 102"/>
                <a:gd name="T5" fmla="*/ 193 h 29"/>
                <a:gd name="T6" fmla="*/ 536 w 102"/>
                <a:gd name="T7" fmla="*/ 20 h 29"/>
                <a:gd name="T8" fmla="*/ 1094 w 102"/>
                <a:gd name="T9" fmla="*/ 104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29">
                  <a:moveTo>
                    <a:pt x="102" y="10"/>
                  </a:moveTo>
                  <a:cubicBezTo>
                    <a:pt x="102" y="16"/>
                    <a:pt x="80" y="24"/>
                    <a:pt x="52" y="27"/>
                  </a:cubicBezTo>
                  <a:cubicBezTo>
                    <a:pt x="24" y="29"/>
                    <a:pt x="1" y="26"/>
                    <a:pt x="0" y="19"/>
                  </a:cubicBezTo>
                  <a:cubicBezTo>
                    <a:pt x="0" y="12"/>
                    <a:pt x="22" y="5"/>
                    <a:pt x="50" y="2"/>
                  </a:cubicBezTo>
                  <a:cubicBezTo>
                    <a:pt x="78" y="0"/>
                    <a:pt x="101" y="3"/>
                    <a:pt x="102" y="10"/>
                  </a:cubicBezTo>
                </a:path>
              </a:pathLst>
            </a:custGeom>
            <a:solidFill>
              <a:srgbClr val="90C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2" name="Freeform 805"/>
            <p:cNvSpPr>
              <a:spLocks/>
            </p:cNvSpPr>
            <p:nvPr/>
          </p:nvSpPr>
          <p:spPr bwMode="auto">
            <a:xfrm>
              <a:off x="3348" y="1079"/>
              <a:ext cx="287" cy="220"/>
            </a:xfrm>
            <a:custGeom>
              <a:avLst/>
              <a:gdLst>
                <a:gd name="T0" fmla="*/ 1400 w 130"/>
                <a:gd name="T1" fmla="*/ 9 h 100"/>
                <a:gd name="T2" fmla="*/ 1400 w 130"/>
                <a:gd name="T3" fmla="*/ 0 h 100"/>
                <a:gd name="T4" fmla="*/ 863 w 130"/>
                <a:gd name="T5" fmla="*/ 178 h 100"/>
                <a:gd name="T6" fmla="*/ 302 w 130"/>
                <a:gd name="T7" fmla="*/ 97 h 100"/>
                <a:gd name="T8" fmla="*/ 278 w 130"/>
                <a:gd name="T9" fmla="*/ 88 h 100"/>
                <a:gd name="T10" fmla="*/ 0 w 130"/>
                <a:gd name="T11" fmla="*/ 638 h 100"/>
                <a:gd name="T12" fmla="*/ 667 w 130"/>
                <a:gd name="T13" fmla="*/ 1001 h 100"/>
                <a:gd name="T14" fmla="*/ 1400 w 130"/>
                <a:gd name="T15" fmla="*/ 9 h 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0" h="100">
                  <a:moveTo>
                    <a:pt x="130" y="1"/>
                  </a:moveTo>
                  <a:cubicBezTo>
                    <a:pt x="130" y="0"/>
                    <a:pt x="130" y="0"/>
                    <a:pt x="130" y="0"/>
                  </a:cubicBezTo>
                  <a:cubicBezTo>
                    <a:pt x="130" y="6"/>
                    <a:pt x="108" y="14"/>
                    <a:pt x="80" y="17"/>
                  </a:cubicBezTo>
                  <a:cubicBezTo>
                    <a:pt x="52" y="19"/>
                    <a:pt x="29" y="16"/>
                    <a:pt x="28" y="9"/>
                  </a:cubicBezTo>
                  <a:cubicBezTo>
                    <a:pt x="26" y="8"/>
                    <a:pt x="26" y="8"/>
                    <a:pt x="26" y="8"/>
                  </a:cubicBezTo>
                  <a:cubicBezTo>
                    <a:pt x="0" y="60"/>
                    <a:pt x="0" y="60"/>
                    <a:pt x="0" y="60"/>
                  </a:cubicBezTo>
                  <a:cubicBezTo>
                    <a:pt x="0" y="60"/>
                    <a:pt x="9" y="100"/>
                    <a:pt x="62" y="94"/>
                  </a:cubicBezTo>
                  <a:cubicBezTo>
                    <a:pt x="130" y="1"/>
                    <a:pt x="130" y="1"/>
                    <a:pt x="130" y="1"/>
                  </a:cubicBezTo>
                </a:path>
              </a:pathLst>
            </a:custGeom>
            <a:solidFill>
              <a:srgbClr val="63B0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3" name="Freeform 806"/>
            <p:cNvSpPr>
              <a:spLocks/>
            </p:cNvSpPr>
            <p:nvPr/>
          </p:nvSpPr>
          <p:spPr bwMode="auto">
            <a:xfrm>
              <a:off x="3344" y="766"/>
              <a:ext cx="443" cy="524"/>
            </a:xfrm>
            <a:custGeom>
              <a:avLst/>
              <a:gdLst>
                <a:gd name="T0" fmla="*/ 1093 w 201"/>
                <a:gd name="T1" fmla="*/ 9 h 238"/>
                <a:gd name="T2" fmla="*/ 9 w 201"/>
                <a:gd name="T3" fmla="*/ 2147 h 238"/>
                <a:gd name="T4" fmla="*/ 0 w 201"/>
                <a:gd name="T5" fmla="*/ 2158 h 238"/>
                <a:gd name="T6" fmla="*/ 106 w 201"/>
                <a:gd name="T7" fmla="*/ 2347 h 238"/>
                <a:gd name="T8" fmla="*/ 577 w 201"/>
                <a:gd name="T9" fmla="*/ 2541 h 238"/>
                <a:gd name="T10" fmla="*/ 685 w 201"/>
                <a:gd name="T11" fmla="*/ 2530 h 238"/>
                <a:gd name="T12" fmla="*/ 694 w 201"/>
                <a:gd name="T13" fmla="*/ 2530 h 238"/>
                <a:gd name="T14" fmla="*/ 2151 w 201"/>
                <a:gd name="T15" fmla="*/ 553 h 238"/>
                <a:gd name="T16" fmla="*/ 2142 w 201"/>
                <a:gd name="T17" fmla="*/ 533 h 238"/>
                <a:gd name="T18" fmla="*/ 2118 w 201"/>
                <a:gd name="T19" fmla="*/ 533 h 238"/>
                <a:gd name="T20" fmla="*/ 674 w 201"/>
                <a:gd name="T21" fmla="*/ 2506 h 238"/>
                <a:gd name="T22" fmla="*/ 685 w 201"/>
                <a:gd name="T23" fmla="*/ 2521 h 238"/>
                <a:gd name="T24" fmla="*/ 685 w 201"/>
                <a:gd name="T25" fmla="*/ 2497 h 238"/>
                <a:gd name="T26" fmla="*/ 577 w 201"/>
                <a:gd name="T27" fmla="*/ 2506 h 238"/>
                <a:gd name="T28" fmla="*/ 141 w 201"/>
                <a:gd name="T29" fmla="*/ 2327 h 238"/>
                <a:gd name="T30" fmla="*/ 53 w 201"/>
                <a:gd name="T31" fmla="*/ 2210 h 238"/>
                <a:gd name="T32" fmla="*/ 44 w 201"/>
                <a:gd name="T33" fmla="*/ 2166 h 238"/>
                <a:gd name="T34" fmla="*/ 33 w 201"/>
                <a:gd name="T35" fmla="*/ 2158 h 238"/>
                <a:gd name="T36" fmla="*/ 33 w 201"/>
                <a:gd name="T37" fmla="*/ 2147 h 238"/>
                <a:gd name="T38" fmla="*/ 20 w 201"/>
                <a:gd name="T39" fmla="*/ 2158 h 238"/>
                <a:gd name="T40" fmla="*/ 33 w 201"/>
                <a:gd name="T41" fmla="*/ 2158 h 238"/>
                <a:gd name="T42" fmla="*/ 1113 w 201"/>
                <a:gd name="T43" fmla="*/ 20 h 238"/>
                <a:gd name="T44" fmla="*/ 1113 w 201"/>
                <a:gd name="T45" fmla="*/ 0 h 238"/>
                <a:gd name="T46" fmla="*/ 1093 w 201"/>
                <a:gd name="T47" fmla="*/ 9 h 2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1" h="238">
                  <a:moveTo>
                    <a:pt x="102" y="1"/>
                  </a:moveTo>
                  <a:cubicBezTo>
                    <a:pt x="1" y="201"/>
                    <a:pt x="1" y="201"/>
                    <a:pt x="1" y="201"/>
                  </a:cubicBezTo>
                  <a:cubicBezTo>
                    <a:pt x="0" y="202"/>
                    <a:pt x="0" y="202"/>
                    <a:pt x="0" y="202"/>
                  </a:cubicBezTo>
                  <a:cubicBezTo>
                    <a:pt x="1" y="202"/>
                    <a:pt x="3" y="211"/>
                    <a:pt x="10" y="220"/>
                  </a:cubicBezTo>
                  <a:cubicBezTo>
                    <a:pt x="18" y="229"/>
                    <a:pt x="32" y="238"/>
                    <a:pt x="54" y="238"/>
                  </a:cubicBezTo>
                  <a:cubicBezTo>
                    <a:pt x="57" y="238"/>
                    <a:pt x="60" y="238"/>
                    <a:pt x="64" y="237"/>
                  </a:cubicBezTo>
                  <a:cubicBezTo>
                    <a:pt x="64" y="237"/>
                    <a:pt x="65" y="237"/>
                    <a:pt x="65" y="237"/>
                  </a:cubicBezTo>
                  <a:cubicBezTo>
                    <a:pt x="201" y="52"/>
                    <a:pt x="201" y="52"/>
                    <a:pt x="201" y="52"/>
                  </a:cubicBezTo>
                  <a:cubicBezTo>
                    <a:pt x="201" y="52"/>
                    <a:pt x="201" y="51"/>
                    <a:pt x="200" y="50"/>
                  </a:cubicBezTo>
                  <a:cubicBezTo>
                    <a:pt x="200" y="50"/>
                    <a:pt x="199" y="50"/>
                    <a:pt x="198" y="50"/>
                  </a:cubicBezTo>
                  <a:cubicBezTo>
                    <a:pt x="63" y="235"/>
                    <a:pt x="63" y="235"/>
                    <a:pt x="63" y="235"/>
                  </a:cubicBezTo>
                  <a:cubicBezTo>
                    <a:pt x="64" y="236"/>
                    <a:pt x="64" y="236"/>
                    <a:pt x="64" y="236"/>
                  </a:cubicBezTo>
                  <a:cubicBezTo>
                    <a:pt x="64" y="234"/>
                    <a:pt x="64" y="234"/>
                    <a:pt x="64" y="234"/>
                  </a:cubicBezTo>
                  <a:cubicBezTo>
                    <a:pt x="60" y="235"/>
                    <a:pt x="57" y="235"/>
                    <a:pt x="54" y="235"/>
                  </a:cubicBezTo>
                  <a:cubicBezTo>
                    <a:pt x="32" y="235"/>
                    <a:pt x="20" y="227"/>
                    <a:pt x="13" y="218"/>
                  </a:cubicBezTo>
                  <a:cubicBezTo>
                    <a:pt x="9" y="214"/>
                    <a:pt x="7" y="210"/>
                    <a:pt x="5" y="207"/>
                  </a:cubicBezTo>
                  <a:cubicBezTo>
                    <a:pt x="5" y="205"/>
                    <a:pt x="4" y="204"/>
                    <a:pt x="4" y="203"/>
                  </a:cubicBezTo>
                  <a:cubicBezTo>
                    <a:pt x="4" y="202"/>
                    <a:pt x="4" y="202"/>
                    <a:pt x="3" y="202"/>
                  </a:cubicBezTo>
                  <a:cubicBezTo>
                    <a:pt x="3" y="201"/>
                    <a:pt x="3" y="201"/>
                    <a:pt x="3" y="201"/>
                  </a:cubicBezTo>
                  <a:cubicBezTo>
                    <a:pt x="2" y="202"/>
                    <a:pt x="2" y="202"/>
                    <a:pt x="2" y="202"/>
                  </a:cubicBezTo>
                  <a:cubicBezTo>
                    <a:pt x="3" y="202"/>
                    <a:pt x="3" y="202"/>
                    <a:pt x="3" y="202"/>
                  </a:cubicBezTo>
                  <a:cubicBezTo>
                    <a:pt x="104" y="2"/>
                    <a:pt x="104" y="2"/>
                    <a:pt x="104" y="2"/>
                  </a:cubicBezTo>
                  <a:cubicBezTo>
                    <a:pt x="105" y="1"/>
                    <a:pt x="104" y="0"/>
                    <a:pt x="104" y="0"/>
                  </a:cubicBezTo>
                  <a:cubicBezTo>
                    <a:pt x="103" y="0"/>
                    <a:pt x="102" y="0"/>
                    <a:pt x="102" y="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4" name="Freeform 807"/>
            <p:cNvSpPr>
              <a:spLocks/>
            </p:cNvSpPr>
            <p:nvPr/>
          </p:nvSpPr>
          <p:spPr bwMode="auto">
            <a:xfrm>
              <a:off x="3425" y="799"/>
              <a:ext cx="144" cy="284"/>
            </a:xfrm>
            <a:custGeom>
              <a:avLst/>
              <a:gdLst>
                <a:gd name="T0" fmla="*/ 707 w 65"/>
                <a:gd name="T1" fmla="*/ 0 h 129"/>
                <a:gd name="T2" fmla="*/ 0 w 65"/>
                <a:gd name="T3" fmla="*/ 1376 h 129"/>
                <a:gd name="T4" fmla="*/ 109 w 65"/>
                <a:gd name="T5" fmla="*/ 1332 h 129"/>
                <a:gd name="T6" fmla="*/ 707 w 65"/>
                <a:gd name="T7" fmla="*/ 0 h 1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129">
                  <a:moveTo>
                    <a:pt x="65" y="0"/>
                  </a:moveTo>
                  <a:cubicBezTo>
                    <a:pt x="0" y="129"/>
                    <a:pt x="0" y="129"/>
                    <a:pt x="0" y="129"/>
                  </a:cubicBezTo>
                  <a:cubicBezTo>
                    <a:pt x="3" y="128"/>
                    <a:pt x="6" y="126"/>
                    <a:pt x="10" y="125"/>
                  </a:cubicBezTo>
                  <a:cubicBezTo>
                    <a:pt x="65" y="0"/>
                    <a:pt x="65" y="0"/>
                    <a:pt x="65" y="0"/>
                  </a:cubicBezTo>
                </a:path>
              </a:pathLst>
            </a:custGeom>
            <a:solidFill>
              <a:srgbClr val="F6F4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5" name="Freeform 808"/>
            <p:cNvSpPr>
              <a:spLocks/>
            </p:cNvSpPr>
            <p:nvPr/>
          </p:nvSpPr>
          <p:spPr bwMode="auto">
            <a:xfrm>
              <a:off x="3414" y="1074"/>
              <a:ext cx="33" cy="38"/>
            </a:xfrm>
            <a:custGeom>
              <a:avLst/>
              <a:gdLst>
                <a:gd name="T0" fmla="*/ 161 w 15"/>
                <a:gd name="T1" fmla="*/ 0 h 17"/>
                <a:gd name="T2" fmla="*/ 53 w 15"/>
                <a:gd name="T3" fmla="*/ 45 h 17"/>
                <a:gd name="T4" fmla="*/ 0 w 15"/>
                <a:gd name="T5" fmla="*/ 154 h 17"/>
                <a:gd name="T6" fmla="*/ 88 w 15"/>
                <a:gd name="T7" fmla="*/ 190 h 17"/>
                <a:gd name="T8" fmla="*/ 161 w 15"/>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7">
                  <a:moveTo>
                    <a:pt x="15" y="0"/>
                  </a:moveTo>
                  <a:cubicBezTo>
                    <a:pt x="11" y="1"/>
                    <a:pt x="8" y="3"/>
                    <a:pt x="5" y="4"/>
                  </a:cubicBezTo>
                  <a:cubicBezTo>
                    <a:pt x="0" y="14"/>
                    <a:pt x="0" y="14"/>
                    <a:pt x="0" y="14"/>
                  </a:cubicBezTo>
                  <a:cubicBezTo>
                    <a:pt x="2" y="15"/>
                    <a:pt x="5" y="16"/>
                    <a:pt x="8" y="17"/>
                  </a:cubicBezTo>
                  <a:cubicBezTo>
                    <a:pt x="15" y="0"/>
                    <a:pt x="15" y="0"/>
                    <a:pt x="15" y="0"/>
                  </a:cubicBezTo>
                </a:path>
              </a:pathLst>
            </a:custGeom>
            <a:solidFill>
              <a:srgbClr val="CAE1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 name="Freeform 809"/>
            <p:cNvSpPr>
              <a:spLocks/>
            </p:cNvSpPr>
            <p:nvPr/>
          </p:nvSpPr>
          <p:spPr bwMode="auto">
            <a:xfrm>
              <a:off x="3362" y="1105"/>
              <a:ext cx="70" cy="137"/>
            </a:xfrm>
            <a:custGeom>
              <a:avLst/>
              <a:gdLst>
                <a:gd name="T0" fmla="*/ 254 w 32"/>
                <a:gd name="T1" fmla="*/ 0 h 62"/>
                <a:gd name="T2" fmla="*/ 0 w 32"/>
                <a:gd name="T3" fmla="*/ 528 h 62"/>
                <a:gd name="T4" fmla="*/ 61 w 32"/>
                <a:gd name="T5" fmla="*/ 670 h 62"/>
                <a:gd name="T6" fmla="*/ 335 w 32"/>
                <a:gd name="T7" fmla="*/ 33 h 62"/>
                <a:gd name="T8" fmla="*/ 254 w 32"/>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62">
                  <a:moveTo>
                    <a:pt x="24" y="0"/>
                  </a:moveTo>
                  <a:cubicBezTo>
                    <a:pt x="0" y="49"/>
                    <a:pt x="0" y="49"/>
                    <a:pt x="0" y="49"/>
                  </a:cubicBezTo>
                  <a:cubicBezTo>
                    <a:pt x="0" y="57"/>
                    <a:pt x="6" y="62"/>
                    <a:pt x="6" y="62"/>
                  </a:cubicBezTo>
                  <a:cubicBezTo>
                    <a:pt x="32" y="3"/>
                    <a:pt x="32" y="3"/>
                    <a:pt x="32" y="3"/>
                  </a:cubicBezTo>
                  <a:cubicBezTo>
                    <a:pt x="29" y="2"/>
                    <a:pt x="26" y="1"/>
                    <a:pt x="24" y="0"/>
                  </a:cubicBezTo>
                </a:path>
              </a:pathLst>
            </a:custGeom>
            <a:solidFill>
              <a:srgbClr val="B8D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 name="Freeform 810"/>
            <p:cNvSpPr>
              <a:spLocks/>
            </p:cNvSpPr>
            <p:nvPr/>
          </p:nvSpPr>
          <p:spPr bwMode="auto">
            <a:xfrm>
              <a:off x="3366" y="1017"/>
              <a:ext cx="99" cy="209"/>
            </a:xfrm>
            <a:custGeom>
              <a:avLst/>
              <a:gdLst>
                <a:gd name="T0" fmla="*/ 0 w 99"/>
                <a:gd name="T1" fmla="*/ 200 h 209"/>
                <a:gd name="T2" fmla="*/ 99 w 99"/>
                <a:gd name="T3" fmla="*/ 0 h 209"/>
                <a:gd name="T4" fmla="*/ 4 w 99"/>
                <a:gd name="T5" fmla="*/ 209 h 209"/>
                <a:gd name="T6" fmla="*/ 0 w 99"/>
                <a:gd name="T7" fmla="*/ 203 h 209"/>
                <a:gd name="T8" fmla="*/ 0 w 99"/>
                <a:gd name="T9" fmla="*/ 20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209">
                  <a:moveTo>
                    <a:pt x="0" y="200"/>
                  </a:moveTo>
                  <a:lnTo>
                    <a:pt x="99" y="0"/>
                  </a:lnTo>
                  <a:lnTo>
                    <a:pt x="4" y="209"/>
                  </a:lnTo>
                  <a:lnTo>
                    <a:pt x="0" y="203"/>
                  </a:lnTo>
                  <a:lnTo>
                    <a:pt x="0" y="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8" name="Freeform 811"/>
            <p:cNvSpPr>
              <a:spLocks/>
            </p:cNvSpPr>
            <p:nvPr/>
          </p:nvSpPr>
          <p:spPr bwMode="auto">
            <a:xfrm>
              <a:off x="3366" y="1017"/>
              <a:ext cx="99" cy="209"/>
            </a:xfrm>
            <a:custGeom>
              <a:avLst/>
              <a:gdLst>
                <a:gd name="T0" fmla="*/ 0 w 99"/>
                <a:gd name="T1" fmla="*/ 200 h 209"/>
                <a:gd name="T2" fmla="*/ 99 w 99"/>
                <a:gd name="T3" fmla="*/ 0 h 209"/>
                <a:gd name="T4" fmla="*/ 4 w 99"/>
                <a:gd name="T5" fmla="*/ 209 h 209"/>
                <a:gd name="T6" fmla="*/ 0 w 99"/>
                <a:gd name="T7" fmla="*/ 203 h 2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209">
                  <a:moveTo>
                    <a:pt x="0" y="200"/>
                  </a:moveTo>
                  <a:lnTo>
                    <a:pt x="99" y="0"/>
                  </a:lnTo>
                  <a:lnTo>
                    <a:pt x="4" y="209"/>
                  </a:lnTo>
                  <a:lnTo>
                    <a:pt x="0" y="2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9" name="Oval 812"/>
            <p:cNvSpPr>
              <a:spLocks noChangeArrowheads="1"/>
            </p:cNvSpPr>
            <p:nvPr/>
          </p:nvSpPr>
          <p:spPr bwMode="auto">
            <a:xfrm>
              <a:off x="1346" y="3132"/>
              <a:ext cx="139" cy="139"/>
            </a:xfrm>
            <a:prstGeom prst="ellipse">
              <a:avLst/>
            </a:prstGeom>
            <a:noFill/>
            <a:ln w="6350">
              <a:solidFill>
                <a:schemeClr val="bg1"/>
              </a:solidFill>
              <a:miter lim="800000"/>
              <a:headEnd/>
              <a:tailEnd/>
            </a:ln>
            <a:extLst>
              <a:ext uri="{909E8E84-426E-40DD-AFC4-6F175D3DCCD1}">
                <a14:hiddenFill xmlns:a14="http://schemas.microsoft.com/office/drawing/2010/main">
                  <a:solidFill>
                    <a:schemeClr val="bg1"/>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90" name="Rectangle 813"/>
            <p:cNvSpPr>
              <a:spLocks noChangeArrowheads="1"/>
            </p:cNvSpPr>
            <p:nvPr/>
          </p:nvSpPr>
          <p:spPr bwMode="auto">
            <a:xfrm>
              <a:off x="1368" y="3187"/>
              <a:ext cx="97" cy="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91" name="Rectangle 814"/>
            <p:cNvSpPr>
              <a:spLocks noChangeArrowheads="1"/>
            </p:cNvSpPr>
            <p:nvPr/>
          </p:nvSpPr>
          <p:spPr bwMode="auto">
            <a:xfrm>
              <a:off x="1401" y="3154"/>
              <a:ext cx="31" cy="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
        <p:nvSpPr>
          <p:cNvPr id="6" name="Rectangle 5"/>
          <p:cNvSpPr/>
          <p:nvPr/>
        </p:nvSpPr>
        <p:spPr>
          <a:xfrm>
            <a:off x="6378996" y="2998508"/>
            <a:ext cx="506413" cy="306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t>
            </a:r>
          </a:p>
        </p:txBody>
      </p:sp>
      <p:sp>
        <p:nvSpPr>
          <p:cNvPr id="693" name="Rectangle 692"/>
          <p:cNvSpPr/>
          <p:nvPr/>
        </p:nvSpPr>
        <p:spPr>
          <a:xfrm>
            <a:off x="6378994" y="4790142"/>
            <a:ext cx="506413" cy="306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a:t>
            </a:r>
            <a:endParaRPr lang="en-US" sz="2800" b="1" dirty="0">
              <a:solidFill>
                <a:schemeClr val="tx1"/>
              </a:solidFill>
            </a:endParaRPr>
          </a:p>
        </p:txBody>
      </p:sp>
      <p:cxnSp>
        <p:nvCxnSpPr>
          <p:cNvPr id="694" name="Straight Arrow Connector 693"/>
          <p:cNvCxnSpPr>
            <a:stCxn id="6" idx="3"/>
            <a:endCxn id="693" idx="3"/>
          </p:cNvCxnSpPr>
          <p:nvPr/>
        </p:nvCxnSpPr>
        <p:spPr>
          <a:xfrm flipH="1">
            <a:off x="6885407" y="3151702"/>
            <a:ext cx="2" cy="179163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98" name="TextBox 697"/>
          <p:cNvSpPr txBox="1"/>
          <p:nvPr/>
        </p:nvSpPr>
        <p:spPr>
          <a:xfrm rot="16200000">
            <a:off x="6104375" y="3996997"/>
            <a:ext cx="1082348" cy="369332"/>
          </a:xfrm>
          <a:prstGeom prst="rect">
            <a:avLst/>
          </a:prstGeom>
          <a:noFill/>
        </p:spPr>
        <p:txBody>
          <a:bodyPr wrap="none" rtlCol="0">
            <a:spAutoFit/>
          </a:bodyPr>
          <a:lstStyle/>
          <a:p>
            <a:r>
              <a:rPr lang="en-US" dirty="0" smtClean="0"/>
              <a:t>migration</a:t>
            </a:r>
            <a:endParaRPr lang="en-US" dirty="0"/>
          </a:p>
        </p:txBody>
      </p:sp>
      <p:sp>
        <p:nvSpPr>
          <p:cNvPr id="5" name="Slide Number Placeholder 4"/>
          <p:cNvSpPr>
            <a:spLocks noGrp="1"/>
          </p:cNvSpPr>
          <p:nvPr>
            <p:ph type="sldNum" sz="quarter" idx="12"/>
          </p:nvPr>
        </p:nvSpPr>
        <p:spPr/>
        <p:txBody>
          <a:bodyPr/>
          <a:lstStyle/>
          <a:p>
            <a:fld id="{B6E510B6-9B2C-40DD-9034-87D98D662427}" type="slidenum">
              <a:rPr lang="en-US" smtClean="0"/>
              <a:t>35</a:t>
            </a:fld>
            <a:endParaRPr lang="en-US"/>
          </a:p>
        </p:txBody>
      </p:sp>
    </p:spTree>
    <p:extLst>
      <p:ext uri="{BB962C8B-B14F-4D97-AF65-F5344CB8AC3E}">
        <p14:creationId xmlns:p14="http://schemas.microsoft.com/office/powerpoint/2010/main" val="4528583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632012"/>
            <a:ext cx="10515600" cy="5544951"/>
          </a:xfrm>
        </p:spPr>
        <p:txBody>
          <a:bodyPr/>
          <a:lstStyle/>
          <a:p>
            <a:r>
              <a:rPr lang="en-US" dirty="0" smtClean="0"/>
              <a:t>Application 1: Given the following sequences of 2 different alleles of same gene</a:t>
            </a:r>
            <a:br>
              <a:rPr lang="en-US" dirty="0" smtClean="0"/>
            </a:br>
            <a:endParaRPr lang="en-US" dirty="0" smtClean="0"/>
          </a:p>
          <a:p>
            <a:pPr marL="0" indent="0">
              <a:buNone/>
            </a:pPr>
            <a:r>
              <a:rPr lang="en-US" sz="2400" dirty="0" smtClean="0"/>
              <a:t>Allele 1</a:t>
            </a:r>
            <a:r>
              <a:rPr lang="en-US" sz="2000" dirty="0" smtClean="0"/>
              <a:t>:……GGCCTGAATTCGT</a:t>
            </a:r>
            <a:r>
              <a:rPr lang="en-US" sz="2000" dirty="0"/>
              <a:t>…..</a:t>
            </a:r>
            <a:r>
              <a:rPr lang="en-US" sz="2000" dirty="0" smtClean="0"/>
              <a:t>TGACGGCCT</a:t>
            </a:r>
            <a:r>
              <a:rPr lang="en-US" dirty="0" smtClean="0"/>
              <a:t/>
            </a:r>
            <a:br>
              <a:rPr lang="en-US" dirty="0" smtClean="0"/>
            </a:br>
            <a:r>
              <a:rPr lang="en-US" dirty="0" smtClean="0"/>
              <a:t/>
            </a:r>
            <a:br>
              <a:rPr lang="en-US" dirty="0" smtClean="0"/>
            </a:br>
            <a:r>
              <a:rPr lang="en-US" dirty="0" smtClean="0"/>
              <a:t/>
            </a:r>
            <a:br>
              <a:rPr lang="en-US" dirty="0" smtClean="0"/>
            </a:br>
            <a:r>
              <a:rPr lang="en-US" sz="2400" dirty="0" smtClean="0"/>
              <a:t>Allele 2</a:t>
            </a:r>
            <a:r>
              <a:rPr lang="en-US" sz="2000" dirty="0" smtClean="0"/>
              <a:t>:……GGCCTGAATTCGT…..TGACGGCCT</a:t>
            </a:r>
            <a:endParaRPr lang="en-US" dirty="0" smtClean="0"/>
          </a:p>
          <a:p>
            <a:pPr marL="514350" indent="-514350">
              <a:buAutoNum type="arabicParenR"/>
            </a:pPr>
            <a:r>
              <a:rPr lang="en-US" dirty="0" smtClean="0"/>
              <a:t>By referring to the table of restriction enzymes, compare the action of </a:t>
            </a:r>
            <a:r>
              <a:rPr lang="en-US" dirty="0" err="1" smtClean="0"/>
              <a:t>Hae</a:t>
            </a:r>
            <a:r>
              <a:rPr lang="en-US" dirty="0" smtClean="0"/>
              <a:t> III and Eco RI on the 2 different alleles.</a:t>
            </a:r>
          </a:p>
          <a:p>
            <a:pPr marL="514350" indent="-514350">
              <a:buAutoNum type="arabicParenR"/>
            </a:pPr>
            <a:r>
              <a:rPr lang="en-US" dirty="0" smtClean="0"/>
              <a:t>Deduce the enzyme that is able to detect the genetic polymorphism in this gene.</a:t>
            </a:r>
          </a:p>
          <a:p>
            <a:pPr marL="0" indent="0">
              <a:buNone/>
            </a:pPr>
            <a:endParaRPr lang="en-US" dirty="0"/>
          </a:p>
        </p:txBody>
      </p:sp>
      <p:cxnSp>
        <p:nvCxnSpPr>
          <p:cNvPr id="8" name="Straight Arrow Connector 7"/>
          <p:cNvCxnSpPr/>
          <p:nvPr/>
        </p:nvCxnSpPr>
        <p:spPr>
          <a:xfrm>
            <a:off x="2012579" y="1721225"/>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2581547" y="1698812"/>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5220106" y="1690771"/>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864661" y="1351893"/>
            <a:ext cx="295835" cy="369332"/>
          </a:xfrm>
          <a:prstGeom prst="rect">
            <a:avLst/>
          </a:prstGeom>
          <a:noFill/>
        </p:spPr>
        <p:txBody>
          <a:bodyPr wrap="square" rtlCol="0">
            <a:spAutoFit/>
          </a:bodyPr>
          <a:lstStyle/>
          <a:p>
            <a:r>
              <a:rPr lang="en-US" dirty="0" smtClean="0"/>
              <a:t>1</a:t>
            </a:r>
            <a:endParaRPr lang="en-US" dirty="0"/>
          </a:p>
        </p:txBody>
      </p:sp>
      <p:sp>
        <p:nvSpPr>
          <p:cNvPr id="14" name="TextBox 13"/>
          <p:cNvSpPr txBox="1"/>
          <p:nvPr/>
        </p:nvSpPr>
        <p:spPr>
          <a:xfrm>
            <a:off x="2286830" y="1323218"/>
            <a:ext cx="589433" cy="369332"/>
          </a:xfrm>
          <a:prstGeom prst="rect">
            <a:avLst/>
          </a:prstGeom>
          <a:noFill/>
        </p:spPr>
        <p:txBody>
          <a:bodyPr wrap="square" rtlCol="0">
            <a:spAutoFit/>
          </a:bodyPr>
          <a:lstStyle/>
          <a:p>
            <a:r>
              <a:rPr lang="en-US" dirty="0" smtClean="0"/>
              <a:t>147</a:t>
            </a:r>
            <a:endParaRPr lang="en-US" dirty="0"/>
          </a:p>
        </p:txBody>
      </p:sp>
      <p:sp>
        <p:nvSpPr>
          <p:cNvPr id="15" name="TextBox 14"/>
          <p:cNvSpPr txBox="1"/>
          <p:nvPr/>
        </p:nvSpPr>
        <p:spPr>
          <a:xfrm>
            <a:off x="4984218" y="1321439"/>
            <a:ext cx="589433" cy="369332"/>
          </a:xfrm>
          <a:prstGeom prst="rect">
            <a:avLst/>
          </a:prstGeom>
          <a:noFill/>
        </p:spPr>
        <p:txBody>
          <a:bodyPr wrap="square" rtlCol="0">
            <a:spAutoFit/>
          </a:bodyPr>
          <a:lstStyle/>
          <a:p>
            <a:r>
              <a:rPr lang="en-US" dirty="0" smtClean="0"/>
              <a:t>513</a:t>
            </a:r>
            <a:endParaRPr lang="en-US" dirty="0"/>
          </a:p>
        </p:txBody>
      </p:sp>
      <p:cxnSp>
        <p:nvCxnSpPr>
          <p:cNvPr id="28" name="Straight Arrow Connector 27"/>
          <p:cNvCxnSpPr/>
          <p:nvPr/>
        </p:nvCxnSpPr>
        <p:spPr>
          <a:xfrm>
            <a:off x="1987179" y="2755759"/>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2556147" y="2733346"/>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5194706" y="2725305"/>
            <a:ext cx="0" cy="268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1839261" y="2386427"/>
            <a:ext cx="295835" cy="369332"/>
          </a:xfrm>
          <a:prstGeom prst="rect">
            <a:avLst/>
          </a:prstGeom>
          <a:noFill/>
        </p:spPr>
        <p:txBody>
          <a:bodyPr wrap="square" rtlCol="0">
            <a:spAutoFit/>
          </a:bodyPr>
          <a:lstStyle/>
          <a:p>
            <a:r>
              <a:rPr lang="en-US" dirty="0" smtClean="0"/>
              <a:t>1</a:t>
            </a:r>
            <a:endParaRPr lang="en-US" dirty="0"/>
          </a:p>
        </p:txBody>
      </p:sp>
      <p:sp>
        <p:nvSpPr>
          <p:cNvPr id="34" name="TextBox 33"/>
          <p:cNvSpPr txBox="1"/>
          <p:nvPr/>
        </p:nvSpPr>
        <p:spPr>
          <a:xfrm>
            <a:off x="2261430" y="2357752"/>
            <a:ext cx="589433" cy="369332"/>
          </a:xfrm>
          <a:prstGeom prst="rect">
            <a:avLst/>
          </a:prstGeom>
          <a:noFill/>
        </p:spPr>
        <p:txBody>
          <a:bodyPr wrap="square" rtlCol="0">
            <a:spAutoFit/>
          </a:bodyPr>
          <a:lstStyle/>
          <a:p>
            <a:r>
              <a:rPr lang="en-US" dirty="0" smtClean="0"/>
              <a:t>147</a:t>
            </a:r>
            <a:endParaRPr lang="en-US" dirty="0"/>
          </a:p>
        </p:txBody>
      </p:sp>
      <p:sp>
        <p:nvSpPr>
          <p:cNvPr id="35" name="TextBox 34"/>
          <p:cNvSpPr txBox="1"/>
          <p:nvPr/>
        </p:nvSpPr>
        <p:spPr>
          <a:xfrm>
            <a:off x="4958818" y="2355973"/>
            <a:ext cx="589433" cy="369332"/>
          </a:xfrm>
          <a:prstGeom prst="rect">
            <a:avLst/>
          </a:prstGeom>
          <a:noFill/>
        </p:spPr>
        <p:txBody>
          <a:bodyPr wrap="square" rtlCol="0">
            <a:spAutoFit/>
          </a:bodyPr>
          <a:lstStyle/>
          <a:p>
            <a:r>
              <a:rPr lang="en-US" dirty="0" smtClean="0"/>
              <a:t>513</a:t>
            </a:r>
            <a:endParaRPr lang="en-US" dirty="0"/>
          </a:p>
        </p:txBody>
      </p:sp>
      <p:sp>
        <p:nvSpPr>
          <p:cNvPr id="3" name="Slide Number Placeholder 2"/>
          <p:cNvSpPr>
            <a:spLocks noGrp="1"/>
          </p:cNvSpPr>
          <p:nvPr>
            <p:ph type="sldNum" sz="quarter" idx="12"/>
          </p:nvPr>
        </p:nvSpPr>
        <p:spPr/>
        <p:txBody>
          <a:bodyPr/>
          <a:lstStyle/>
          <a:p>
            <a:fld id="{B6E510B6-9B2C-40DD-9034-87D98D662427}" type="slidenum">
              <a:rPr lang="en-US" smtClean="0"/>
              <a:t>36</a:t>
            </a:fld>
            <a:endParaRPr lang="en-US"/>
          </a:p>
        </p:txBody>
      </p:sp>
    </p:spTree>
    <p:extLst>
      <p:ext uri="{BB962C8B-B14F-4D97-AF65-F5344CB8AC3E}">
        <p14:creationId xmlns:p14="http://schemas.microsoft.com/office/powerpoint/2010/main" val="27278258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824143"/>
            <a:ext cx="5181600" cy="4351338"/>
          </a:xfrm>
        </p:spPr>
        <p:txBody>
          <a:bodyPr/>
          <a:lstStyle/>
          <a:p>
            <a:r>
              <a:rPr lang="en-US" dirty="0" smtClean="0"/>
              <a:t>Application 2: </a:t>
            </a:r>
          </a:p>
          <a:p>
            <a:pPr marL="0" indent="0">
              <a:buNone/>
            </a:pPr>
            <a:r>
              <a:rPr lang="en-US" dirty="0" smtClean="0"/>
              <a:t>Two restriction enzymes (Eco RI and Bam HI) were used to cut a piece of DNA. The results are represented in the document below.</a:t>
            </a:r>
          </a:p>
          <a:p>
            <a:pPr marL="0" indent="0">
              <a:buNone/>
            </a:pPr>
            <a:r>
              <a:rPr lang="en-US" b="1" dirty="0" smtClean="0"/>
              <a:t>Draw restriction map showing the restriction sites of these 2 enzymes</a:t>
            </a:r>
          </a:p>
          <a:p>
            <a:pPr marL="0" indent="0">
              <a:buNone/>
            </a:pPr>
            <a:endParaRPr lang="en-US" dirty="0"/>
          </a:p>
        </p:txBody>
      </p:sp>
      <p:grpSp>
        <p:nvGrpSpPr>
          <p:cNvPr id="722" name="Group 721"/>
          <p:cNvGrpSpPr/>
          <p:nvPr/>
        </p:nvGrpSpPr>
        <p:grpSpPr>
          <a:xfrm>
            <a:off x="6660243" y="824143"/>
            <a:ext cx="5151887" cy="4709063"/>
            <a:chOff x="6631214" y="710989"/>
            <a:chExt cx="5151887" cy="4709063"/>
          </a:xfrm>
        </p:grpSpPr>
        <p:sp>
          <p:nvSpPr>
            <p:cNvPr id="690" name="Rectangle 689"/>
            <p:cNvSpPr/>
            <p:nvPr/>
          </p:nvSpPr>
          <p:spPr>
            <a:xfrm>
              <a:off x="6705600" y="1376689"/>
              <a:ext cx="4648200" cy="40433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1" name="Rectangle 690"/>
            <p:cNvSpPr/>
            <p:nvPr/>
          </p:nvSpPr>
          <p:spPr>
            <a:xfrm>
              <a:off x="7097485" y="1855659"/>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2" name="Rectangle 691"/>
            <p:cNvSpPr/>
            <p:nvPr/>
          </p:nvSpPr>
          <p:spPr>
            <a:xfrm>
              <a:off x="7097485" y="2303296"/>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3" name="Rectangle 692"/>
            <p:cNvSpPr/>
            <p:nvPr/>
          </p:nvSpPr>
          <p:spPr>
            <a:xfrm>
              <a:off x="7097485" y="2750933"/>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4" name="Rectangle 693"/>
            <p:cNvSpPr/>
            <p:nvPr/>
          </p:nvSpPr>
          <p:spPr>
            <a:xfrm>
              <a:off x="7097485" y="3198570"/>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5" name="Rectangle 694"/>
            <p:cNvSpPr/>
            <p:nvPr/>
          </p:nvSpPr>
          <p:spPr>
            <a:xfrm>
              <a:off x="7097485" y="3646207"/>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6" name="Rectangle 695"/>
            <p:cNvSpPr/>
            <p:nvPr/>
          </p:nvSpPr>
          <p:spPr>
            <a:xfrm>
              <a:off x="7097485" y="4093844"/>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7" name="Rectangle 696"/>
            <p:cNvSpPr/>
            <p:nvPr/>
          </p:nvSpPr>
          <p:spPr>
            <a:xfrm>
              <a:off x="7097485" y="4541481"/>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2" name="Rectangle 701"/>
            <p:cNvSpPr/>
            <p:nvPr/>
          </p:nvSpPr>
          <p:spPr>
            <a:xfrm>
              <a:off x="8273142" y="2269542"/>
              <a:ext cx="595086" cy="14514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3" name="Rectangle 702"/>
            <p:cNvSpPr/>
            <p:nvPr/>
          </p:nvSpPr>
          <p:spPr>
            <a:xfrm>
              <a:off x="8273142" y="4093844"/>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4" name="Rectangle 703"/>
            <p:cNvSpPr/>
            <p:nvPr/>
          </p:nvSpPr>
          <p:spPr>
            <a:xfrm>
              <a:off x="9477826" y="2750933"/>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5" name="Rectangle 704"/>
            <p:cNvSpPr/>
            <p:nvPr/>
          </p:nvSpPr>
          <p:spPr>
            <a:xfrm>
              <a:off x="9276440" y="4575228"/>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6" name="Rectangle 705"/>
            <p:cNvSpPr/>
            <p:nvPr/>
          </p:nvSpPr>
          <p:spPr>
            <a:xfrm>
              <a:off x="10415811" y="2281748"/>
              <a:ext cx="595086" cy="14514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7" name="Rectangle 706"/>
            <p:cNvSpPr/>
            <p:nvPr/>
          </p:nvSpPr>
          <p:spPr>
            <a:xfrm>
              <a:off x="10435770" y="1855659"/>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8" name="Rectangle 707"/>
            <p:cNvSpPr/>
            <p:nvPr/>
          </p:nvSpPr>
          <p:spPr>
            <a:xfrm>
              <a:off x="10435770" y="3646207"/>
              <a:ext cx="595086" cy="72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9" name="TextBox 708"/>
            <p:cNvSpPr txBox="1"/>
            <p:nvPr/>
          </p:nvSpPr>
          <p:spPr>
            <a:xfrm>
              <a:off x="6633030" y="1706993"/>
              <a:ext cx="665843" cy="369332"/>
            </a:xfrm>
            <a:prstGeom prst="rect">
              <a:avLst/>
            </a:prstGeom>
            <a:noFill/>
          </p:spPr>
          <p:txBody>
            <a:bodyPr wrap="square" rtlCol="0">
              <a:spAutoFit/>
            </a:bodyPr>
            <a:lstStyle/>
            <a:p>
              <a:r>
                <a:rPr lang="en-US" dirty="0" smtClean="0"/>
                <a:t>100</a:t>
              </a:r>
              <a:endParaRPr lang="en-US" dirty="0"/>
            </a:p>
          </p:txBody>
        </p:sp>
        <p:sp>
          <p:nvSpPr>
            <p:cNvPr id="710" name="TextBox 709"/>
            <p:cNvSpPr txBox="1"/>
            <p:nvPr/>
          </p:nvSpPr>
          <p:spPr>
            <a:xfrm>
              <a:off x="6645732" y="2118630"/>
              <a:ext cx="665843" cy="369332"/>
            </a:xfrm>
            <a:prstGeom prst="rect">
              <a:avLst/>
            </a:prstGeom>
            <a:noFill/>
          </p:spPr>
          <p:txBody>
            <a:bodyPr wrap="square" rtlCol="0">
              <a:spAutoFit/>
            </a:bodyPr>
            <a:lstStyle/>
            <a:p>
              <a:r>
                <a:rPr lang="en-US" dirty="0"/>
                <a:t>2</a:t>
              </a:r>
              <a:r>
                <a:rPr lang="en-US" dirty="0" smtClean="0"/>
                <a:t>00</a:t>
              </a:r>
              <a:endParaRPr lang="en-US" dirty="0"/>
            </a:p>
          </p:txBody>
        </p:sp>
        <p:sp>
          <p:nvSpPr>
            <p:cNvPr id="711" name="TextBox 710"/>
            <p:cNvSpPr txBox="1"/>
            <p:nvPr/>
          </p:nvSpPr>
          <p:spPr>
            <a:xfrm>
              <a:off x="6633029" y="2593915"/>
              <a:ext cx="665843" cy="369332"/>
            </a:xfrm>
            <a:prstGeom prst="rect">
              <a:avLst/>
            </a:prstGeom>
            <a:noFill/>
          </p:spPr>
          <p:txBody>
            <a:bodyPr wrap="square" rtlCol="0">
              <a:spAutoFit/>
            </a:bodyPr>
            <a:lstStyle/>
            <a:p>
              <a:r>
                <a:rPr lang="en-US" dirty="0" smtClean="0"/>
                <a:t>300</a:t>
              </a:r>
              <a:endParaRPr lang="en-US" dirty="0"/>
            </a:p>
          </p:txBody>
        </p:sp>
        <p:sp>
          <p:nvSpPr>
            <p:cNvPr id="712" name="TextBox 711"/>
            <p:cNvSpPr txBox="1"/>
            <p:nvPr/>
          </p:nvSpPr>
          <p:spPr>
            <a:xfrm>
              <a:off x="6631215" y="3049904"/>
              <a:ext cx="665843" cy="369332"/>
            </a:xfrm>
            <a:prstGeom prst="rect">
              <a:avLst/>
            </a:prstGeom>
            <a:noFill/>
          </p:spPr>
          <p:txBody>
            <a:bodyPr wrap="square" rtlCol="0">
              <a:spAutoFit/>
            </a:bodyPr>
            <a:lstStyle/>
            <a:p>
              <a:r>
                <a:rPr lang="en-US" dirty="0" smtClean="0"/>
                <a:t>400</a:t>
              </a:r>
              <a:endParaRPr lang="en-US" dirty="0"/>
            </a:p>
          </p:txBody>
        </p:sp>
        <p:sp>
          <p:nvSpPr>
            <p:cNvPr id="713" name="TextBox 712"/>
            <p:cNvSpPr txBox="1"/>
            <p:nvPr/>
          </p:nvSpPr>
          <p:spPr>
            <a:xfrm>
              <a:off x="6631215" y="3461541"/>
              <a:ext cx="665843" cy="369332"/>
            </a:xfrm>
            <a:prstGeom prst="rect">
              <a:avLst/>
            </a:prstGeom>
            <a:noFill/>
          </p:spPr>
          <p:txBody>
            <a:bodyPr wrap="square" rtlCol="0">
              <a:spAutoFit/>
            </a:bodyPr>
            <a:lstStyle/>
            <a:p>
              <a:r>
                <a:rPr lang="en-US" dirty="0" smtClean="0"/>
                <a:t>500</a:t>
              </a:r>
              <a:endParaRPr lang="en-US" dirty="0"/>
            </a:p>
          </p:txBody>
        </p:sp>
        <p:sp>
          <p:nvSpPr>
            <p:cNvPr id="714" name="TextBox 713"/>
            <p:cNvSpPr txBox="1"/>
            <p:nvPr/>
          </p:nvSpPr>
          <p:spPr>
            <a:xfrm>
              <a:off x="6649361" y="4365874"/>
              <a:ext cx="665843" cy="369332"/>
            </a:xfrm>
            <a:prstGeom prst="rect">
              <a:avLst/>
            </a:prstGeom>
            <a:noFill/>
          </p:spPr>
          <p:txBody>
            <a:bodyPr wrap="square" rtlCol="0">
              <a:spAutoFit/>
            </a:bodyPr>
            <a:lstStyle/>
            <a:p>
              <a:r>
                <a:rPr lang="en-US" dirty="0" smtClean="0"/>
                <a:t>700</a:t>
              </a:r>
              <a:endParaRPr lang="en-US" dirty="0"/>
            </a:p>
          </p:txBody>
        </p:sp>
        <p:sp>
          <p:nvSpPr>
            <p:cNvPr id="715" name="TextBox 714"/>
            <p:cNvSpPr txBox="1"/>
            <p:nvPr/>
          </p:nvSpPr>
          <p:spPr>
            <a:xfrm>
              <a:off x="6631214" y="3965810"/>
              <a:ext cx="665843" cy="369332"/>
            </a:xfrm>
            <a:prstGeom prst="rect">
              <a:avLst/>
            </a:prstGeom>
            <a:noFill/>
          </p:spPr>
          <p:txBody>
            <a:bodyPr wrap="square" rtlCol="0">
              <a:spAutoFit/>
            </a:bodyPr>
            <a:lstStyle/>
            <a:p>
              <a:r>
                <a:rPr lang="en-US" dirty="0" smtClean="0"/>
                <a:t>600</a:t>
              </a:r>
              <a:endParaRPr lang="en-US" dirty="0"/>
            </a:p>
          </p:txBody>
        </p:sp>
        <p:sp>
          <p:nvSpPr>
            <p:cNvPr id="716" name="TextBox 715"/>
            <p:cNvSpPr txBox="1"/>
            <p:nvPr/>
          </p:nvSpPr>
          <p:spPr>
            <a:xfrm>
              <a:off x="6852102" y="976625"/>
              <a:ext cx="928915" cy="369332"/>
            </a:xfrm>
            <a:prstGeom prst="rect">
              <a:avLst/>
            </a:prstGeom>
            <a:noFill/>
          </p:spPr>
          <p:txBody>
            <a:bodyPr wrap="square" rtlCol="0">
              <a:spAutoFit/>
            </a:bodyPr>
            <a:lstStyle/>
            <a:p>
              <a:r>
                <a:rPr lang="en-US" dirty="0" smtClean="0"/>
                <a:t>Control</a:t>
              </a:r>
              <a:endParaRPr lang="en-US" dirty="0"/>
            </a:p>
          </p:txBody>
        </p:sp>
        <p:sp>
          <p:nvSpPr>
            <p:cNvPr id="717" name="TextBox 716"/>
            <p:cNvSpPr txBox="1"/>
            <p:nvPr/>
          </p:nvSpPr>
          <p:spPr>
            <a:xfrm>
              <a:off x="8001454" y="976625"/>
              <a:ext cx="928915" cy="369332"/>
            </a:xfrm>
            <a:prstGeom prst="rect">
              <a:avLst/>
            </a:prstGeom>
            <a:noFill/>
          </p:spPr>
          <p:txBody>
            <a:bodyPr wrap="square" rtlCol="0">
              <a:spAutoFit/>
            </a:bodyPr>
            <a:lstStyle/>
            <a:p>
              <a:r>
                <a:rPr lang="en-US" dirty="0" smtClean="0"/>
                <a:t>Eco RI</a:t>
              </a:r>
              <a:endParaRPr lang="en-US" dirty="0"/>
            </a:p>
          </p:txBody>
        </p:sp>
        <p:sp>
          <p:nvSpPr>
            <p:cNvPr id="718" name="TextBox 717"/>
            <p:cNvSpPr txBox="1"/>
            <p:nvPr/>
          </p:nvSpPr>
          <p:spPr>
            <a:xfrm>
              <a:off x="9276440" y="976625"/>
              <a:ext cx="1139371" cy="369332"/>
            </a:xfrm>
            <a:prstGeom prst="rect">
              <a:avLst/>
            </a:prstGeom>
            <a:noFill/>
          </p:spPr>
          <p:txBody>
            <a:bodyPr wrap="square" rtlCol="0">
              <a:spAutoFit/>
            </a:bodyPr>
            <a:lstStyle/>
            <a:p>
              <a:r>
                <a:rPr lang="en-US" dirty="0" smtClean="0"/>
                <a:t>Bam HI</a:t>
              </a:r>
              <a:endParaRPr lang="en-US" dirty="0"/>
            </a:p>
          </p:txBody>
        </p:sp>
        <p:sp>
          <p:nvSpPr>
            <p:cNvPr id="719" name="TextBox 718"/>
            <p:cNvSpPr txBox="1"/>
            <p:nvPr/>
          </p:nvSpPr>
          <p:spPr>
            <a:xfrm>
              <a:off x="10388820" y="710989"/>
              <a:ext cx="1394281" cy="646331"/>
            </a:xfrm>
            <a:prstGeom prst="rect">
              <a:avLst/>
            </a:prstGeom>
            <a:noFill/>
          </p:spPr>
          <p:txBody>
            <a:bodyPr wrap="square" rtlCol="0">
              <a:spAutoFit/>
            </a:bodyPr>
            <a:lstStyle/>
            <a:p>
              <a:r>
                <a:rPr lang="en-US" dirty="0" smtClean="0"/>
                <a:t>Eco RI + Bam HI</a:t>
              </a:r>
              <a:endParaRPr lang="en-US" dirty="0"/>
            </a:p>
          </p:txBody>
        </p:sp>
      </p:grpSp>
      <p:sp>
        <p:nvSpPr>
          <p:cNvPr id="4" name="Slide Number Placeholder 3"/>
          <p:cNvSpPr>
            <a:spLocks noGrp="1"/>
          </p:cNvSpPr>
          <p:nvPr>
            <p:ph type="sldNum" sz="quarter" idx="12"/>
          </p:nvPr>
        </p:nvSpPr>
        <p:spPr/>
        <p:txBody>
          <a:bodyPr/>
          <a:lstStyle/>
          <a:p>
            <a:fld id="{B6E510B6-9B2C-40DD-9034-87D98D662427}" type="slidenum">
              <a:rPr lang="en-US" smtClean="0"/>
              <a:t>37</a:t>
            </a:fld>
            <a:endParaRPr lang="en-US"/>
          </a:p>
        </p:txBody>
      </p:sp>
    </p:spTree>
    <p:extLst>
      <p:ext uri="{BB962C8B-B14F-4D97-AF65-F5344CB8AC3E}">
        <p14:creationId xmlns:p14="http://schemas.microsoft.com/office/powerpoint/2010/main" val="1145069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Restriction Fragment Length Polymorphism (RFLP)</a:t>
            </a:r>
          </a:p>
        </p:txBody>
      </p:sp>
      <p:sp>
        <p:nvSpPr>
          <p:cNvPr id="3" name="Content Placeholder 2"/>
          <p:cNvSpPr>
            <a:spLocks noGrp="1"/>
          </p:cNvSpPr>
          <p:nvPr>
            <p:ph sz="half" idx="1"/>
          </p:nvPr>
        </p:nvSpPr>
        <p:spPr/>
        <p:txBody>
          <a:bodyPr>
            <a:normAutofit lnSpcReduction="10000"/>
          </a:bodyPr>
          <a:lstStyle/>
          <a:p>
            <a:r>
              <a:rPr lang="en-US" b="1" dirty="0" smtClean="0"/>
              <a:t>Introduction: </a:t>
            </a:r>
            <a:r>
              <a:rPr lang="en-US" dirty="0" smtClean="0"/>
              <a:t>There </a:t>
            </a:r>
            <a:r>
              <a:rPr lang="en-US" dirty="0"/>
              <a:t>are different non-coding regions within chromosome:</a:t>
            </a:r>
          </a:p>
          <a:p>
            <a:pPr lvl="1"/>
            <a:r>
              <a:rPr lang="en-US" dirty="0"/>
              <a:t>Introns are non coding region within the same gene (see adjacent figure)</a:t>
            </a:r>
          </a:p>
          <a:p>
            <a:pPr lvl="1"/>
            <a:r>
              <a:rPr lang="en-US" dirty="0"/>
              <a:t>Telomeres (at the end of chromosome)</a:t>
            </a:r>
          </a:p>
          <a:p>
            <a:pPr lvl="1"/>
            <a:r>
              <a:rPr lang="en-US" dirty="0"/>
              <a:t>Satellites (microsatellites are the part that are usually used in DNA fingerprinting)</a:t>
            </a:r>
          </a:p>
          <a:p>
            <a:pPr lvl="1"/>
            <a:r>
              <a:rPr lang="en-US" dirty="0"/>
              <a:t>Gene regulatory sequences.</a:t>
            </a:r>
          </a:p>
          <a:p>
            <a:endParaRPr lang="en-US" dirty="0"/>
          </a:p>
        </p:txBody>
      </p:sp>
      <p:pic>
        <p:nvPicPr>
          <p:cNvPr id="6" name="Picture 2" descr="Image result for intron removal"/>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825625"/>
            <a:ext cx="5615756" cy="205404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urved Connector 7"/>
          <p:cNvCxnSpPr/>
          <p:nvPr/>
        </p:nvCxnSpPr>
        <p:spPr>
          <a:xfrm flipV="1">
            <a:off x="5494020" y="2116184"/>
            <a:ext cx="1298666" cy="1058090"/>
          </a:xfrm>
          <a:prstGeom prst="curvedConnector3">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p:txBody>
          <a:bodyPr/>
          <a:lstStyle/>
          <a:p>
            <a:fld id="{B6E510B6-9B2C-40DD-9034-87D98D662427}" type="slidenum">
              <a:rPr lang="en-US" smtClean="0"/>
              <a:t>38</a:t>
            </a:fld>
            <a:endParaRPr lang="en-US"/>
          </a:p>
        </p:txBody>
      </p:sp>
    </p:spTree>
    <p:extLst>
      <p:ext uri="{BB962C8B-B14F-4D97-AF65-F5344CB8AC3E}">
        <p14:creationId xmlns:p14="http://schemas.microsoft.com/office/powerpoint/2010/main" val="3950030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Restriction Fragment Length Polymorphism (RFLP)</a:t>
            </a:r>
            <a:endParaRPr lang="en-US" dirty="0"/>
          </a:p>
        </p:txBody>
      </p:sp>
      <p:sp>
        <p:nvSpPr>
          <p:cNvPr id="6" name="Content Placeholder 5"/>
          <p:cNvSpPr>
            <a:spLocks noGrp="1"/>
          </p:cNvSpPr>
          <p:nvPr>
            <p:ph idx="1"/>
          </p:nvPr>
        </p:nvSpPr>
        <p:spPr>
          <a:xfrm>
            <a:off x="1099457" y="1674451"/>
            <a:ext cx="10515600" cy="5176066"/>
          </a:xfrm>
        </p:spPr>
        <p:txBody>
          <a:bodyPr>
            <a:normAutofit/>
          </a:bodyPr>
          <a:lstStyle/>
          <a:p>
            <a:r>
              <a:rPr lang="en-US" dirty="0"/>
              <a:t>Mutations in coding regions usually affect phenotype so genetic polymorphism of coding region may be detected through phenotypic variations in a population, but mutations in non-coding regions do not affect phenotype</a:t>
            </a:r>
          </a:p>
          <a:p>
            <a:r>
              <a:rPr lang="en-US" dirty="0"/>
              <a:t>How can we detect genetic polymorphism in non- coding regions?</a:t>
            </a:r>
          </a:p>
          <a:p>
            <a:r>
              <a:rPr lang="en-US" dirty="0"/>
              <a:t>This can be achieved through</a:t>
            </a:r>
            <a:r>
              <a:rPr lang="en-US" b="1" dirty="0"/>
              <a:t> restriction fragment length polymorphism (RFLP</a:t>
            </a:r>
            <a:r>
              <a:rPr lang="en-US" b="1"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fld id="{B6E510B6-9B2C-40DD-9034-87D98D662427}" type="slidenum">
              <a:rPr lang="en-US" smtClean="0"/>
              <a:t>39</a:t>
            </a:fld>
            <a:endParaRPr lang="en-US"/>
          </a:p>
        </p:txBody>
      </p:sp>
    </p:spTree>
    <p:extLst>
      <p:ext uri="{BB962C8B-B14F-4D97-AF65-F5344CB8AC3E}">
        <p14:creationId xmlns:p14="http://schemas.microsoft.com/office/powerpoint/2010/main" val="363861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Transmission and impact of mutation</a:t>
            </a:r>
            <a:endParaRPr lang="en-US" dirty="0"/>
          </a:p>
        </p:txBody>
      </p:sp>
      <p:sp>
        <p:nvSpPr>
          <p:cNvPr id="3" name="Content Placeholder 2"/>
          <p:cNvSpPr>
            <a:spLocks noGrp="1"/>
          </p:cNvSpPr>
          <p:nvPr>
            <p:ph sz="half" idx="1"/>
          </p:nvPr>
        </p:nvSpPr>
        <p:spPr/>
        <p:txBody>
          <a:bodyPr/>
          <a:lstStyle/>
          <a:p>
            <a:r>
              <a:rPr lang="en-US" b="1" smtClean="0"/>
              <a:t>Are all mutations </a:t>
            </a:r>
            <a:r>
              <a:rPr lang="en-US" b="1" dirty="0" smtClean="0"/>
              <a:t>could </a:t>
            </a:r>
            <a:r>
              <a:rPr lang="en-US" b="1" smtClean="0"/>
              <a:t>be transmitted </a:t>
            </a:r>
            <a:r>
              <a:rPr lang="en-US" b="1" dirty="0" smtClean="0"/>
              <a:t>to </a:t>
            </a:r>
            <a:r>
              <a:rPr lang="en-US" b="1" smtClean="0"/>
              <a:t>off springs</a:t>
            </a:r>
            <a:r>
              <a:rPr lang="en-US" b="1" dirty="0" smtClean="0"/>
              <a:t>?</a:t>
            </a:r>
          </a:p>
          <a:p>
            <a:pPr marL="0" indent="0">
              <a:buNone/>
            </a:pPr>
            <a:r>
              <a:rPr lang="en-US" smtClean="0"/>
              <a:t>The transmission of a mutation </a:t>
            </a:r>
            <a:r>
              <a:rPr lang="en-US" dirty="0" smtClean="0"/>
              <a:t>depends on the type of cell </a:t>
            </a:r>
            <a:r>
              <a:rPr lang="en-US" smtClean="0"/>
              <a:t>where mutation had </a:t>
            </a:r>
            <a:r>
              <a:rPr lang="en-US" dirty="0" smtClean="0"/>
              <a:t>occurred.</a:t>
            </a:r>
          </a:p>
          <a:p>
            <a:pPr marL="0" indent="0">
              <a:buNone/>
            </a:pPr>
            <a:r>
              <a:rPr lang="en-US" b="1" smtClean="0"/>
              <a:t>Somatic </a:t>
            </a:r>
            <a:r>
              <a:rPr lang="en-US" b="1" dirty="0" smtClean="0"/>
              <a:t>cells</a:t>
            </a:r>
            <a:r>
              <a:rPr lang="en-US" b="1" smtClean="0"/>
              <a:t>: </a:t>
            </a:r>
            <a:r>
              <a:rPr lang="en-US" smtClean="0"/>
              <a:t>mutation can </a:t>
            </a:r>
            <a:r>
              <a:rPr lang="en-US" dirty="0" smtClean="0"/>
              <a:t>not </a:t>
            </a:r>
            <a:r>
              <a:rPr lang="en-US" smtClean="0"/>
              <a:t>be transmitted </a:t>
            </a:r>
            <a:r>
              <a:rPr lang="en-US" dirty="0" smtClean="0"/>
              <a:t>to </a:t>
            </a:r>
            <a:r>
              <a:rPr lang="en-US" smtClean="0"/>
              <a:t>off springs</a:t>
            </a:r>
            <a:endParaRPr lang="en-US" dirty="0" smtClean="0"/>
          </a:p>
          <a:p>
            <a:pPr marL="0" indent="0">
              <a:buNone/>
            </a:pPr>
            <a:r>
              <a:rPr lang="en-US" b="1" smtClean="0"/>
              <a:t>Germline </a:t>
            </a:r>
            <a:r>
              <a:rPr lang="en-US" b="1" dirty="0" smtClean="0"/>
              <a:t>sex cells</a:t>
            </a:r>
            <a:r>
              <a:rPr lang="en-US" b="1" smtClean="0"/>
              <a:t>: </a:t>
            </a:r>
            <a:r>
              <a:rPr lang="en-US" smtClean="0"/>
              <a:t>mutation can be transmitted </a:t>
            </a:r>
            <a:r>
              <a:rPr lang="en-US" dirty="0" smtClean="0"/>
              <a:t>to </a:t>
            </a:r>
            <a:r>
              <a:rPr lang="en-US" smtClean="0"/>
              <a:t>off springs</a:t>
            </a:r>
            <a:r>
              <a:rPr lang="en-US" dirty="0" smtClean="0"/>
              <a:t>.</a:t>
            </a:r>
            <a:endParaRPr lang="en-US" b="1" dirty="0"/>
          </a:p>
        </p:txBody>
      </p:sp>
      <p:sp>
        <p:nvSpPr>
          <p:cNvPr id="7" name="Content Placeholder 6"/>
          <p:cNvSpPr>
            <a:spLocks noGrp="1"/>
          </p:cNvSpPr>
          <p:nvPr>
            <p:ph sz="half" idx="2"/>
          </p:nvPr>
        </p:nvSpPr>
        <p:spPr/>
        <p:txBody>
          <a:bodyPr/>
          <a:lstStyle/>
          <a:p>
            <a:r>
              <a:rPr lang="en-US" b="1" smtClean="0"/>
              <a:t>Why mutations in somatic cells may be significant although they are not transmitted to offspring?</a:t>
            </a:r>
            <a:endParaRPr lang="en-US" b="1" dirty="0" smtClean="0"/>
          </a:p>
          <a:p>
            <a:pPr marL="0" indent="0">
              <a:buNone/>
            </a:pPr>
            <a:r>
              <a:rPr lang="en-US" smtClean="0"/>
              <a:t>Mutations in somatic cells may develop cancers such as cancer in respiratory </a:t>
            </a:r>
            <a:r>
              <a:rPr lang="en-US" dirty="0" smtClean="0"/>
              <a:t>system (due </a:t>
            </a:r>
            <a:r>
              <a:rPr lang="en-US" smtClean="0"/>
              <a:t>to PAH</a:t>
            </a:r>
            <a:r>
              <a:rPr lang="en-US" dirty="0" smtClean="0"/>
              <a:t>), </a:t>
            </a:r>
            <a:r>
              <a:rPr lang="en-US" smtClean="0"/>
              <a:t>skin cancer </a:t>
            </a:r>
            <a:r>
              <a:rPr lang="en-US" dirty="0" smtClean="0"/>
              <a:t>due to </a:t>
            </a:r>
            <a:r>
              <a:rPr lang="en-US" smtClean="0"/>
              <a:t>UV radiations</a:t>
            </a:r>
            <a:r>
              <a:rPr lang="en-US" dirty="0" smtClean="0"/>
              <a:t>…</a:t>
            </a:r>
            <a:endParaRPr lang="en-US" dirty="0"/>
          </a:p>
        </p:txBody>
      </p:sp>
      <p:sp>
        <p:nvSpPr>
          <p:cNvPr id="4" name="Slide Number Placeholder 3"/>
          <p:cNvSpPr>
            <a:spLocks noGrp="1"/>
          </p:cNvSpPr>
          <p:nvPr>
            <p:ph type="sldNum" sz="quarter" idx="12"/>
          </p:nvPr>
        </p:nvSpPr>
        <p:spPr/>
        <p:txBody>
          <a:bodyPr/>
          <a:lstStyle/>
          <a:p>
            <a:fld id="{B6E510B6-9B2C-40DD-9034-87D98D662427}" type="slidenum">
              <a:rPr lang="en-US" smtClean="0"/>
              <a:t>4</a:t>
            </a:fld>
            <a:endParaRPr lang="en-US"/>
          </a:p>
        </p:txBody>
      </p:sp>
    </p:spTree>
    <p:extLst>
      <p:ext uri="{BB962C8B-B14F-4D97-AF65-F5344CB8AC3E}">
        <p14:creationId xmlns:p14="http://schemas.microsoft.com/office/powerpoint/2010/main" val="34719109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Restriction Fragment Length Polymorphism (RFLP)</a:t>
            </a:r>
            <a:endParaRPr lang="en-US" dirty="0"/>
          </a:p>
        </p:txBody>
      </p:sp>
      <p:sp>
        <p:nvSpPr>
          <p:cNvPr id="6" name="Content Placeholder 5"/>
          <p:cNvSpPr>
            <a:spLocks noGrp="1"/>
          </p:cNvSpPr>
          <p:nvPr>
            <p:ph sz="half" idx="1"/>
          </p:nvPr>
        </p:nvSpPr>
        <p:spPr/>
        <p:txBody>
          <a:bodyPr>
            <a:normAutofit fontScale="92500" lnSpcReduction="10000"/>
          </a:bodyPr>
          <a:lstStyle/>
          <a:p>
            <a:r>
              <a:rPr lang="en-US" b="1" dirty="0" smtClean="0"/>
              <a:t>Objective of technique: </a:t>
            </a:r>
            <a:r>
              <a:rPr lang="en-US" dirty="0" smtClean="0"/>
              <a:t>Detect genetic polymorphism even in non-coding regions which may be used for genetic identity for individuals.</a:t>
            </a:r>
          </a:p>
          <a:p>
            <a:r>
              <a:rPr lang="en-US" dirty="0" smtClean="0"/>
              <a:t>Changes in non-coding regions doesn’t alter the phenotype but changes the restriction map, so </a:t>
            </a:r>
            <a:r>
              <a:rPr lang="en-US" b="1" dirty="0" smtClean="0"/>
              <a:t>restriction map is independent of gene function</a:t>
            </a:r>
          </a:p>
          <a:p>
            <a:r>
              <a:rPr lang="en-US" b="1" dirty="0" smtClean="0"/>
              <a:t>DNA fingerprinting (document 5) is an application of RFLP technique</a:t>
            </a:r>
            <a:endParaRPr lang="en-US" b="1" dirty="0"/>
          </a:p>
        </p:txBody>
      </p:sp>
      <p:pic>
        <p:nvPicPr>
          <p:cNvPr id="3" name="Content Placeholder 2"/>
          <p:cNvPicPr>
            <a:picLocks noGrp="1" noChangeAspect="1"/>
          </p:cNvPicPr>
          <p:nvPr>
            <p:ph sz="half" idx="2"/>
          </p:nvPr>
        </p:nvPicPr>
        <p:blipFill>
          <a:blip r:embed="rId2"/>
          <a:stretch>
            <a:fillRect/>
          </a:stretch>
        </p:blipFill>
        <p:spPr>
          <a:xfrm>
            <a:off x="6172200" y="1838000"/>
            <a:ext cx="5181600" cy="4326588"/>
          </a:xfrm>
          <a:prstGeom prst="rect">
            <a:avLst/>
          </a:prstGeom>
        </p:spPr>
      </p:pic>
      <p:sp>
        <p:nvSpPr>
          <p:cNvPr id="4" name="Slide Number Placeholder 3"/>
          <p:cNvSpPr>
            <a:spLocks noGrp="1"/>
          </p:cNvSpPr>
          <p:nvPr>
            <p:ph type="sldNum" sz="quarter" idx="12"/>
          </p:nvPr>
        </p:nvSpPr>
        <p:spPr/>
        <p:txBody>
          <a:bodyPr/>
          <a:lstStyle/>
          <a:p>
            <a:fld id="{B6E510B6-9B2C-40DD-9034-87D98D662427}" type="slidenum">
              <a:rPr lang="en-US" smtClean="0"/>
              <a:t>40</a:t>
            </a:fld>
            <a:endParaRPr lang="en-US"/>
          </a:p>
        </p:txBody>
      </p:sp>
    </p:spTree>
    <p:extLst>
      <p:ext uri="{BB962C8B-B14F-4D97-AF65-F5344CB8AC3E}">
        <p14:creationId xmlns:p14="http://schemas.microsoft.com/office/powerpoint/2010/main" val="1924356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5: Genetic Identity of individual</a:t>
            </a:r>
            <a:endParaRPr lang="en-US" dirty="0"/>
          </a:p>
        </p:txBody>
      </p:sp>
      <p:sp>
        <p:nvSpPr>
          <p:cNvPr id="3" name="Content Placeholder 2"/>
          <p:cNvSpPr>
            <a:spLocks noGrp="1"/>
          </p:cNvSpPr>
          <p:nvPr>
            <p:ph idx="1"/>
          </p:nvPr>
        </p:nvSpPr>
        <p:spPr/>
        <p:txBody>
          <a:bodyPr/>
          <a:lstStyle/>
          <a:p>
            <a:r>
              <a:rPr lang="en-US" b="1" dirty="0" smtClean="0"/>
              <a:t>Introduction:</a:t>
            </a:r>
          </a:p>
          <a:p>
            <a:pPr marL="0" indent="0">
              <a:buNone/>
            </a:pPr>
            <a:r>
              <a:rPr lang="en-US" dirty="0" smtClean="0"/>
              <a:t>Because of the large number of polymorphisms observed in humans, it is virtually certain that each of us is genetically unique (except identical twins). How can we determine genetic identity of individual?</a:t>
            </a:r>
            <a:endParaRPr lang="en-US" dirty="0"/>
          </a:p>
        </p:txBody>
      </p:sp>
      <p:sp>
        <p:nvSpPr>
          <p:cNvPr id="5" name="Slide Number Placeholder 4"/>
          <p:cNvSpPr>
            <a:spLocks noGrp="1"/>
          </p:cNvSpPr>
          <p:nvPr>
            <p:ph type="sldNum" sz="quarter" idx="12"/>
          </p:nvPr>
        </p:nvSpPr>
        <p:spPr/>
        <p:txBody>
          <a:bodyPr/>
          <a:lstStyle/>
          <a:p>
            <a:fld id="{B6E510B6-9B2C-40DD-9034-87D98D662427}" type="slidenum">
              <a:rPr lang="en-US" smtClean="0"/>
              <a:t>41</a:t>
            </a:fld>
            <a:endParaRPr lang="en-US"/>
          </a:p>
        </p:txBody>
      </p:sp>
    </p:spTree>
    <p:extLst>
      <p:ext uri="{BB962C8B-B14F-4D97-AF65-F5344CB8AC3E}">
        <p14:creationId xmlns:p14="http://schemas.microsoft.com/office/powerpoint/2010/main" val="240404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terms</a:t>
            </a:r>
            <a:endParaRPr lang="en-US" dirty="0"/>
          </a:p>
        </p:txBody>
      </p:sp>
      <p:sp>
        <p:nvSpPr>
          <p:cNvPr id="3" name="Content Placeholder 2"/>
          <p:cNvSpPr>
            <a:spLocks noGrp="1"/>
          </p:cNvSpPr>
          <p:nvPr>
            <p:ph idx="1"/>
          </p:nvPr>
        </p:nvSpPr>
        <p:spPr/>
        <p:txBody>
          <a:bodyPr/>
          <a:lstStyle/>
          <a:p>
            <a:r>
              <a:rPr lang="en-US" b="1" dirty="0" smtClean="0"/>
              <a:t>Probe: </a:t>
            </a:r>
            <a:r>
              <a:rPr lang="en-US" dirty="0" smtClean="0"/>
              <a:t>a known sequence of radioactive or fluorescent DNA used to hybridize the denatured DNA molecule by complementarity</a:t>
            </a:r>
          </a:p>
          <a:p>
            <a:r>
              <a:rPr lang="en-US" b="1" dirty="0" smtClean="0"/>
              <a:t>Denaturing: </a:t>
            </a:r>
            <a:r>
              <a:rPr lang="en-US" dirty="0" smtClean="0"/>
              <a:t>separation of DNA strands by high temperature or using </a:t>
            </a:r>
            <a:r>
              <a:rPr lang="en-US" dirty="0" err="1" smtClean="0"/>
              <a:t>NaOH</a:t>
            </a:r>
            <a:endParaRPr lang="en-US" dirty="0" smtClean="0"/>
          </a:p>
          <a:p>
            <a:r>
              <a:rPr lang="en-US" b="1" dirty="0" smtClean="0"/>
              <a:t>Hybridization: </a:t>
            </a:r>
            <a:r>
              <a:rPr lang="en-US" dirty="0" smtClean="0"/>
              <a:t>binding of probe to studied bands/ gene by complementarity.</a:t>
            </a:r>
            <a:endParaRPr lang="en-US" b="1" dirty="0" smtClean="0"/>
          </a:p>
          <a:p>
            <a:r>
              <a:rPr lang="en-US" b="1" dirty="0" smtClean="0"/>
              <a:t>Blotting: </a:t>
            </a:r>
            <a:r>
              <a:rPr lang="en-US" dirty="0" smtClean="0"/>
              <a:t>transferring</a:t>
            </a:r>
          </a:p>
          <a:p>
            <a:endParaRPr lang="en-US" b="1" dirty="0"/>
          </a:p>
        </p:txBody>
      </p:sp>
      <p:sp>
        <p:nvSpPr>
          <p:cNvPr id="5" name="Slide Number Placeholder 4"/>
          <p:cNvSpPr>
            <a:spLocks noGrp="1"/>
          </p:cNvSpPr>
          <p:nvPr>
            <p:ph type="sldNum" sz="quarter" idx="12"/>
          </p:nvPr>
        </p:nvSpPr>
        <p:spPr/>
        <p:txBody>
          <a:bodyPr/>
          <a:lstStyle/>
          <a:p>
            <a:fld id="{B6E510B6-9B2C-40DD-9034-87D98D662427}" type="slidenum">
              <a:rPr lang="en-US" smtClean="0"/>
              <a:t>42</a:t>
            </a:fld>
            <a:endParaRPr lang="en-US"/>
          </a:p>
        </p:txBody>
      </p:sp>
    </p:spTree>
    <p:extLst>
      <p:ext uri="{BB962C8B-B14F-4D97-AF65-F5344CB8AC3E}">
        <p14:creationId xmlns:p14="http://schemas.microsoft.com/office/powerpoint/2010/main" val="29824915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Fingerprinting</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DNA fingerprinting is an application of RFLP and it is used for:</a:t>
            </a:r>
          </a:p>
          <a:p>
            <a:pPr lvl="1"/>
            <a:r>
              <a:rPr lang="en-US" dirty="0" smtClean="0"/>
              <a:t>Paternity Test</a:t>
            </a:r>
          </a:p>
          <a:p>
            <a:pPr lvl="1"/>
            <a:r>
              <a:rPr lang="en-US" dirty="0" smtClean="0"/>
              <a:t>Forensic science (crimes, victims after plane crush..)</a:t>
            </a:r>
          </a:p>
          <a:p>
            <a:r>
              <a:rPr lang="en-US" dirty="0" smtClean="0"/>
              <a:t>Steps: (see adjacent figure) paragraph 3 + doc. c p:68</a:t>
            </a:r>
          </a:p>
          <a:p>
            <a:r>
              <a:rPr lang="en-US" b="1" dirty="0" smtClean="0"/>
              <a:t>Probe used is multi-locus </a:t>
            </a:r>
            <a:r>
              <a:rPr lang="en-US" dirty="0" smtClean="0"/>
              <a:t>(complementary to sequence occurs frequently throughout the genome)</a:t>
            </a:r>
          </a:p>
          <a:p>
            <a:r>
              <a:rPr lang="en-US" b="1" dirty="0" smtClean="0"/>
              <a:t>Solve exercise IV + V p: 73</a:t>
            </a:r>
            <a:endParaRPr lang="en-US" b="1" dirty="0"/>
          </a:p>
        </p:txBody>
      </p:sp>
      <p:pic>
        <p:nvPicPr>
          <p:cNvPr id="7" name="Picture 6"/>
          <p:cNvPicPr>
            <a:picLocks noChangeAspect="1"/>
          </p:cNvPicPr>
          <p:nvPr/>
        </p:nvPicPr>
        <p:blipFill>
          <a:blip r:embed="rId2"/>
          <a:stretch>
            <a:fillRect/>
          </a:stretch>
        </p:blipFill>
        <p:spPr>
          <a:xfrm>
            <a:off x="6019800" y="1354511"/>
            <a:ext cx="6172200" cy="4486275"/>
          </a:xfrm>
          <a:prstGeom prst="rect">
            <a:avLst/>
          </a:prstGeom>
        </p:spPr>
      </p:pic>
      <p:sp>
        <p:nvSpPr>
          <p:cNvPr id="5" name="Slide Number Placeholder 4"/>
          <p:cNvSpPr>
            <a:spLocks noGrp="1"/>
          </p:cNvSpPr>
          <p:nvPr>
            <p:ph type="sldNum" sz="quarter" idx="12"/>
          </p:nvPr>
        </p:nvSpPr>
        <p:spPr/>
        <p:txBody>
          <a:bodyPr/>
          <a:lstStyle/>
          <a:p>
            <a:fld id="{B6E510B6-9B2C-40DD-9034-87D98D662427}" type="slidenum">
              <a:rPr lang="en-US" smtClean="0"/>
              <a:t>43</a:t>
            </a:fld>
            <a:endParaRPr lang="en-US"/>
          </a:p>
        </p:txBody>
      </p:sp>
    </p:spTree>
    <p:extLst>
      <p:ext uri="{BB962C8B-B14F-4D97-AF65-F5344CB8AC3E}">
        <p14:creationId xmlns:p14="http://schemas.microsoft.com/office/powerpoint/2010/main" val="4199368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512618"/>
            <a:ext cx="10515600" cy="5664345"/>
          </a:xfrm>
        </p:spPr>
        <p:txBody>
          <a:bodyPr/>
          <a:lstStyle/>
          <a:p>
            <a:r>
              <a:rPr lang="en-US" dirty="0" smtClean="0"/>
              <a:t>Exercise IV</a:t>
            </a:r>
          </a:p>
          <a:p>
            <a:r>
              <a:rPr lang="en-US" dirty="0" smtClean="0"/>
              <a:t>The DNA isolated from blood traces left at the scene of the crime and the DNA of the suspect are cut with the same restriction enzyme, electrophoresed and blotted onto a membrane. The membrane is then hybridized to a </a:t>
            </a:r>
            <a:r>
              <a:rPr lang="en-US" baseline="30000" dirty="0" smtClean="0"/>
              <a:t>32</a:t>
            </a:r>
            <a:r>
              <a:rPr lang="en-US" dirty="0" smtClean="0"/>
              <a:t>P labelled probe which is complementary to a repetitive sequence. The two DNA fingerprints are compared. If the two patterns are identical, then one can safely conclude that the traces of the blood at the scene of the crime are those of the suspect.</a:t>
            </a:r>
          </a:p>
          <a:p>
            <a:endParaRPr lang="en-US" dirty="0"/>
          </a:p>
          <a:p>
            <a:endParaRPr lang="en-US" dirty="0"/>
          </a:p>
        </p:txBody>
      </p:sp>
      <p:sp>
        <p:nvSpPr>
          <p:cNvPr id="6" name="Slide Number Placeholder 5"/>
          <p:cNvSpPr>
            <a:spLocks noGrp="1"/>
          </p:cNvSpPr>
          <p:nvPr>
            <p:ph type="sldNum" sz="quarter" idx="12"/>
          </p:nvPr>
        </p:nvSpPr>
        <p:spPr/>
        <p:txBody>
          <a:bodyPr/>
          <a:lstStyle/>
          <a:p>
            <a:fld id="{B6E510B6-9B2C-40DD-9034-87D98D662427}" type="slidenum">
              <a:rPr lang="en-US" smtClean="0"/>
              <a:t>44</a:t>
            </a:fld>
            <a:endParaRPr lang="en-US"/>
          </a:p>
        </p:txBody>
      </p:sp>
    </p:spTree>
    <p:extLst>
      <p:ext uri="{BB962C8B-B14F-4D97-AF65-F5344CB8AC3E}">
        <p14:creationId xmlns:p14="http://schemas.microsoft.com/office/powerpoint/2010/main" val="2615012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03564"/>
            <a:ext cx="10515600" cy="5373399"/>
          </a:xfrm>
        </p:spPr>
        <p:txBody>
          <a:bodyPr/>
          <a:lstStyle/>
          <a:p>
            <a:r>
              <a:rPr lang="en-US" dirty="0" smtClean="0"/>
              <a:t>Exercise V</a:t>
            </a:r>
          </a:p>
          <a:p>
            <a:pPr marL="0" indent="0">
              <a:buNone/>
            </a:pPr>
            <a:r>
              <a:rPr lang="en-US" dirty="0" smtClean="0"/>
              <a:t>No since every band of the child’s DNA finger print is present either in the mother or the father’s DNA fingerprint so the child belong to </a:t>
            </a:r>
            <a:r>
              <a:rPr lang="en-US" smtClean="0"/>
              <a:t>this couple.</a:t>
            </a:r>
            <a:endParaRPr lang="en-US"/>
          </a:p>
        </p:txBody>
      </p:sp>
      <p:sp>
        <p:nvSpPr>
          <p:cNvPr id="5" name="Slide Number Placeholder 4"/>
          <p:cNvSpPr>
            <a:spLocks noGrp="1"/>
          </p:cNvSpPr>
          <p:nvPr>
            <p:ph type="sldNum" sz="quarter" idx="12"/>
          </p:nvPr>
        </p:nvSpPr>
        <p:spPr/>
        <p:txBody>
          <a:bodyPr/>
          <a:lstStyle/>
          <a:p>
            <a:fld id="{B6E510B6-9B2C-40DD-9034-87D98D662427}" type="slidenum">
              <a:rPr lang="en-US" smtClean="0"/>
              <a:t>45</a:t>
            </a:fld>
            <a:endParaRPr lang="en-US"/>
          </a:p>
        </p:txBody>
      </p:sp>
    </p:spTree>
    <p:extLst>
      <p:ext uri="{BB962C8B-B14F-4D97-AF65-F5344CB8AC3E}">
        <p14:creationId xmlns:p14="http://schemas.microsoft.com/office/powerpoint/2010/main" val="3205873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fingerprinting in paternity test</a:t>
            </a:r>
            <a:endParaRPr lang="en-US" dirty="0"/>
          </a:p>
        </p:txBody>
      </p:sp>
      <p:sp>
        <p:nvSpPr>
          <p:cNvPr id="3" name="Content Placeholder 2"/>
          <p:cNvSpPr>
            <a:spLocks noGrp="1"/>
          </p:cNvSpPr>
          <p:nvPr>
            <p:ph sz="half" idx="1"/>
          </p:nvPr>
        </p:nvSpPr>
        <p:spPr/>
        <p:txBody>
          <a:bodyPr/>
          <a:lstStyle/>
          <a:p>
            <a:r>
              <a:rPr lang="en-US" dirty="0" smtClean="0"/>
              <a:t>Each band of child’s DNA fingerprint should be shared with either the father’s or the mother’s DNA fingerprint.</a:t>
            </a:r>
            <a:endParaRPr lang="en-US" dirty="0"/>
          </a:p>
        </p:txBody>
      </p:sp>
      <p:pic>
        <p:nvPicPr>
          <p:cNvPr id="5" name="Content Placeholder 4"/>
          <p:cNvPicPr>
            <a:picLocks noGrp="1" noChangeAspect="1"/>
          </p:cNvPicPr>
          <p:nvPr>
            <p:ph sz="half" idx="2"/>
          </p:nvPr>
        </p:nvPicPr>
        <p:blipFill>
          <a:blip r:embed="rId2"/>
          <a:stretch>
            <a:fillRect/>
          </a:stretch>
        </p:blipFill>
        <p:spPr>
          <a:xfrm>
            <a:off x="7516906" y="1449106"/>
            <a:ext cx="3836894" cy="5237946"/>
          </a:xfrm>
          <a:prstGeom prst="rect">
            <a:avLst/>
          </a:prstGeom>
        </p:spPr>
      </p:pic>
      <p:sp>
        <p:nvSpPr>
          <p:cNvPr id="6" name="Slide Number Placeholder 5"/>
          <p:cNvSpPr>
            <a:spLocks noGrp="1"/>
          </p:cNvSpPr>
          <p:nvPr>
            <p:ph type="sldNum" sz="quarter" idx="12"/>
          </p:nvPr>
        </p:nvSpPr>
        <p:spPr/>
        <p:txBody>
          <a:bodyPr/>
          <a:lstStyle/>
          <a:p>
            <a:fld id="{B6E510B6-9B2C-40DD-9034-87D98D662427}" type="slidenum">
              <a:rPr lang="en-US" smtClean="0"/>
              <a:t>46</a:t>
            </a:fld>
            <a:endParaRPr lang="en-US"/>
          </a:p>
        </p:txBody>
      </p:sp>
    </p:spTree>
    <p:extLst>
      <p:ext uri="{BB962C8B-B14F-4D97-AF65-F5344CB8AC3E}">
        <p14:creationId xmlns:p14="http://schemas.microsoft.com/office/powerpoint/2010/main" val="134493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F</a:t>
            </a:r>
            <a:r>
              <a:rPr lang="en-US" dirty="0" smtClean="0"/>
              <a:t>luorescent </a:t>
            </a:r>
            <a:r>
              <a:rPr lang="en-US" b="1" dirty="0" smtClean="0"/>
              <a:t>I</a:t>
            </a:r>
            <a:r>
              <a:rPr lang="en-US" dirty="0" smtClean="0"/>
              <a:t>n </a:t>
            </a:r>
            <a:r>
              <a:rPr lang="en-US" b="1" dirty="0" smtClean="0"/>
              <a:t>S</a:t>
            </a:r>
            <a:r>
              <a:rPr lang="en-US" dirty="0" smtClean="0"/>
              <a:t>itu </a:t>
            </a:r>
            <a:r>
              <a:rPr lang="en-US" b="1" dirty="0" smtClean="0"/>
              <a:t>H</a:t>
            </a:r>
            <a:r>
              <a:rPr lang="en-US" dirty="0" smtClean="0"/>
              <a:t>ybridization </a:t>
            </a:r>
            <a:r>
              <a:rPr lang="en-US" b="1" dirty="0" smtClean="0"/>
              <a:t>(FISH)</a:t>
            </a:r>
            <a:endParaRPr lang="en-US" b="1" dirty="0"/>
          </a:p>
        </p:txBody>
      </p:sp>
      <p:sp>
        <p:nvSpPr>
          <p:cNvPr id="6" name="Content Placeholder 5"/>
          <p:cNvSpPr>
            <a:spLocks noGrp="1"/>
          </p:cNvSpPr>
          <p:nvPr>
            <p:ph sz="half" idx="1"/>
          </p:nvPr>
        </p:nvSpPr>
        <p:spPr/>
        <p:txBody>
          <a:bodyPr>
            <a:normAutofit fontScale="85000" lnSpcReduction="20000"/>
          </a:bodyPr>
          <a:lstStyle/>
          <a:p>
            <a:r>
              <a:rPr lang="en-US" b="1" dirty="0" smtClean="0"/>
              <a:t>Aim:</a:t>
            </a:r>
          </a:p>
          <a:p>
            <a:pPr lvl="1"/>
            <a:r>
              <a:rPr lang="en-US" dirty="0" smtClean="0"/>
              <a:t>Locate locus of gene on </a:t>
            </a:r>
            <a:r>
              <a:rPr lang="en-US" dirty="0" err="1" smtClean="0"/>
              <a:t>metaphasic</a:t>
            </a:r>
            <a:r>
              <a:rPr lang="en-US" dirty="0" smtClean="0"/>
              <a:t> chromosome using fluorescent probe</a:t>
            </a:r>
          </a:p>
          <a:p>
            <a:pPr lvl="1"/>
            <a:r>
              <a:rPr lang="en-US" dirty="0" smtClean="0"/>
              <a:t>Detect chromosomal mutations (deletion, translocation..)</a:t>
            </a:r>
          </a:p>
          <a:p>
            <a:pPr lvl="1"/>
            <a:r>
              <a:rPr lang="en-US" dirty="0" smtClean="0"/>
              <a:t>Detect certain types of viral infection</a:t>
            </a:r>
            <a:endParaRPr lang="en-US" dirty="0"/>
          </a:p>
          <a:p>
            <a:r>
              <a:rPr lang="en-US" b="1" dirty="0" smtClean="0"/>
              <a:t>Steps:</a:t>
            </a:r>
          </a:p>
          <a:p>
            <a:pPr lvl="1"/>
            <a:r>
              <a:rPr lang="en-US" dirty="0" smtClean="0"/>
              <a:t>Denaturation of DNA</a:t>
            </a:r>
          </a:p>
          <a:p>
            <a:pPr lvl="1"/>
            <a:r>
              <a:rPr lang="en-US" dirty="0" smtClean="0"/>
              <a:t>Hybridization: add </a:t>
            </a:r>
            <a:r>
              <a:rPr lang="en-US" dirty="0" err="1" smtClean="0"/>
              <a:t>monolocus</a:t>
            </a:r>
            <a:r>
              <a:rPr lang="en-US" dirty="0" smtClean="0"/>
              <a:t> probe</a:t>
            </a:r>
          </a:p>
          <a:p>
            <a:pPr lvl="1"/>
            <a:r>
              <a:rPr lang="en-US" dirty="0" smtClean="0"/>
              <a:t>Observation: The chromosome shows a fluorescent dot where the studied gene (or sequence of interest) is located.</a:t>
            </a:r>
          </a:p>
          <a:p>
            <a:r>
              <a:rPr lang="en-US" dirty="0" smtClean="0"/>
              <a:t>FISH technique and other mapping </a:t>
            </a:r>
            <a:r>
              <a:rPr lang="en-US" dirty="0" err="1" smtClean="0"/>
              <a:t>techqniques</a:t>
            </a:r>
            <a:r>
              <a:rPr lang="en-US" dirty="0" smtClean="0"/>
              <a:t> allowed to construct genetic maps</a:t>
            </a:r>
          </a:p>
        </p:txBody>
      </p:sp>
      <p:pic>
        <p:nvPicPr>
          <p:cNvPr id="8" name="Content Placeholder 7"/>
          <p:cNvPicPr>
            <a:picLocks noGrp="1" noChangeAspect="1"/>
          </p:cNvPicPr>
          <p:nvPr>
            <p:ph sz="half" idx="2"/>
          </p:nvPr>
        </p:nvPicPr>
        <p:blipFill>
          <a:blip r:embed="rId2"/>
          <a:stretch>
            <a:fillRect/>
          </a:stretch>
        </p:blipFill>
        <p:spPr>
          <a:xfrm>
            <a:off x="6172200" y="1951787"/>
            <a:ext cx="5181600" cy="4099014"/>
          </a:xfrm>
          <a:prstGeom prst="rect">
            <a:avLst/>
          </a:prstGeom>
        </p:spPr>
      </p:pic>
      <p:sp>
        <p:nvSpPr>
          <p:cNvPr id="3" name="Slide Number Placeholder 2"/>
          <p:cNvSpPr>
            <a:spLocks noGrp="1"/>
          </p:cNvSpPr>
          <p:nvPr>
            <p:ph type="sldNum" sz="quarter" idx="12"/>
          </p:nvPr>
        </p:nvSpPr>
        <p:spPr/>
        <p:txBody>
          <a:bodyPr/>
          <a:lstStyle/>
          <a:p>
            <a:fld id="{B6E510B6-9B2C-40DD-9034-87D98D662427}" type="slidenum">
              <a:rPr lang="en-US" smtClean="0"/>
              <a:t>47</a:t>
            </a:fld>
            <a:endParaRPr lang="en-US"/>
          </a:p>
        </p:txBody>
      </p:sp>
    </p:spTree>
    <p:extLst>
      <p:ext uri="{BB962C8B-B14F-4D97-AF65-F5344CB8AC3E}">
        <p14:creationId xmlns:p14="http://schemas.microsoft.com/office/powerpoint/2010/main" val="686188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Map</a:t>
            </a:r>
            <a:endParaRPr lang="en-US" dirty="0"/>
          </a:p>
        </p:txBody>
      </p:sp>
      <p:sp>
        <p:nvSpPr>
          <p:cNvPr id="3" name="Content Placeholder 2"/>
          <p:cNvSpPr>
            <a:spLocks noGrp="1"/>
          </p:cNvSpPr>
          <p:nvPr>
            <p:ph sz="half" idx="1"/>
          </p:nvPr>
        </p:nvSpPr>
        <p:spPr/>
        <p:txBody>
          <a:bodyPr/>
          <a:lstStyle/>
          <a:p>
            <a:r>
              <a:rPr lang="en-US" dirty="0" smtClean="0"/>
              <a:t>Genetic map representation of arrangement of genes on chromosome</a:t>
            </a:r>
          </a:p>
          <a:p>
            <a:r>
              <a:rPr lang="en-US" dirty="0" smtClean="0"/>
              <a:t>It can be constructed by using many different mono-locus probes</a:t>
            </a:r>
            <a:endParaRPr lang="en-US" dirty="0"/>
          </a:p>
        </p:txBody>
      </p:sp>
      <p:pic>
        <p:nvPicPr>
          <p:cNvPr id="1028" name="Picture 4" descr="Image result for genetic map of chromosome 1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24976" y="521260"/>
            <a:ext cx="3648470" cy="41045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424976" y="4781923"/>
            <a:ext cx="4195483" cy="369332"/>
          </a:xfrm>
          <a:prstGeom prst="rect">
            <a:avLst/>
          </a:prstGeom>
          <a:noFill/>
        </p:spPr>
        <p:txBody>
          <a:bodyPr wrap="square" rtlCol="0">
            <a:spAutoFit/>
          </a:bodyPr>
          <a:lstStyle/>
          <a:p>
            <a:r>
              <a:rPr lang="en-US" dirty="0" smtClean="0"/>
              <a:t>Chromosome X genetic map</a:t>
            </a:r>
            <a:endParaRPr lang="en-US" dirty="0"/>
          </a:p>
        </p:txBody>
      </p:sp>
      <p:sp>
        <p:nvSpPr>
          <p:cNvPr id="5" name="Slide Number Placeholder 4"/>
          <p:cNvSpPr>
            <a:spLocks noGrp="1"/>
          </p:cNvSpPr>
          <p:nvPr>
            <p:ph type="sldNum" sz="quarter" idx="12"/>
          </p:nvPr>
        </p:nvSpPr>
        <p:spPr/>
        <p:txBody>
          <a:bodyPr/>
          <a:lstStyle/>
          <a:p>
            <a:fld id="{B6E510B6-9B2C-40DD-9034-87D98D662427}" type="slidenum">
              <a:rPr lang="en-US" smtClean="0"/>
              <a:t>48</a:t>
            </a:fld>
            <a:endParaRPr lang="en-US"/>
          </a:p>
        </p:txBody>
      </p:sp>
    </p:spTree>
    <p:extLst>
      <p:ext uri="{BB962C8B-B14F-4D97-AF65-F5344CB8AC3E}">
        <p14:creationId xmlns:p14="http://schemas.microsoft.com/office/powerpoint/2010/main" val="562809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 of mutation</a:t>
            </a:r>
            <a:endParaRPr lang="en-US" dirty="0"/>
          </a:p>
        </p:txBody>
      </p:sp>
      <p:sp>
        <p:nvSpPr>
          <p:cNvPr id="3" name="Content Placeholder 2"/>
          <p:cNvSpPr>
            <a:spLocks noGrp="1"/>
          </p:cNvSpPr>
          <p:nvPr>
            <p:ph idx="1"/>
          </p:nvPr>
        </p:nvSpPr>
        <p:spPr/>
        <p:txBody>
          <a:bodyPr/>
          <a:lstStyle/>
          <a:p>
            <a:r>
              <a:rPr lang="en-US" b="1" dirty="0" smtClean="0"/>
              <a:t>Consequence </a:t>
            </a:r>
            <a:r>
              <a:rPr lang="en-US" b="1" smtClean="0"/>
              <a:t>of mutation:</a:t>
            </a:r>
            <a:r>
              <a:rPr lang="en-US" smtClean="0"/>
              <a:t> Are all mutations harmful</a:t>
            </a:r>
            <a:r>
              <a:rPr lang="en-US" dirty="0" smtClean="0"/>
              <a:t>?</a:t>
            </a:r>
          </a:p>
          <a:p>
            <a:pPr marL="0" indent="0">
              <a:buNone/>
            </a:pPr>
            <a:r>
              <a:rPr lang="en-US" b="1" smtClean="0"/>
              <a:t>Mutation can </a:t>
            </a:r>
            <a:r>
              <a:rPr lang="en-US" b="1" dirty="0" smtClean="0"/>
              <a:t>be:</a:t>
            </a:r>
          </a:p>
          <a:p>
            <a:pPr marL="971550" lvl="1" indent="-514350">
              <a:buFont typeface="+mj-lt"/>
              <a:buAutoNum type="arabicPeriod"/>
            </a:pPr>
            <a:r>
              <a:rPr lang="en-US" b="1" smtClean="0"/>
              <a:t>Harmful: </a:t>
            </a:r>
            <a:r>
              <a:rPr lang="en-US" smtClean="0"/>
              <a:t>lead </a:t>
            </a:r>
            <a:r>
              <a:rPr lang="en-US" dirty="0" smtClean="0"/>
              <a:t>to </a:t>
            </a:r>
            <a:r>
              <a:rPr lang="en-US" smtClean="0"/>
              <a:t>new disease. Example: thalassemia</a:t>
            </a:r>
            <a:endParaRPr lang="en-US" dirty="0" smtClean="0"/>
          </a:p>
          <a:p>
            <a:pPr marL="971550" lvl="1" indent="-514350">
              <a:buFont typeface="+mj-lt"/>
              <a:buAutoNum type="arabicPeriod"/>
            </a:pPr>
            <a:r>
              <a:rPr lang="en-US" b="1" smtClean="0"/>
              <a:t>Favorable: </a:t>
            </a:r>
            <a:r>
              <a:rPr lang="en-US" smtClean="0"/>
              <a:t>mutations lead </a:t>
            </a:r>
            <a:r>
              <a:rPr lang="en-US" dirty="0" smtClean="0"/>
              <a:t>to </a:t>
            </a:r>
            <a:r>
              <a:rPr lang="en-US" smtClean="0"/>
              <a:t>new allele that </a:t>
            </a:r>
            <a:r>
              <a:rPr lang="en-US" dirty="0" smtClean="0"/>
              <a:t>results in </a:t>
            </a:r>
            <a:r>
              <a:rPr lang="en-US" smtClean="0"/>
              <a:t>new favorable </a:t>
            </a:r>
            <a:r>
              <a:rPr lang="en-US" dirty="0" smtClean="0"/>
              <a:t>phenotype. </a:t>
            </a:r>
            <a:r>
              <a:rPr lang="en-US" smtClean="0"/>
              <a:t>This cause </a:t>
            </a:r>
            <a:r>
              <a:rPr lang="en-US" dirty="0" smtClean="0"/>
              <a:t>diversity </a:t>
            </a:r>
            <a:r>
              <a:rPr lang="en-US" smtClean="0"/>
              <a:t>of living things (example dark </a:t>
            </a:r>
            <a:r>
              <a:rPr lang="en-US" dirty="0" smtClean="0"/>
              <a:t>moth)</a:t>
            </a:r>
          </a:p>
          <a:p>
            <a:pPr marL="971550" lvl="1" indent="-514350">
              <a:buFont typeface="+mj-lt"/>
              <a:buAutoNum type="arabicPeriod"/>
            </a:pPr>
            <a:r>
              <a:rPr lang="en-US" b="1" dirty="0" smtClean="0"/>
              <a:t>Silent</a:t>
            </a:r>
            <a:r>
              <a:rPr lang="en-US" b="1" smtClean="0"/>
              <a:t>: </a:t>
            </a:r>
            <a:r>
              <a:rPr lang="en-US" smtClean="0"/>
              <a:t>change in DNA that has no change </a:t>
            </a:r>
            <a:r>
              <a:rPr lang="en-US" dirty="0" smtClean="0"/>
              <a:t>in phenotype</a:t>
            </a:r>
            <a:endParaRPr lang="en-US" b="1" dirty="0"/>
          </a:p>
        </p:txBody>
      </p:sp>
      <p:sp>
        <p:nvSpPr>
          <p:cNvPr id="5" name="Slide Number Placeholder 4"/>
          <p:cNvSpPr>
            <a:spLocks noGrp="1"/>
          </p:cNvSpPr>
          <p:nvPr>
            <p:ph type="sldNum" sz="quarter" idx="12"/>
          </p:nvPr>
        </p:nvSpPr>
        <p:spPr/>
        <p:txBody>
          <a:bodyPr/>
          <a:lstStyle/>
          <a:p>
            <a:fld id="{B6E510B6-9B2C-40DD-9034-87D98D662427}" type="slidenum">
              <a:rPr lang="en-US" smtClean="0"/>
              <a:t>5</a:t>
            </a:fld>
            <a:endParaRPr lang="en-US"/>
          </a:p>
        </p:txBody>
      </p:sp>
    </p:spTree>
    <p:extLst>
      <p:ext uri="{BB962C8B-B14F-4D97-AF65-F5344CB8AC3E}">
        <p14:creationId xmlns:p14="http://schemas.microsoft.com/office/powerpoint/2010/main" val="887512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2: Mutations and multiple alleles</a:t>
            </a:r>
            <a:endParaRPr lang="en-US" dirty="0"/>
          </a:p>
        </p:txBody>
      </p:sp>
      <p:sp>
        <p:nvSpPr>
          <p:cNvPr id="3" name="Content Placeholder 2"/>
          <p:cNvSpPr>
            <a:spLocks noGrp="1"/>
          </p:cNvSpPr>
          <p:nvPr>
            <p:ph idx="1"/>
          </p:nvPr>
        </p:nvSpPr>
        <p:spPr/>
        <p:txBody>
          <a:bodyPr/>
          <a:lstStyle/>
          <a:p>
            <a:pPr marL="0" indent="0">
              <a:buNone/>
            </a:pPr>
            <a:r>
              <a:rPr lang="en-US" sz="4000" b="1" u="sng" dirty="0" smtClean="0"/>
              <a:t>Revision:</a:t>
            </a:r>
          </a:p>
          <a:p>
            <a:pPr marL="0" indent="0">
              <a:buNone/>
            </a:pPr>
            <a:endParaRPr lang="en-US" sz="4000" b="1" u="sng" dirty="0" smtClean="0"/>
          </a:p>
          <a:p>
            <a:r>
              <a:rPr lang="en-US" b="1" dirty="0" smtClean="0"/>
              <a:t>Relation </a:t>
            </a:r>
            <a:r>
              <a:rPr lang="en-US" b="1" dirty="0"/>
              <a:t>between gene and phenotype:</a:t>
            </a:r>
          </a:p>
          <a:p>
            <a:pPr marL="0" indent="0">
              <a:buNone/>
            </a:pPr>
            <a:r>
              <a:rPr lang="en-US" dirty="0"/>
              <a:t>DNA (gene)</a:t>
            </a:r>
            <a:r>
              <a:rPr lang="en-US" dirty="0">
                <a:sym typeface="Wingdings" panose="05000000000000000000" pitchFamily="2" charset="2"/>
              </a:rPr>
              <a:t>          protein         phenotype</a:t>
            </a:r>
          </a:p>
          <a:p>
            <a:pPr marL="0" indent="0">
              <a:buNone/>
            </a:pPr>
            <a:r>
              <a:rPr lang="en-US" dirty="0">
                <a:sym typeface="Wingdings" panose="05000000000000000000" pitchFamily="2" charset="2"/>
              </a:rPr>
              <a:t>normal allele  normal protein   normal phenotype</a:t>
            </a:r>
          </a:p>
          <a:p>
            <a:pPr marL="0" indent="0">
              <a:buNone/>
            </a:pPr>
            <a:r>
              <a:rPr lang="en-US" dirty="0">
                <a:sym typeface="Wingdings" panose="05000000000000000000" pitchFamily="2" charset="2"/>
              </a:rPr>
              <a:t>Mutant allele  altered protein   altered phenotype</a:t>
            </a:r>
            <a:endParaRPr lang="en-US" dirty="0"/>
          </a:p>
          <a:p>
            <a:endParaRPr lang="en-US" dirty="0"/>
          </a:p>
        </p:txBody>
      </p:sp>
      <p:sp>
        <p:nvSpPr>
          <p:cNvPr id="5" name="Slide Number Placeholder 4"/>
          <p:cNvSpPr>
            <a:spLocks noGrp="1"/>
          </p:cNvSpPr>
          <p:nvPr>
            <p:ph type="sldNum" sz="quarter" idx="12"/>
          </p:nvPr>
        </p:nvSpPr>
        <p:spPr/>
        <p:txBody>
          <a:bodyPr/>
          <a:lstStyle/>
          <a:p>
            <a:fld id="{B6E510B6-9B2C-40DD-9034-87D98D662427}" type="slidenum">
              <a:rPr lang="en-US" smtClean="0"/>
              <a:t>6</a:t>
            </a:fld>
            <a:endParaRPr lang="en-US"/>
          </a:p>
        </p:txBody>
      </p:sp>
    </p:spTree>
    <p:extLst>
      <p:ext uri="{BB962C8B-B14F-4D97-AF65-F5344CB8AC3E}">
        <p14:creationId xmlns:p14="http://schemas.microsoft.com/office/powerpoint/2010/main" val="23194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72DC7F-E72F-4718-9448-7BFCC0F95901}"/>
              </a:ext>
            </a:extLst>
          </p:cNvPr>
          <p:cNvSpPr>
            <a:spLocks noGrp="1"/>
          </p:cNvSpPr>
          <p:nvPr>
            <p:ph type="title"/>
          </p:nvPr>
        </p:nvSpPr>
        <p:spPr>
          <a:xfrm>
            <a:off x="167911" y="163739"/>
            <a:ext cx="10515600" cy="903061"/>
          </a:xfrm>
        </p:spPr>
        <p:txBody>
          <a:bodyPr/>
          <a:lstStyle/>
          <a:p>
            <a:r>
              <a:rPr lang="en-US" b="1" dirty="0">
                <a:latin typeface="Times New Roman" panose="02020603050405020304" pitchFamily="18" charset="0"/>
                <a:cs typeface="Times New Roman" panose="02020603050405020304" pitchFamily="18" charset="0"/>
              </a:rPr>
              <a:t>What is a gene?</a:t>
            </a:r>
            <a:endParaRPr lang="ar-LB"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80492193-50D8-4379-8B01-BC4A36F273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09426" y="1245734"/>
            <a:ext cx="9422402" cy="5095194"/>
          </a:xfrm>
          <a:prstGeom prst="rect">
            <a:avLst/>
          </a:prstGeom>
        </p:spPr>
      </p:pic>
      <p:sp>
        <p:nvSpPr>
          <p:cNvPr id="6" name="Callout: Left Arrow 5">
            <a:extLst>
              <a:ext uri="{FF2B5EF4-FFF2-40B4-BE49-F238E27FC236}">
                <a16:creationId xmlns:a16="http://schemas.microsoft.com/office/drawing/2014/main" xmlns="" id="{A58DC5C8-F290-4609-8744-77C7C5692B60}"/>
              </a:ext>
            </a:extLst>
          </p:cNvPr>
          <p:cNvSpPr/>
          <p:nvPr/>
        </p:nvSpPr>
        <p:spPr>
          <a:xfrm>
            <a:off x="7029040" y="1167494"/>
            <a:ext cx="3894773" cy="70485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Genotype</a:t>
            </a:r>
            <a:endParaRPr lang="ar-LB" sz="3600" dirty="0"/>
          </a:p>
        </p:txBody>
      </p:sp>
      <p:sp>
        <p:nvSpPr>
          <p:cNvPr id="9" name="Callout: Up Arrow 8">
            <a:extLst>
              <a:ext uri="{FF2B5EF4-FFF2-40B4-BE49-F238E27FC236}">
                <a16:creationId xmlns:a16="http://schemas.microsoft.com/office/drawing/2014/main" xmlns="" id="{901CDA25-AE65-4235-96B8-87ED00F6FD00}"/>
              </a:ext>
            </a:extLst>
          </p:cNvPr>
          <p:cNvSpPr/>
          <p:nvPr/>
        </p:nvSpPr>
        <p:spPr>
          <a:xfrm>
            <a:off x="7905749" y="5736318"/>
            <a:ext cx="2422072" cy="996496"/>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Phenotype</a:t>
            </a:r>
            <a:endParaRPr lang="ar-LB" sz="3600" dirty="0"/>
          </a:p>
        </p:txBody>
      </p:sp>
    </p:spTree>
    <p:extLst>
      <p:ext uri="{BB962C8B-B14F-4D97-AF65-F5344CB8AC3E}">
        <p14:creationId xmlns:p14="http://schemas.microsoft.com/office/powerpoint/2010/main" val="375162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leles | BioNinja">
            <a:extLst>
              <a:ext uri="{FF2B5EF4-FFF2-40B4-BE49-F238E27FC236}">
                <a16:creationId xmlns:a16="http://schemas.microsoft.com/office/drawing/2014/main" xmlns="" id="{B7CC4505-0809-4272-8B28-B686306136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81"/>
          <a:stretch/>
        </p:blipFill>
        <p:spPr bwMode="auto">
          <a:xfrm>
            <a:off x="3193053" y="674915"/>
            <a:ext cx="8831036" cy="6101443"/>
          </a:xfrm>
          <a:prstGeom prst="rect">
            <a:avLst/>
          </a:prstGeom>
          <a:noFill/>
          <a:extLst>
            <a:ext uri="{909E8E84-426E-40DD-AFC4-6F175D3DCCD1}">
              <a14:hiddenFill xmlns:a14="http://schemas.microsoft.com/office/drawing/2010/main">
                <a:solidFill>
                  <a:srgbClr val="FFFFFF"/>
                </a:solidFill>
              </a14:hiddenFill>
            </a:ext>
          </a:extLst>
        </p:spPr>
      </p:pic>
      <p:sp>
        <p:nvSpPr>
          <p:cNvPr id="3" name="Callout: Down Arrow 2">
            <a:extLst>
              <a:ext uri="{FF2B5EF4-FFF2-40B4-BE49-F238E27FC236}">
                <a16:creationId xmlns:a16="http://schemas.microsoft.com/office/drawing/2014/main" xmlns="" id="{F626CD6E-522D-4936-8074-D8081FDD5FFA}"/>
              </a:ext>
            </a:extLst>
          </p:cNvPr>
          <p:cNvSpPr/>
          <p:nvPr/>
        </p:nvSpPr>
        <p:spPr>
          <a:xfrm>
            <a:off x="3325586" y="185508"/>
            <a:ext cx="1257300" cy="72934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t>Gene</a:t>
            </a:r>
            <a:endParaRPr lang="ar-LB" sz="3200" dirty="0"/>
          </a:p>
        </p:txBody>
      </p:sp>
      <p:sp>
        <p:nvSpPr>
          <p:cNvPr id="4" name="Callout: Down Arrow 3">
            <a:extLst>
              <a:ext uri="{FF2B5EF4-FFF2-40B4-BE49-F238E27FC236}">
                <a16:creationId xmlns:a16="http://schemas.microsoft.com/office/drawing/2014/main" xmlns="" id="{3C5232F4-30CF-408E-882B-ADF391CA22A6}"/>
              </a:ext>
            </a:extLst>
          </p:cNvPr>
          <p:cNvSpPr/>
          <p:nvPr/>
        </p:nvSpPr>
        <p:spPr>
          <a:xfrm>
            <a:off x="7544208" y="185511"/>
            <a:ext cx="2242049" cy="72934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t>Phenotype</a:t>
            </a:r>
            <a:endParaRPr lang="ar-LB" sz="3200" dirty="0"/>
          </a:p>
        </p:txBody>
      </p:sp>
      <p:sp>
        <p:nvSpPr>
          <p:cNvPr id="5" name="TextBox 4">
            <a:extLst>
              <a:ext uri="{FF2B5EF4-FFF2-40B4-BE49-F238E27FC236}">
                <a16:creationId xmlns:a16="http://schemas.microsoft.com/office/drawing/2014/main" xmlns="" id="{8D23A964-3326-438F-AC41-27480C1635F5}"/>
              </a:ext>
            </a:extLst>
          </p:cNvPr>
          <p:cNvSpPr txBox="1"/>
          <p:nvPr/>
        </p:nvSpPr>
        <p:spPr>
          <a:xfrm>
            <a:off x="4751613" y="3450771"/>
            <a:ext cx="7206343" cy="461665"/>
          </a:xfrm>
          <a:prstGeom prst="rect">
            <a:avLst/>
          </a:prstGeom>
          <a:solidFill>
            <a:schemeClr val="accent1">
              <a:lumMod val="60000"/>
              <a:lumOff val="40000"/>
            </a:schemeClr>
          </a:solidFill>
        </p:spPr>
        <p:txBody>
          <a:bodyPr wrap="square" rtlCol="1">
            <a:spAutoFit/>
          </a:bodyPr>
          <a:lstStyle/>
          <a:p>
            <a:r>
              <a:rPr lang="en-US" sz="2400" b="1" dirty="0"/>
              <a:t>         Hadi               Salam                 Jinan             Ahmed</a:t>
            </a:r>
            <a:endParaRPr lang="ar-LB" sz="2400" b="1" dirty="0"/>
          </a:p>
        </p:txBody>
      </p:sp>
      <p:sp>
        <p:nvSpPr>
          <p:cNvPr id="8" name="Callout: Right Arrow 7">
            <a:extLst>
              <a:ext uri="{FF2B5EF4-FFF2-40B4-BE49-F238E27FC236}">
                <a16:creationId xmlns:a16="http://schemas.microsoft.com/office/drawing/2014/main" xmlns="" id="{A0E873E0-DF0C-46A1-AF78-44A55113D248}"/>
              </a:ext>
            </a:extLst>
          </p:cNvPr>
          <p:cNvSpPr/>
          <p:nvPr/>
        </p:nvSpPr>
        <p:spPr>
          <a:xfrm>
            <a:off x="217715" y="1338943"/>
            <a:ext cx="3216729" cy="1306286"/>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Gene 1 responsible for the eye color</a:t>
            </a:r>
            <a:endParaRPr lang="ar-LB" sz="2400" dirty="0"/>
          </a:p>
        </p:txBody>
      </p:sp>
      <p:sp>
        <p:nvSpPr>
          <p:cNvPr id="11" name="Callout: Right Arrow 10">
            <a:extLst>
              <a:ext uri="{FF2B5EF4-FFF2-40B4-BE49-F238E27FC236}">
                <a16:creationId xmlns:a16="http://schemas.microsoft.com/office/drawing/2014/main" xmlns="" id="{85C96536-7842-4B71-BD42-BA310A370CEC}"/>
              </a:ext>
            </a:extLst>
          </p:cNvPr>
          <p:cNvSpPr/>
          <p:nvPr/>
        </p:nvSpPr>
        <p:spPr>
          <a:xfrm>
            <a:off x="217714" y="4435929"/>
            <a:ext cx="3216729" cy="1306286"/>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Gene 2 responsible for the hair color</a:t>
            </a:r>
            <a:endParaRPr lang="ar-LB" sz="2400" dirty="0"/>
          </a:p>
        </p:txBody>
      </p:sp>
    </p:spTree>
    <p:extLst>
      <p:ext uri="{BB962C8B-B14F-4D97-AF65-F5344CB8AC3E}">
        <p14:creationId xmlns:p14="http://schemas.microsoft.com/office/powerpoint/2010/main" val="338102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fferences between DNA and RNA (DNA vs RNA)">
            <a:extLst>
              <a:ext uri="{FF2B5EF4-FFF2-40B4-BE49-F238E27FC236}">
                <a16:creationId xmlns:a16="http://schemas.microsoft.com/office/drawing/2014/main" xmlns="" id="{A7A8876C-83EC-4D12-BC0F-E8106AEC2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26" y="374196"/>
            <a:ext cx="11637347" cy="6109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6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4661</TotalTime>
  <Words>2522</Words>
  <Application>Microsoft Office PowerPoint</Application>
  <PresentationFormat>Widescreen</PresentationFormat>
  <Paragraphs>414</Paragraphs>
  <Slides>48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Times New Roman</vt:lpstr>
      <vt:lpstr>Wingdings</vt:lpstr>
      <vt:lpstr>Office Theme</vt:lpstr>
      <vt:lpstr>Chapter 3  Genetic Polymorphism</vt:lpstr>
      <vt:lpstr>Activity 1: Mutations and Environment</vt:lpstr>
      <vt:lpstr>Gene mutation:  </vt:lpstr>
      <vt:lpstr>Transmission and impact of mutation</vt:lpstr>
      <vt:lpstr>Consequence of mutation</vt:lpstr>
      <vt:lpstr>Document 2: Mutations and multiple alleles</vt:lpstr>
      <vt:lpstr>What is a gene?</vt:lpstr>
      <vt:lpstr>PowerPoint Presentation</vt:lpstr>
      <vt:lpstr>PowerPoint Presentation</vt:lpstr>
      <vt:lpstr>PowerPoint Presentation</vt:lpstr>
      <vt:lpstr>PowerPoint Presentation</vt:lpstr>
      <vt:lpstr>DNA protein synthesis</vt:lpstr>
      <vt:lpstr>Remarks regarding protein synthesis </vt:lpstr>
      <vt:lpstr>PowerPoint Presentation</vt:lpstr>
      <vt:lpstr>Consequences of different types of mutations</vt:lpstr>
      <vt:lpstr>PowerPoint Presentation</vt:lpstr>
      <vt:lpstr>PowerPoint Presentation</vt:lpstr>
      <vt:lpstr>PowerPoint Presentation</vt:lpstr>
      <vt:lpstr>PowerPoint Presentation</vt:lpstr>
      <vt:lpstr>PowerPoint Presentation</vt:lpstr>
      <vt:lpstr>PowerPoint Presentation</vt:lpstr>
      <vt:lpstr>Types of genetic mutation</vt:lpstr>
      <vt:lpstr>PowerPoint Presentation</vt:lpstr>
      <vt:lpstr>Types of Mutations</vt:lpstr>
      <vt:lpstr>Consequences of different types of mutations</vt:lpstr>
      <vt:lpstr>Video About Mutation</vt:lpstr>
      <vt:lpstr>Genes and multiple alleles</vt:lpstr>
      <vt:lpstr>PowerPoint Presentation</vt:lpstr>
      <vt:lpstr>Let us consider the ABO system</vt:lpstr>
      <vt:lpstr>PowerPoint Presentation</vt:lpstr>
      <vt:lpstr>Document 4: Detection of Genetic Polymorphism</vt:lpstr>
      <vt:lpstr>Restriction Enzymes</vt:lpstr>
      <vt:lpstr>Restriction Enzymes</vt:lpstr>
      <vt:lpstr>Restriction Enzymes</vt:lpstr>
      <vt:lpstr>Gel Electrophoresis</vt:lpstr>
      <vt:lpstr>PowerPoint Presentation</vt:lpstr>
      <vt:lpstr>PowerPoint Presentation</vt:lpstr>
      <vt:lpstr>Restriction Fragment Length Polymorphism (RFLP)</vt:lpstr>
      <vt:lpstr>Restriction Fragment Length Polymorphism (RFLP)</vt:lpstr>
      <vt:lpstr>Restriction Fragment Length Polymorphism (RFLP)</vt:lpstr>
      <vt:lpstr>Document 5: Genetic Identity of individual</vt:lpstr>
      <vt:lpstr>General terms</vt:lpstr>
      <vt:lpstr>DNA Fingerprinting</vt:lpstr>
      <vt:lpstr>PowerPoint Presentation</vt:lpstr>
      <vt:lpstr>PowerPoint Presentation</vt:lpstr>
      <vt:lpstr>DNA fingerprinting in paternity test</vt:lpstr>
      <vt:lpstr>Fluorescent In Situ Hybridization (FISH)</vt:lpstr>
      <vt:lpstr>Genetic Map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Genetic Polymorphism</dc:title>
  <dc:creator>Windows User</dc:creator>
  <cp:lastModifiedBy>Hsen</cp:lastModifiedBy>
  <cp:revision>70</cp:revision>
  <cp:lastPrinted>2019-12-03T13:28:44Z</cp:lastPrinted>
  <dcterms:created xsi:type="dcterms:W3CDTF">2019-08-29T08:11:12Z</dcterms:created>
  <dcterms:modified xsi:type="dcterms:W3CDTF">2020-10-21T13:29:35Z</dcterms:modified>
</cp:coreProperties>
</file>